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71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8D8E6B-5DC3-DB4C-AAC3-D4E7C3724D7F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8"/>
            <p14:sldId id="279"/>
            <p14:sldId id="271"/>
            <p14:sldId id="273"/>
            <p14:sldId id="274"/>
            <p14:sldId id="275"/>
            <p14:sldId id="276"/>
            <p14:sldId id="277"/>
          </p14:sldIdLst>
        </p14:section>
        <p14:section name="body" id="{A116123A-BADA-2F41-A7F9-52B92AA4A94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0A5B-328F-5243-9C7C-EFA8BC5012A9}" type="datetimeFigureOut">
              <a:rPr lang="en-US" smtClean="0"/>
              <a:t>8/08/17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89D3B-8577-474A-AD41-9E07C35F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2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784D-9C93-9C47-BC1E-383C030C3D53}" type="datetimeFigureOut">
              <a:rPr lang="en-US" smtClean="0"/>
              <a:t>8/08/17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3118-FA08-BF47-BCF1-3BE9683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6EC82-288B-EB4F-8BAC-C505AF9B8FD5}" type="slidenum">
              <a:rPr lang="en-GB" sz="1200"/>
              <a:pPr/>
              <a:t>3</a:t>
            </a:fld>
            <a:endParaRPr lang="en-GB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2AFA43E-3EB2-BA4B-BFA8-0FB18B58A6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6E125E-4BD6-3D43-859A-CC77AA747B33}" type="datetimeFigureOut">
              <a:rPr lang="en-US" smtClean="0"/>
              <a:t>8/08/17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Principlism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1999"/>
            <a:ext cx="7351353" cy="1585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Phil318 Theory of Applied and professional Ethics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562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39202"/>
          </a:xfrm>
        </p:spPr>
        <p:txBody>
          <a:bodyPr/>
          <a:lstStyle/>
          <a:p>
            <a:r>
              <a:rPr lang="en-US" dirty="0" smtClean="0"/>
              <a:t>But … Beauchamp </a:t>
            </a:r>
            <a:r>
              <a:rPr lang="en-US" dirty="0" smtClean="0"/>
              <a:t>and </a:t>
            </a:r>
            <a:r>
              <a:rPr lang="en-US" dirty="0" smtClean="0"/>
              <a:t>Childress’ Changing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80" y="1798320"/>
            <a:ext cx="7233920" cy="4683760"/>
          </a:xfrm>
        </p:spPr>
        <p:txBody>
          <a:bodyPr>
            <a:noAutofit/>
          </a:bodyPr>
          <a:lstStyle/>
          <a:p>
            <a:r>
              <a:rPr lang="en-US" sz="2600" dirty="0" smtClean="0"/>
              <a:t>In early versions of </a:t>
            </a:r>
            <a:r>
              <a:rPr lang="en-US" sz="2600" i="1" dirty="0" smtClean="0"/>
              <a:t>Principles of Biomedical Ethics</a:t>
            </a:r>
            <a:r>
              <a:rPr lang="en-US" sz="2600" dirty="0" smtClean="0"/>
              <a:t>, saw principles not as </a:t>
            </a:r>
            <a:r>
              <a:rPr lang="en-US" sz="2600" dirty="0"/>
              <a:t>fundamental considerations, but as </a:t>
            </a:r>
            <a:r>
              <a:rPr lang="en-US" sz="2600" i="1" dirty="0"/>
              <a:t>mid</a:t>
            </a:r>
            <a:r>
              <a:rPr lang="en-US" sz="2600" i="1" dirty="0" smtClean="0"/>
              <a:t>-level </a:t>
            </a:r>
            <a:r>
              <a:rPr lang="en-US" sz="2600" dirty="0"/>
              <a:t>moral considerations between particular judgments and general moral theories. </a:t>
            </a:r>
            <a:endParaRPr lang="en-US" sz="2600" dirty="0" smtClean="0"/>
          </a:p>
          <a:p>
            <a:pPr lvl="1"/>
            <a:r>
              <a:rPr lang="en-US" sz="2600" dirty="0" smtClean="0"/>
              <a:t>Argued principles could </a:t>
            </a:r>
            <a:r>
              <a:rPr lang="en-US" sz="2600" dirty="0"/>
              <a:t>be justified on the basis of different normative, e.g. </a:t>
            </a:r>
            <a:r>
              <a:rPr lang="en-US" sz="2600" dirty="0" smtClean="0"/>
              <a:t>consequentialist </a:t>
            </a:r>
            <a:r>
              <a:rPr lang="en-US" sz="2600" dirty="0"/>
              <a:t>and non-consequentialist, theories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In </a:t>
            </a:r>
            <a:r>
              <a:rPr lang="en-US" sz="2600" dirty="0" smtClean="0"/>
              <a:t>latter editions </a:t>
            </a:r>
            <a:r>
              <a:rPr lang="en-US" sz="2600" dirty="0" smtClean="0"/>
              <a:t>say the four principles express central values of </a:t>
            </a:r>
            <a:r>
              <a:rPr lang="en-US" sz="2600" i="1" dirty="0" smtClean="0"/>
              <a:t>common</a:t>
            </a:r>
            <a:r>
              <a:rPr lang="en-US" sz="2600" dirty="0" smtClean="0"/>
              <a:t> morality – independent of moral theory.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6386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sz="4400" b="1" dirty="0"/>
              <a:t>he </a:t>
            </a:r>
            <a:r>
              <a:rPr lang="en-US" sz="4400" b="1" dirty="0" smtClean="0"/>
              <a:t>point of moral </a:t>
            </a:r>
            <a:r>
              <a:rPr lang="en-US" sz="4400" b="1" dirty="0"/>
              <a:t>principles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 least two </a:t>
            </a:r>
            <a:r>
              <a:rPr lang="en-US" sz="2800" dirty="0" smtClean="0"/>
              <a:t>different possibilities:</a:t>
            </a:r>
          </a:p>
          <a:p>
            <a:pPr lvl="1"/>
            <a:r>
              <a:rPr lang="en-US" sz="2800" dirty="0" smtClean="0"/>
              <a:t>Decision procedure:</a:t>
            </a:r>
          </a:p>
          <a:p>
            <a:pPr lvl="2"/>
            <a:r>
              <a:rPr lang="en-US" sz="2400" dirty="0" smtClean="0"/>
              <a:t>to </a:t>
            </a:r>
            <a:r>
              <a:rPr lang="en-US" sz="2400" dirty="0"/>
              <a:t>discover a decision procedure that can be used to guide correct moral reasoning about matters of moral concern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800" dirty="0" smtClean="0"/>
              <a:t>Account of what makes something good/right/</a:t>
            </a:r>
            <a:r>
              <a:rPr lang="en-US" sz="2800" dirty="0" err="1" smtClean="0"/>
              <a:t>etc</a:t>
            </a:r>
            <a:r>
              <a:rPr lang="en-US" sz="2800" dirty="0" smtClean="0"/>
              <a:t> (axiology)</a:t>
            </a:r>
          </a:p>
          <a:p>
            <a:pPr lvl="2"/>
            <a:r>
              <a:rPr lang="en-US" sz="2400" dirty="0" smtClean="0"/>
              <a:t>.</a:t>
            </a:r>
            <a:r>
              <a:rPr lang="en-US" sz="2400" dirty="0"/>
              <a:t>.. to discover those underlying features of actions, persons, and other items of moral evaluation that make them right or wrong, good or </a:t>
            </a:r>
            <a:r>
              <a:rPr lang="en-US" sz="2400" dirty="0" smtClean="0"/>
              <a:t>bad.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149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Must an adequate principle do both?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“… many </a:t>
            </a:r>
            <a:r>
              <a:rPr lang="en-US" dirty="0"/>
              <a:t>moral philosophers will deny that any moral principle that satisfies the theoretical aim, must also satisfy the practical aim of normative theory. </a:t>
            </a:r>
            <a:endParaRPr lang="en-US" dirty="0" smtClean="0"/>
          </a:p>
          <a:p>
            <a:r>
              <a:rPr lang="en-US" dirty="0" smtClean="0"/>
              <a:t>Hence</a:t>
            </a:r>
            <a:r>
              <a:rPr lang="en-US" dirty="0"/>
              <a:t>, although a moral principle may help us to understand what makes certain actions wrong (e.g. we know that a physician should not treat a competent patient without consent, but why would that be so?), it may not be very helpful to determine how one should act in a </a:t>
            </a:r>
            <a:r>
              <a:rPr lang="en-US" dirty="0" smtClean="0"/>
              <a:t>complex </a:t>
            </a:r>
            <a:r>
              <a:rPr lang="en-US" dirty="0"/>
              <a:t>situation – especially not when several initial moral beliefs may conflict </a:t>
            </a:r>
            <a:r>
              <a:rPr lang="en-US" dirty="0" smtClean="0"/>
              <a:t>…</a:t>
            </a:r>
            <a:r>
              <a:rPr lang="en-US" dirty="0" smtClean="0"/>
              <a:t>)</a:t>
            </a:r>
          </a:p>
          <a:p>
            <a:r>
              <a:rPr lang="en-US" dirty="0" smtClean="0"/>
              <a:t>t </a:t>
            </a:r>
            <a:r>
              <a:rPr lang="en-US" dirty="0"/>
              <a:t>is questionable, for example, whether Kant’s </a:t>
            </a:r>
            <a:r>
              <a:rPr lang="en-US" dirty="0" smtClean="0"/>
              <a:t>catego</a:t>
            </a:r>
            <a:r>
              <a:rPr lang="en-US" dirty="0"/>
              <a:t>r</a:t>
            </a:r>
            <a:r>
              <a:rPr lang="en-US" dirty="0" smtClean="0"/>
              <a:t>ical </a:t>
            </a:r>
            <a:r>
              <a:rPr lang="en-US" dirty="0"/>
              <a:t>imperative is to be considered as a decision procedure for moral deliberation in moral </a:t>
            </a:r>
            <a:r>
              <a:rPr lang="en-US" dirty="0" smtClean="0"/>
              <a:t>dilemmas.”</a:t>
            </a:r>
          </a:p>
          <a:p>
            <a:pPr lvl="1" algn="r"/>
            <a:r>
              <a:rPr lang="en-US" sz="1800" dirty="0"/>
              <a:t>Marcel </a:t>
            </a:r>
            <a:r>
              <a:rPr lang="en-US" sz="1800" dirty="0" err="1" smtClean="0"/>
              <a:t>Verweij</a:t>
            </a:r>
            <a:r>
              <a:rPr lang="en-US" sz="1800" dirty="0" smtClean="0"/>
              <a:t> ‘Moral Principles and Justification in Applied Ethics’ 59 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5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dirty="0" smtClean="0"/>
              <a:t>weaker role?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[Appealing </a:t>
            </a:r>
            <a:r>
              <a:rPr lang="en-US" sz="2400" dirty="0"/>
              <a:t>to a moral principle should never be the final step and conclusion of ethical deliberation. It might be a sensible way to start and guide further analysis and reflection, raising questions like “Why would autonomy be important in this case?”; “What would respect for autonomy imply in a case like this?”; “Would a patient’s choice to participate in the trial be </a:t>
            </a:r>
            <a:r>
              <a:rPr lang="en-US" sz="2400" dirty="0" smtClean="0"/>
              <a:t>constrained </a:t>
            </a:r>
            <a:r>
              <a:rPr lang="en-US" sz="2400" dirty="0"/>
              <a:t>in some sense?”; but also: “Can it be right to offer this patient such a choice in the first place?”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these questions may be most clarified with theoretical reflection on the concept and value of autonomy. </a:t>
            </a:r>
          </a:p>
        </p:txBody>
      </p:sp>
    </p:spTree>
    <p:extLst>
      <p:ext uri="{BB962C8B-B14F-4D97-AF65-F5344CB8AC3E}">
        <p14:creationId xmlns:p14="http://schemas.microsoft.com/office/powerpoint/2010/main" val="915315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unidirectional?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Practical ethical </a:t>
            </a:r>
            <a:r>
              <a:rPr lang="en-US" sz="3600" dirty="0"/>
              <a:t>reflection does not only consist in bridging the gap </a:t>
            </a:r>
            <a:r>
              <a:rPr lang="en-US" sz="3600" dirty="0" smtClean="0"/>
              <a:t>between </a:t>
            </a:r>
            <a:r>
              <a:rPr lang="en-US" sz="3600" dirty="0"/>
              <a:t>general moral principles and particular judgments, it may also contribute to further understanding of a principle and even to critique and adjustment of such a principle</a:t>
            </a:r>
            <a:r>
              <a:rPr lang="en-US" sz="3600" dirty="0" smtClean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04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200" dirty="0"/>
              <a:t> Principles are too abstract to provide for practical guidance in moral problem situations.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/>
              <a:t>(If there is more than one principle – </a:t>
            </a:r>
            <a:r>
              <a:rPr lang="en-US" sz="3200" dirty="0" err="1"/>
              <a:t>ie</a:t>
            </a:r>
            <a:r>
              <a:rPr lang="en-US" sz="3200" dirty="0"/>
              <a:t>. if </a:t>
            </a:r>
            <a:r>
              <a:rPr lang="en-US" sz="3200" i="1" dirty="0"/>
              <a:t>pluralism</a:t>
            </a:r>
            <a:r>
              <a:rPr lang="en-US" sz="3200" dirty="0"/>
              <a:t> is true) principles will often conflict, and provide little guidance for how to deal with such conflicts </a:t>
            </a:r>
          </a:p>
        </p:txBody>
      </p:sp>
    </p:spTree>
    <p:extLst>
      <p:ext uri="{BB962C8B-B14F-4D97-AF65-F5344CB8AC3E}">
        <p14:creationId xmlns:p14="http://schemas.microsoft.com/office/powerpoint/2010/main" val="9859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principles altogether?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Particulalism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/>
              <a:t>Jonathan </a:t>
            </a:r>
            <a:r>
              <a:rPr lang="en-US" sz="2800" dirty="0" err="1" smtClean="0"/>
              <a:t>Dancy</a:t>
            </a:r>
            <a:r>
              <a:rPr lang="en-US" sz="2800" dirty="0" smtClean="0"/>
              <a:t>: no </a:t>
            </a:r>
            <a:r>
              <a:rPr lang="en-US" sz="2800" dirty="0"/>
              <a:t>general criteria for right and wrong action. Any attempt to formulate general moral principle will be haunted by the problem that each </a:t>
            </a:r>
            <a:r>
              <a:rPr lang="en-US" sz="2800" dirty="0" err="1"/>
              <a:t>generalisation</a:t>
            </a:r>
            <a:r>
              <a:rPr lang="en-US" sz="2800" dirty="0"/>
              <a:t> must admit many exceptions. More importantly, they will hold that moral truth is essential particular, and not to be found on a general or universal level.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8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Coherentism</a:t>
            </a:r>
            <a:r>
              <a:rPr lang="en-US" sz="4400" dirty="0" smtClean="0"/>
              <a:t> v Foundationalism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Foundationalism:</a:t>
            </a:r>
            <a:endParaRPr lang="en-US" sz="2400" dirty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There are some fundamental </a:t>
            </a:r>
            <a:r>
              <a:rPr lang="en-US" sz="2400" dirty="0"/>
              <a:t>moral </a:t>
            </a:r>
            <a:r>
              <a:rPr lang="en-US" sz="2400" dirty="0" smtClean="0"/>
              <a:t>propositions which can </a:t>
            </a:r>
            <a:r>
              <a:rPr lang="en-US" sz="2400" dirty="0"/>
              <a:t>be justified without appeal to any other moral propositions, </a:t>
            </a:r>
            <a:r>
              <a:rPr lang="en-US" sz="2400" dirty="0" smtClean="0"/>
              <a:t>and</a:t>
            </a:r>
            <a:endParaRPr lang="en-US" sz="2400" dirty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all other moral propositions derive their justification (at least partly) from one or more of the fundamental propositions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Problem for Applied Ethics?  </a:t>
            </a:r>
          </a:p>
          <a:p>
            <a:pPr lvl="1"/>
            <a:r>
              <a:rPr lang="en-US" sz="2400" dirty="0" smtClean="0"/>
              <a:t>How do know what the principles are?</a:t>
            </a:r>
          </a:p>
          <a:p>
            <a:pPr lvl="1"/>
            <a:r>
              <a:rPr lang="en-US" sz="2400" dirty="0" smtClean="0"/>
              <a:t>How do we apply them?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62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Coherentism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</a:t>
            </a:r>
            <a:r>
              <a:rPr lang="en-US" dirty="0"/>
              <a:t>coherence among a broad range of moral and non-moral convictions: psychological facts, theories about personhood and rationality, but also considered moral judgments and moral principles. Formulate provisional principles that </a:t>
            </a:r>
            <a:r>
              <a:rPr lang="en-US" dirty="0" err="1"/>
              <a:t>summarise</a:t>
            </a:r>
            <a:r>
              <a:rPr lang="en-US" dirty="0"/>
              <a:t> a large range of well-considered moral judgments; and subsequently critically reflect on these principles in the light of (moral and non-moral) background theories and further moral judgments, and other sources. </a:t>
            </a:r>
          </a:p>
          <a:p>
            <a:r>
              <a:rPr lang="en-US" dirty="0" smtClean="0"/>
              <a:t>Practical l </a:t>
            </a:r>
            <a:r>
              <a:rPr lang="en-US" dirty="0"/>
              <a:t>moral judgments and general moral principles are justified to the extent that there is mutual support and coherence among the broadest set of moral and non-moral beliefs.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</a:t>
            </a:r>
            <a:r>
              <a:rPr lang="en-US" dirty="0" err="1" smtClean="0"/>
              <a:t>Coherentism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“…openness </a:t>
            </a:r>
            <a:r>
              <a:rPr lang="en-US" sz="2400" dirty="0"/>
              <a:t>to moral progress and change. In a </a:t>
            </a:r>
            <a:r>
              <a:rPr lang="en-US" sz="2400" dirty="0" err="1"/>
              <a:t>coherentist</a:t>
            </a:r>
            <a:r>
              <a:rPr lang="en-US" sz="2400" dirty="0"/>
              <a:t> model, no element (including moral principles) can be immune to critique and </a:t>
            </a:r>
            <a:r>
              <a:rPr lang="en-US" sz="2400" dirty="0" smtClean="0"/>
              <a:t>adjustment</a:t>
            </a:r>
            <a:r>
              <a:rPr lang="en-US" sz="2400" dirty="0"/>
              <a:t>, and therefore ethical reflection can always be reason for re- thinking the content and implications of even fundamental moral </a:t>
            </a:r>
            <a:r>
              <a:rPr lang="en-US" sz="2400" dirty="0" smtClean="0"/>
              <a:t>pri</a:t>
            </a:r>
            <a:r>
              <a:rPr lang="en-US" sz="2400" dirty="0"/>
              <a:t>n</a:t>
            </a:r>
            <a:r>
              <a:rPr lang="en-US" sz="2400" dirty="0" smtClean="0"/>
              <a:t>ciples</a:t>
            </a:r>
            <a:r>
              <a:rPr lang="en-US" sz="2400" dirty="0"/>
              <a:t>. Technological developments, scientific progress, changing </a:t>
            </a:r>
            <a:r>
              <a:rPr lang="en-US" sz="2400" dirty="0" smtClean="0"/>
              <a:t>practices</a:t>
            </a:r>
            <a:r>
              <a:rPr lang="en-US" sz="2400" dirty="0"/>
              <a:t>, and natural and human disasters nowadays create numerous </a:t>
            </a:r>
            <a:r>
              <a:rPr lang="en-US" sz="2400" dirty="0" smtClean="0"/>
              <a:t>unforeseen </a:t>
            </a:r>
            <a:r>
              <a:rPr lang="en-US" sz="2400" dirty="0"/>
              <a:t>moral problems – problems that necessitate us to rethink and ad- just even basic moral beliefs</a:t>
            </a:r>
            <a:r>
              <a:rPr lang="en-US" sz="2400" dirty="0" smtClean="0"/>
              <a:t>.”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5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Georgetown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mbria"/>
                <a:ea typeface="ＭＳ 明朝"/>
                <a:cs typeface="Times New Roman"/>
              </a:rPr>
              <a:t>Beauchamp and Childress </a:t>
            </a:r>
            <a:r>
              <a:rPr lang="en-US" sz="2800" b="1" i="1" dirty="0">
                <a:latin typeface="Cambria"/>
                <a:ea typeface="ＭＳ 明朝"/>
                <a:cs typeface="Times New Roman"/>
              </a:rPr>
              <a:t>Principles of Bioethics</a:t>
            </a:r>
            <a:r>
              <a:rPr lang="en-NZ" sz="2800" dirty="0"/>
              <a:t> </a:t>
            </a:r>
            <a:endParaRPr lang="en-NZ" sz="2800" dirty="0" smtClean="0"/>
          </a:p>
          <a:p>
            <a:pPr lvl="1"/>
            <a:r>
              <a:rPr lang="en-GB" sz="2800" dirty="0">
                <a:latin typeface="Corbel" charset="0"/>
              </a:rPr>
              <a:t>4 key </a:t>
            </a:r>
            <a:r>
              <a:rPr lang="en-GB" sz="2800" dirty="0" smtClean="0">
                <a:latin typeface="Corbel" charset="0"/>
              </a:rPr>
              <a:t>principles</a:t>
            </a:r>
          </a:p>
          <a:p>
            <a:pPr lvl="2"/>
            <a:r>
              <a:rPr lang="en-GB" sz="3600" dirty="0">
                <a:latin typeface="Corbel" charset="0"/>
              </a:rPr>
              <a:t>autonomy</a:t>
            </a:r>
          </a:p>
          <a:p>
            <a:pPr lvl="2"/>
            <a:r>
              <a:rPr lang="en-GB" sz="3600" dirty="0">
                <a:latin typeface="Corbel" charset="0"/>
              </a:rPr>
              <a:t>beneficence</a:t>
            </a:r>
          </a:p>
          <a:p>
            <a:pPr lvl="2"/>
            <a:r>
              <a:rPr lang="en-GB" sz="3600" dirty="0">
                <a:latin typeface="Corbel" charset="0"/>
              </a:rPr>
              <a:t>non-maleficence</a:t>
            </a:r>
          </a:p>
          <a:p>
            <a:pPr lvl="2"/>
            <a:r>
              <a:rPr lang="en-GB" sz="3600" dirty="0" smtClean="0">
                <a:latin typeface="Corbel" charset="0"/>
              </a:rPr>
              <a:t>Justice</a:t>
            </a:r>
            <a:endParaRPr lang="en-GB" sz="3600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0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coherence enough?</a:t>
            </a:r>
          </a:p>
          <a:p>
            <a:r>
              <a:rPr lang="en-US" sz="3200" dirty="0" smtClean="0"/>
              <a:t>The principled </a:t>
            </a:r>
            <a:r>
              <a:rPr lang="en-US" sz="3200" dirty="0" smtClean="0"/>
              <a:t>Nazi.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765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Autonomy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Corbel" charset="0"/>
              </a:rPr>
              <a:t>Respect a person’s right to make their own decisions </a:t>
            </a:r>
          </a:p>
          <a:p>
            <a:endParaRPr lang="en-GB" sz="2400" dirty="0">
              <a:latin typeface="Corbel" charset="0"/>
            </a:endParaRPr>
          </a:p>
          <a:p>
            <a:r>
              <a:rPr lang="en-GB" sz="2400" dirty="0">
                <a:latin typeface="Corbel" charset="0"/>
              </a:rPr>
              <a:t>Teach people to be able to make their own choices</a:t>
            </a:r>
          </a:p>
          <a:p>
            <a:endParaRPr lang="en-GB" sz="2400" dirty="0">
              <a:latin typeface="Corbel" charset="0"/>
            </a:endParaRPr>
          </a:p>
          <a:p>
            <a:r>
              <a:rPr lang="en-GB" sz="2400" dirty="0">
                <a:latin typeface="Corbel" charset="0"/>
              </a:rPr>
              <a:t>Support people in their individual choices</a:t>
            </a:r>
          </a:p>
          <a:p>
            <a:endParaRPr lang="en-GB" sz="2400" dirty="0">
              <a:latin typeface="Corbel" charset="0"/>
            </a:endParaRPr>
          </a:p>
          <a:p>
            <a:r>
              <a:rPr lang="en-GB" sz="2400" dirty="0">
                <a:latin typeface="Corbel" charset="0"/>
              </a:rPr>
              <a:t>Do not force or coerce people to do things </a:t>
            </a:r>
          </a:p>
          <a:p>
            <a:endParaRPr lang="en-GB" sz="2400" dirty="0">
              <a:latin typeface="Corbel" charset="0"/>
            </a:endParaRPr>
          </a:p>
          <a:p>
            <a:r>
              <a:rPr lang="en-GB" sz="2400" dirty="0">
                <a:latin typeface="Corbel" charset="0"/>
              </a:rPr>
              <a:t>‘Informed Consent’ is an important outcome of this </a:t>
            </a:r>
            <a:r>
              <a:rPr lang="en-GB" sz="2400" dirty="0" smtClean="0">
                <a:latin typeface="Corbel" charset="0"/>
              </a:rPr>
              <a:t>principle</a:t>
            </a:r>
            <a:endParaRPr lang="en-GB" sz="2400" dirty="0">
              <a:latin typeface="Corbel" charset="0"/>
            </a:endParaRPr>
          </a:p>
          <a:p>
            <a:endParaRPr lang="en-GB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8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Beneficence (to do good)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61065" y="1714500"/>
            <a:ext cx="7416136" cy="4381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Our actions must aim to ‘benefit’ people – health, welfare, comfort, well-being, improve a person’s potential, improve quality of life</a:t>
            </a:r>
          </a:p>
          <a:p>
            <a:pPr>
              <a:lnSpc>
                <a:spcPct val="90000"/>
              </a:lnSpc>
            </a:pPr>
            <a:endParaRPr lang="en-GB" sz="20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‘Benefit’ should be defined by the person themselves. It’s not what we think that is important.  </a:t>
            </a:r>
          </a:p>
          <a:p>
            <a:pPr>
              <a:lnSpc>
                <a:spcPct val="90000"/>
              </a:lnSpc>
            </a:pPr>
            <a:endParaRPr lang="en-GB" sz="20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Act on behalf of ‘vulnerable’ people to protect their rights</a:t>
            </a:r>
          </a:p>
          <a:p>
            <a:pPr>
              <a:lnSpc>
                <a:spcPct val="90000"/>
              </a:lnSpc>
            </a:pPr>
            <a:endParaRPr lang="en-GB" sz="20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Prevent harm </a:t>
            </a:r>
          </a:p>
          <a:p>
            <a:pPr>
              <a:lnSpc>
                <a:spcPct val="90000"/>
              </a:lnSpc>
            </a:pPr>
            <a:endParaRPr lang="en-GB" sz="20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Create a safe and supportive environment </a:t>
            </a:r>
          </a:p>
          <a:p>
            <a:pPr>
              <a:lnSpc>
                <a:spcPct val="90000"/>
              </a:lnSpc>
            </a:pPr>
            <a:endParaRPr lang="en-GB" sz="2000" dirty="0">
              <a:latin typeface="Corbe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rbel" charset="0"/>
              </a:rPr>
              <a:t>Help people in crises</a:t>
            </a:r>
          </a:p>
        </p:txBody>
      </p:sp>
    </p:spTree>
    <p:extLst>
      <p:ext uri="{BB962C8B-B14F-4D97-AF65-F5344CB8AC3E}">
        <p14:creationId xmlns:p14="http://schemas.microsoft.com/office/powerpoint/2010/main" val="138527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>
                <a:latin typeface="Consolas" charset="0"/>
              </a:rPr>
              <a:t>Non – maleficence (to do no harm)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48046" y="1913456"/>
            <a:ext cx="7329153" cy="4487344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orbel" charset="0"/>
              </a:rPr>
              <a:t>do not to inflict harm on people</a:t>
            </a:r>
          </a:p>
          <a:p>
            <a:r>
              <a:rPr lang="en-GB" sz="3600" dirty="0">
                <a:latin typeface="Corbel" charset="0"/>
              </a:rPr>
              <a:t>do not cause pain or suffering</a:t>
            </a:r>
          </a:p>
          <a:p>
            <a:r>
              <a:rPr lang="en-GB" sz="3600" dirty="0">
                <a:latin typeface="Corbel" charset="0"/>
              </a:rPr>
              <a:t>do not incapacitate</a:t>
            </a:r>
          </a:p>
          <a:p>
            <a:r>
              <a:rPr lang="en-GB" sz="3600" dirty="0">
                <a:latin typeface="Corbel" charset="0"/>
              </a:rPr>
              <a:t>do not cause offence</a:t>
            </a:r>
          </a:p>
          <a:p>
            <a:r>
              <a:rPr lang="en-GB" sz="3600" dirty="0">
                <a:latin typeface="Corbel" charset="0"/>
              </a:rPr>
              <a:t>do not deprive people </a:t>
            </a:r>
          </a:p>
          <a:p>
            <a:r>
              <a:rPr lang="en-GB" sz="3600" dirty="0">
                <a:latin typeface="Corbel" charset="0"/>
              </a:rPr>
              <a:t>do not </a:t>
            </a:r>
            <a:r>
              <a:rPr lang="en-GB" sz="3600" dirty="0" smtClean="0">
                <a:latin typeface="Corbel" charset="0"/>
              </a:rPr>
              <a:t>kill</a:t>
            </a:r>
            <a:endParaRPr lang="en-GB" sz="3600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2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Justice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95856" y="1722110"/>
            <a:ext cx="7381343" cy="46786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968"/>
              </a:spcBef>
            </a:pPr>
            <a:r>
              <a:rPr lang="en-GB" sz="3200" dirty="0">
                <a:latin typeface="Corbel" charset="0"/>
              </a:rPr>
              <a:t>Treating people </a:t>
            </a:r>
            <a:r>
              <a:rPr lang="en-GB" sz="3200" dirty="0" smtClean="0">
                <a:latin typeface="Corbel" charset="0"/>
              </a:rPr>
              <a:t>fairly</a:t>
            </a:r>
            <a:endParaRPr lang="en-GB" sz="3200" dirty="0">
              <a:latin typeface="Corbel" charset="0"/>
            </a:endParaRPr>
          </a:p>
          <a:p>
            <a:pPr>
              <a:lnSpc>
                <a:spcPct val="90000"/>
              </a:lnSpc>
              <a:spcBef>
                <a:spcPts val="1968"/>
              </a:spcBef>
            </a:pPr>
            <a:r>
              <a:rPr lang="en-GB" sz="3200" dirty="0">
                <a:latin typeface="Corbel" charset="0"/>
              </a:rPr>
              <a:t>Not favouring some individuals/groups over others </a:t>
            </a:r>
          </a:p>
          <a:p>
            <a:pPr>
              <a:lnSpc>
                <a:spcPct val="90000"/>
              </a:lnSpc>
              <a:spcBef>
                <a:spcPts val="1968"/>
              </a:spcBef>
            </a:pPr>
            <a:r>
              <a:rPr lang="en-GB" sz="3200" dirty="0">
                <a:latin typeface="Corbel" charset="0"/>
              </a:rPr>
              <a:t>Acting in a non–discriminatory / non-prejudicial </a:t>
            </a:r>
            <a:r>
              <a:rPr lang="en-GB" sz="3200" dirty="0" smtClean="0">
                <a:latin typeface="Corbel" charset="0"/>
              </a:rPr>
              <a:t>way</a:t>
            </a:r>
            <a:endParaRPr lang="en-GB" sz="3200" dirty="0">
              <a:latin typeface="Corbel" charset="0"/>
            </a:endParaRPr>
          </a:p>
          <a:p>
            <a:pPr>
              <a:lnSpc>
                <a:spcPct val="90000"/>
              </a:lnSpc>
              <a:spcBef>
                <a:spcPts val="1968"/>
              </a:spcBef>
            </a:pPr>
            <a:r>
              <a:rPr lang="en-GB" sz="3200" dirty="0">
                <a:latin typeface="Corbel" charset="0"/>
              </a:rPr>
              <a:t>Respect for peoples </a:t>
            </a:r>
            <a:r>
              <a:rPr lang="en-GB" sz="3200" dirty="0" smtClean="0">
                <a:latin typeface="Corbel" charset="0"/>
              </a:rPr>
              <a:t>rights</a:t>
            </a:r>
            <a:endParaRPr lang="en-GB" sz="3200" dirty="0">
              <a:latin typeface="Corbel" charset="0"/>
            </a:endParaRPr>
          </a:p>
          <a:p>
            <a:pPr>
              <a:lnSpc>
                <a:spcPct val="90000"/>
              </a:lnSpc>
              <a:spcBef>
                <a:spcPts val="1968"/>
              </a:spcBef>
            </a:pPr>
            <a:r>
              <a:rPr lang="en-GB" sz="3200" dirty="0">
                <a:latin typeface="Corbel" charset="0"/>
              </a:rPr>
              <a:t>Respect for the </a:t>
            </a:r>
            <a:r>
              <a:rPr lang="en-GB" sz="3200" dirty="0" smtClean="0">
                <a:latin typeface="Corbel" charset="0"/>
              </a:rPr>
              <a:t>law</a:t>
            </a:r>
            <a:endParaRPr lang="en-GB" sz="3200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8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14313"/>
            <a:ext cx="7772400" cy="857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Justice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61181" y="1428750"/>
            <a:ext cx="7414677" cy="466725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Monotype Sorts" charset="0"/>
              <a:buNone/>
            </a:pPr>
            <a:r>
              <a:rPr lang="en-GB" sz="2400" dirty="0">
                <a:latin typeface="Corbel" charset="0"/>
              </a:rPr>
              <a:t>Distributive Justice – sharing the scarce resources in society in a fair and just manner (e.g. health services, professional time</a:t>
            </a:r>
            <a:r>
              <a:rPr lang="en-GB" sz="2400" dirty="0" smtClean="0">
                <a:latin typeface="Corbel" charset="0"/>
              </a:rPr>
              <a:t>)</a:t>
            </a:r>
            <a:endParaRPr lang="en-GB" sz="2400" dirty="0">
              <a:latin typeface="Corbel" charset="0"/>
            </a:endParaRP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How should we share out healthcare resources</a:t>
            </a:r>
            <a:r>
              <a:rPr lang="en-GB" dirty="0" smtClean="0">
                <a:latin typeface="Corbel" charset="0"/>
              </a:rPr>
              <a:t>?</a:t>
            </a:r>
            <a:endParaRPr lang="en-GB" dirty="0">
              <a:latin typeface="Corbel" charset="0"/>
            </a:endParaRP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How </a:t>
            </a:r>
            <a:r>
              <a:rPr lang="en-GB" dirty="0" smtClean="0">
                <a:latin typeface="Corbel" charset="0"/>
              </a:rPr>
              <a:t>should doctors share their time </a:t>
            </a:r>
            <a:r>
              <a:rPr lang="en-GB" dirty="0">
                <a:latin typeface="Corbel" charset="0"/>
              </a:rPr>
              <a:t>with patients</a:t>
            </a:r>
            <a:r>
              <a:rPr lang="en-GB" dirty="0" smtClean="0">
                <a:latin typeface="Corbel" charset="0"/>
              </a:rPr>
              <a:t>?</a:t>
            </a:r>
            <a:endParaRPr lang="en-GB" dirty="0">
              <a:latin typeface="Corbel" charset="0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GB" sz="2400" dirty="0">
                <a:latin typeface="Corbel" charset="0"/>
              </a:rPr>
              <a:t>Deciding how to do this raises some difficult </a:t>
            </a:r>
            <a:r>
              <a:rPr lang="en-GB" sz="2400" dirty="0" smtClean="0">
                <a:latin typeface="Corbel" charset="0"/>
              </a:rPr>
              <a:t>questions</a:t>
            </a:r>
            <a:endParaRPr lang="en-GB" sz="2400" dirty="0">
              <a:latin typeface="Corbel" charset="0"/>
            </a:endParaRPr>
          </a:p>
          <a:p>
            <a:pPr lvl="1">
              <a:lnSpc>
                <a:spcPct val="120000"/>
              </a:lnSpc>
              <a:buFont typeface="Monotype Sorts" charset="0"/>
              <a:buNone/>
            </a:pPr>
            <a:r>
              <a:rPr lang="en-GB" dirty="0">
                <a:latin typeface="Corbel" charset="0"/>
              </a:rPr>
              <a:t>Patients should get….</a:t>
            </a:r>
            <a:r>
              <a:rPr lang="en-GB" dirty="0" smtClean="0">
                <a:latin typeface="Corbel" charset="0"/>
              </a:rPr>
              <a:t>.</a:t>
            </a:r>
            <a:endParaRPr lang="en-GB" dirty="0">
              <a:latin typeface="Corbel" charset="0"/>
            </a:endParaRP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an equal share ?   </a:t>
            </a: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just enough to meet their needs ?</a:t>
            </a: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what they deserve ?</a:t>
            </a:r>
          </a:p>
          <a:p>
            <a:pPr lvl="1">
              <a:lnSpc>
                <a:spcPct val="120000"/>
              </a:lnSpc>
            </a:pPr>
            <a:r>
              <a:rPr lang="en-GB" dirty="0">
                <a:latin typeface="Corbel" charset="0"/>
              </a:rPr>
              <a:t>what they can pay for ?</a:t>
            </a:r>
          </a:p>
          <a:p>
            <a:pPr>
              <a:lnSpc>
                <a:spcPct val="70000"/>
              </a:lnSpc>
            </a:pPr>
            <a:endParaRPr lang="en-GB" sz="2000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Also offer 4 ethical rules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4676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400" b="1" u="sng" dirty="0">
                <a:latin typeface="Corbel" charset="0"/>
              </a:rPr>
              <a:t>Veracity</a:t>
            </a:r>
            <a:r>
              <a:rPr lang="en-GB" sz="2400" dirty="0">
                <a:latin typeface="Corbel" charset="0"/>
              </a:rPr>
              <a:t> – truth telling, informed consent, respect for </a:t>
            </a:r>
            <a:r>
              <a:rPr lang="en-GB" sz="2400" dirty="0" smtClean="0">
                <a:latin typeface="Corbel" charset="0"/>
              </a:rPr>
              <a:t>autonomy</a:t>
            </a:r>
            <a:endParaRPr lang="en-GB" sz="2400" dirty="0">
              <a:latin typeface="Corbel" charset="0"/>
            </a:endParaRPr>
          </a:p>
          <a:p>
            <a:pPr>
              <a:lnSpc>
                <a:spcPct val="120000"/>
              </a:lnSpc>
            </a:pPr>
            <a:r>
              <a:rPr lang="en-GB" sz="2400" b="1" u="sng" dirty="0">
                <a:latin typeface="Corbel" charset="0"/>
              </a:rPr>
              <a:t>Privacy</a:t>
            </a:r>
            <a:r>
              <a:rPr lang="en-GB" sz="2400" dirty="0">
                <a:latin typeface="Corbel" charset="0"/>
              </a:rPr>
              <a:t> – a persons right to remain private, to not disclose information  </a:t>
            </a:r>
          </a:p>
          <a:p>
            <a:pPr>
              <a:lnSpc>
                <a:spcPct val="120000"/>
              </a:lnSpc>
            </a:pPr>
            <a:r>
              <a:rPr lang="en-GB" sz="2400" b="1" u="sng" dirty="0">
                <a:latin typeface="Corbel" charset="0"/>
              </a:rPr>
              <a:t>Confidentiality</a:t>
            </a:r>
            <a:r>
              <a:rPr lang="en-GB" sz="2400" dirty="0">
                <a:latin typeface="Corbel" charset="0"/>
              </a:rPr>
              <a:t> – only sharing private information on a ‘need to know basis</a:t>
            </a:r>
            <a:r>
              <a:rPr lang="en-GB" sz="2400" dirty="0" smtClean="0">
                <a:latin typeface="Corbel" charset="0"/>
              </a:rPr>
              <a:t>’</a:t>
            </a:r>
            <a:endParaRPr lang="en-GB" sz="2400" dirty="0">
              <a:latin typeface="Corbel" charset="0"/>
            </a:endParaRPr>
          </a:p>
          <a:p>
            <a:pPr>
              <a:lnSpc>
                <a:spcPct val="120000"/>
              </a:lnSpc>
            </a:pPr>
            <a:r>
              <a:rPr lang="en-GB" sz="2400" b="1" u="sng" dirty="0">
                <a:latin typeface="Corbel" charset="0"/>
              </a:rPr>
              <a:t>Fidelity</a:t>
            </a:r>
            <a:r>
              <a:rPr lang="en-GB" sz="2400" dirty="0">
                <a:latin typeface="Corbel" charset="0"/>
              </a:rPr>
              <a:t> – loyalty, maintaining the duty to care for all no matter who they are or what they may have done</a:t>
            </a:r>
          </a:p>
        </p:txBody>
      </p:sp>
    </p:spTree>
    <p:extLst>
      <p:ext uri="{BB962C8B-B14F-4D97-AF65-F5344CB8AC3E}">
        <p14:creationId xmlns:p14="http://schemas.microsoft.com/office/powerpoint/2010/main" val="418834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Moral </a:t>
            </a:r>
            <a:r>
              <a:rPr lang="en-US" dirty="0" smtClean="0"/>
              <a:t>Principle?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Requirements </a:t>
            </a:r>
            <a:r>
              <a:rPr lang="en-US" sz="2400" dirty="0"/>
              <a:t>of strong binding </a:t>
            </a:r>
            <a:r>
              <a:rPr lang="en-US" sz="2400" dirty="0" smtClean="0"/>
              <a:t>force </a:t>
            </a:r>
            <a:r>
              <a:rPr lang="en-US" sz="2400" dirty="0" smtClean="0"/>
              <a:t>(though not absolute?).</a:t>
            </a:r>
          </a:p>
          <a:p>
            <a:pPr marL="1051560" lvl="3" indent="0">
              <a:buNone/>
            </a:pP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Dworkin</a:t>
            </a:r>
            <a:r>
              <a:rPr lang="en-US" dirty="0" smtClean="0"/>
              <a:t>: Principles as opposed to </a:t>
            </a:r>
            <a:r>
              <a:rPr lang="en-US" i="1" dirty="0" smtClean="0"/>
              <a:t>rules</a:t>
            </a:r>
            <a:r>
              <a:rPr lang="en-US" dirty="0" smtClean="0"/>
              <a:t> </a:t>
            </a:r>
            <a:r>
              <a:rPr lang="en-US" dirty="0" smtClean="0"/>
              <a:t>have a dimension of weight</a:t>
            </a:r>
            <a:r>
              <a:rPr lang="en-US" dirty="0" smtClean="0"/>
              <a:t>.</a:t>
            </a:r>
          </a:p>
          <a:p>
            <a:pPr marL="800100" lvl="1" indent="-434975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smtClean="0"/>
              <a:t>Normally </a:t>
            </a:r>
            <a:r>
              <a:rPr lang="en-US" sz="2400" dirty="0"/>
              <a:t>universal in form, and hence go </a:t>
            </a:r>
            <a:r>
              <a:rPr lang="en-US" sz="2400" dirty="0" smtClean="0"/>
              <a:t>beyond </a:t>
            </a:r>
            <a:r>
              <a:rPr lang="en-US" sz="2400" dirty="0"/>
              <a:t>what is required for a particular person in particular </a:t>
            </a:r>
            <a:r>
              <a:rPr lang="en-US" sz="2400" dirty="0" smtClean="0"/>
              <a:t>circumstances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796925" lvl="1" indent="-45720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smtClean="0"/>
              <a:t>In </a:t>
            </a:r>
            <a:r>
              <a:rPr lang="en-US" sz="2400" dirty="0"/>
              <a:t>some sense </a:t>
            </a:r>
            <a:r>
              <a:rPr lang="en-US" sz="2400" i="1" dirty="0"/>
              <a:t>fundamental</a:t>
            </a:r>
            <a:r>
              <a:rPr lang="en-US" sz="2400" dirty="0" smtClean="0"/>
              <a:t>.</a:t>
            </a:r>
          </a:p>
          <a:p>
            <a:pPr marL="1162685" lvl="2" indent="-457200">
              <a:buClr>
                <a:schemeClr val="accent1"/>
              </a:buClr>
              <a:buFont typeface="+mj-lt"/>
              <a:buAutoNum type="alphaLcPeriod"/>
            </a:pPr>
            <a:r>
              <a:rPr lang="en-US" sz="2000" dirty="0" smtClean="0"/>
              <a:t>Can’t </a:t>
            </a:r>
            <a:r>
              <a:rPr lang="en-US" sz="2000" dirty="0"/>
              <a:t>be reduced to some other </a:t>
            </a:r>
            <a:r>
              <a:rPr lang="en-US" sz="2000" dirty="0" smtClean="0"/>
              <a:t>concept (e.g., autonomy can’t </a:t>
            </a:r>
            <a:r>
              <a:rPr lang="en-US" sz="2000" dirty="0"/>
              <a:t>be reduced to considerations of </a:t>
            </a:r>
            <a:r>
              <a:rPr lang="en-US" sz="2000" dirty="0" smtClean="0"/>
              <a:t>welfare). </a:t>
            </a:r>
          </a:p>
          <a:p>
            <a:pPr marL="1162685" lvl="2" indent="-457200">
              <a:buClr>
                <a:schemeClr val="accent1"/>
              </a:buClr>
              <a:buFont typeface="+mj-lt"/>
              <a:buAutoNum type="alphaLcPeriod"/>
            </a:pPr>
            <a:r>
              <a:rPr lang="en-US" sz="2000" dirty="0" smtClean="0"/>
              <a:t>Provides basis </a:t>
            </a:r>
            <a:r>
              <a:rPr lang="en-US" sz="2000" dirty="0"/>
              <a:t>or foundation of many other (less basic) moral </a:t>
            </a:r>
            <a:r>
              <a:rPr lang="en-US" sz="2000" dirty="0" smtClean="0"/>
              <a:t>beliefs.</a:t>
            </a:r>
          </a:p>
          <a:p>
            <a:pPr marL="1162685" lvl="2" indent="-457200">
              <a:buClr>
                <a:schemeClr val="accent1"/>
              </a:buClr>
              <a:buFont typeface="+mj-lt"/>
              <a:buAutoNum type="alphaLcPeriod"/>
            </a:pPr>
            <a:r>
              <a:rPr lang="en-US" sz="2000" dirty="0" smtClean="0"/>
              <a:t>Pluralist theories may have </a:t>
            </a:r>
            <a:r>
              <a:rPr lang="en-US" sz="2000" i="1" dirty="0" smtClean="0"/>
              <a:t>more than one </a:t>
            </a:r>
            <a:r>
              <a:rPr lang="en-US" sz="2000" dirty="0" smtClean="0"/>
              <a:t>fundamental </a:t>
            </a:r>
            <a:r>
              <a:rPr lang="en-US" sz="2000" dirty="0" smtClean="0"/>
              <a:t>principle</a:t>
            </a:r>
            <a:endParaRPr lang="en-US" sz="2000" dirty="0"/>
          </a:p>
          <a:p>
            <a:pPr marL="571500" lvl="1" indent="-457200">
              <a:buClr>
                <a:schemeClr val="accent1"/>
              </a:buClr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37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135</TotalTime>
  <Words>1321</Words>
  <Application>Microsoft Macintosh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Principlism</vt:lpstr>
      <vt:lpstr>The Georgetown Mantra</vt:lpstr>
      <vt:lpstr>Autonomy</vt:lpstr>
      <vt:lpstr>Beneficence (to do good)</vt:lpstr>
      <vt:lpstr>Non – maleficence (to do no harm)</vt:lpstr>
      <vt:lpstr>Justice</vt:lpstr>
      <vt:lpstr>Justice</vt:lpstr>
      <vt:lpstr>Also offer 4 ethical rules</vt:lpstr>
      <vt:lpstr>What is a Moral Principle?</vt:lpstr>
      <vt:lpstr>But … Beauchamp and Childress’ Changing views</vt:lpstr>
      <vt:lpstr>The point of moral principles </vt:lpstr>
      <vt:lpstr>Must an adequate principle do both?</vt:lpstr>
      <vt:lpstr>A weaker role? </vt:lpstr>
      <vt:lpstr>And unidirectional?</vt:lpstr>
      <vt:lpstr>Criticisms</vt:lpstr>
      <vt:lpstr>Reject principles altogether? </vt:lpstr>
      <vt:lpstr>Coherentism v Foundationalism</vt:lpstr>
      <vt:lpstr>Coherentism:</vt:lpstr>
      <vt:lpstr>Strength of Coherentism?</vt:lpstr>
      <vt:lpstr>Problem?</vt:lpstr>
    </vt:vector>
  </TitlesOfParts>
  <Company>Univesity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Principlism</dc:title>
  <dc:creator>Tim Dare</dc:creator>
  <cp:lastModifiedBy>Tim Dare</cp:lastModifiedBy>
  <cp:revision>13</cp:revision>
  <cp:lastPrinted>2017-08-08T02:03:35Z</cp:lastPrinted>
  <dcterms:created xsi:type="dcterms:W3CDTF">2015-09-27T23:45:17Z</dcterms:created>
  <dcterms:modified xsi:type="dcterms:W3CDTF">2017-08-08T02:58:12Z</dcterms:modified>
</cp:coreProperties>
</file>