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5" r:id="rId1"/>
  </p:sldMasterIdLst>
  <p:sldIdLst>
    <p:sldId id="256" r:id="rId2"/>
    <p:sldId id="257" r:id="rId3"/>
    <p:sldId id="258" r:id="rId4"/>
    <p:sldId id="259" r:id="rId5"/>
    <p:sldId id="261" r:id="rId6"/>
    <p:sldId id="263" r:id="rId7"/>
    <p:sldId id="265" r:id="rId8"/>
    <p:sldId id="266" r:id="rId9"/>
    <p:sldId id="267" r:id="rId10"/>
    <p:sldId id="268" r:id="rId11"/>
    <p:sldId id="270" r:id="rId12"/>
    <p:sldId id="269" r:id="rId13"/>
    <p:sldId id="271" r:id="rId14"/>
    <p:sldId id="272" r:id="rId15"/>
    <p:sldId id="273" r:id="rId16"/>
    <p:sldId id="274" r:id="rId17"/>
    <p:sldId id="262" r:id="rId18"/>
    <p:sldId id="275"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8D8E6B-5DC3-DB4C-AAC3-D4E7C3724D7F}">
          <p14:sldIdLst>
            <p14:sldId id="256"/>
            <p14:sldId id="257"/>
            <p14:sldId id="258"/>
            <p14:sldId id="259"/>
            <p14:sldId id="261"/>
            <p14:sldId id="263"/>
            <p14:sldId id="265"/>
            <p14:sldId id="266"/>
            <p14:sldId id="267"/>
            <p14:sldId id="268"/>
            <p14:sldId id="270"/>
            <p14:sldId id="269"/>
            <p14:sldId id="271"/>
            <p14:sldId id="272"/>
            <p14:sldId id="273"/>
            <p14:sldId id="274"/>
            <p14:sldId id="262"/>
            <p14:sldId id="275"/>
            <p14:sldId id="276"/>
          </p14:sldIdLst>
        </p14:section>
        <p14:section name="body" id="{A116123A-BADA-2F41-A7F9-52B92AA4A94E}">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36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mi-NZ"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mi-NZ"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1/08/17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Date Placeholder 3"/>
          <p:cNvSpPr>
            <a:spLocks noGrp="1"/>
          </p:cNvSpPr>
          <p:nvPr>
            <p:ph type="dt" sz="half" idx="10"/>
          </p:nvPr>
        </p:nvSpPr>
        <p:spPr/>
        <p:txBody>
          <a:bodyPr/>
          <a:lstStyle/>
          <a:p>
            <a:fld id="{016E125E-4BD6-3D43-859A-CC77AA747B33}" type="datetimeFigureOut">
              <a:rPr lang="en-US" smtClean="0"/>
              <a:t>1/08/17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FA43E-3EB2-BA4B-BFA8-0FB18B58A65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mi-NZ"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Date Placeholder 3"/>
          <p:cNvSpPr>
            <a:spLocks noGrp="1"/>
          </p:cNvSpPr>
          <p:nvPr>
            <p:ph type="dt" sz="half" idx="10"/>
          </p:nvPr>
        </p:nvSpPr>
        <p:spPr/>
        <p:txBody>
          <a:bodyPr/>
          <a:lstStyle/>
          <a:p>
            <a:fld id="{016E125E-4BD6-3D43-859A-CC77AA747B33}" type="datetimeFigureOut">
              <a:rPr lang="en-US" smtClean="0"/>
              <a:t>1/08/17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FA43E-3EB2-BA4B-BFA8-0FB18B58A65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Content Placeholder 2"/>
          <p:cNvSpPr>
            <a:spLocks noGrp="1"/>
          </p:cNvSpPr>
          <p:nvPr>
            <p:ph idx="1"/>
          </p:nvPr>
        </p:nvSpPr>
        <p:spPr/>
        <p:txBody>
          <a:body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Date Placeholder 3"/>
          <p:cNvSpPr>
            <a:spLocks noGrp="1"/>
          </p:cNvSpPr>
          <p:nvPr>
            <p:ph type="dt" sz="half" idx="10"/>
          </p:nvPr>
        </p:nvSpPr>
        <p:spPr/>
        <p:txBody>
          <a:bodyPr/>
          <a:lstStyle/>
          <a:p>
            <a:fld id="{016E125E-4BD6-3D43-859A-CC77AA747B33}" type="datetimeFigureOut">
              <a:rPr lang="en-US" smtClean="0"/>
              <a:t>1/08/17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FA43E-3EB2-BA4B-BFA8-0FB18B58A65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mi-NZ"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mi-NZ"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1/08/17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dirty="0"/>
          </a:p>
        </p:txBody>
      </p:sp>
      <p:sp>
        <p:nvSpPr>
          <p:cNvPr id="5" name="Date Placeholder 4"/>
          <p:cNvSpPr>
            <a:spLocks noGrp="1"/>
          </p:cNvSpPr>
          <p:nvPr>
            <p:ph type="dt" sz="half" idx="10"/>
          </p:nvPr>
        </p:nvSpPr>
        <p:spPr/>
        <p:txBody>
          <a:bodyPr/>
          <a:lstStyle/>
          <a:p>
            <a:fld id="{016E125E-4BD6-3D43-859A-CC77AA747B33}" type="datetimeFigureOut">
              <a:rPr lang="en-US" smtClean="0"/>
              <a:t>1/08/17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FA43E-3EB2-BA4B-BFA8-0FB18B58A65A}"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mi-NZ"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mi-NZ"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mi-NZ"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7" name="Date Placeholder 6"/>
          <p:cNvSpPr>
            <a:spLocks noGrp="1"/>
          </p:cNvSpPr>
          <p:nvPr>
            <p:ph type="dt" sz="half" idx="10"/>
          </p:nvPr>
        </p:nvSpPr>
        <p:spPr/>
        <p:txBody>
          <a:bodyPr/>
          <a:lstStyle/>
          <a:p>
            <a:fld id="{016E125E-4BD6-3D43-859A-CC77AA747B33}" type="datetimeFigureOut">
              <a:rPr lang="en-US" smtClean="0"/>
              <a:t>1/08/17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AFA43E-3EB2-BA4B-BFA8-0FB18B58A65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Date Placeholder 2"/>
          <p:cNvSpPr>
            <a:spLocks noGrp="1"/>
          </p:cNvSpPr>
          <p:nvPr>
            <p:ph type="dt" sz="half" idx="10"/>
          </p:nvPr>
        </p:nvSpPr>
        <p:spPr/>
        <p:txBody>
          <a:bodyPr/>
          <a:lstStyle/>
          <a:p>
            <a:fld id="{016E125E-4BD6-3D43-859A-CC77AA747B33}" type="datetimeFigureOut">
              <a:rPr lang="en-US" smtClean="0"/>
              <a:t>1/08/17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AFA43E-3EB2-BA4B-BFA8-0FB18B58A65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E125E-4BD6-3D43-859A-CC77AA747B33}" type="datetimeFigureOut">
              <a:rPr lang="en-US" smtClean="0"/>
              <a:t>1/08/17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AFA43E-3EB2-BA4B-BFA8-0FB18B58A65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mi-NZ"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mi-NZ" smtClean="0"/>
              <a:t>Click to edit Master text styles</a:t>
            </a:r>
          </a:p>
        </p:txBody>
      </p:sp>
      <p:sp>
        <p:nvSpPr>
          <p:cNvPr id="5" name="Date Placeholder 4"/>
          <p:cNvSpPr>
            <a:spLocks noGrp="1"/>
          </p:cNvSpPr>
          <p:nvPr>
            <p:ph type="dt" sz="half" idx="10"/>
          </p:nvPr>
        </p:nvSpPr>
        <p:spPr/>
        <p:txBody>
          <a:bodyPr/>
          <a:lstStyle/>
          <a:p>
            <a:fld id="{016E125E-4BD6-3D43-859A-CC77AA747B33}" type="datetimeFigureOut">
              <a:rPr lang="en-US" smtClean="0"/>
              <a:t>1/08/17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FA43E-3EB2-BA4B-BFA8-0FB18B58A65A}"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mi-NZ"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mi-NZ"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mi-NZ" smtClean="0"/>
              <a:t>Click to edit Master text styles</a:t>
            </a:r>
          </a:p>
        </p:txBody>
      </p:sp>
      <p:sp>
        <p:nvSpPr>
          <p:cNvPr id="8" name="Date Placeholder 7"/>
          <p:cNvSpPr>
            <a:spLocks noGrp="1"/>
          </p:cNvSpPr>
          <p:nvPr>
            <p:ph type="dt" sz="half" idx="10"/>
          </p:nvPr>
        </p:nvSpPr>
        <p:spPr/>
        <p:txBody>
          <a:bodyPr/>
          <a:lstStyle/>
          <a:p>
            <a:fld id="{016E125E-4BD6-3D43-859A-CC77AA747B33}" type="datetimeFigureOut">
              <a:rPr lang="en-US" smtClean="0"/>
              <a:t>1/08/17</a:t>
            </a:fld>
            <a:endParaRPr lang="en-US" dirty="0"/>
          </a:p>
        </p:txBody>
      </p:sp>
      <p:sp>
        <p:nvSpPr>
          <p:cNvPr id="9" name="Slide Number Placeholder 8"/>
          <p:cNvSpPr>
            <a:spLocks noGrp="1"/>
          </p:cNvSpPr>
          <p:nvPr>
            <p:ph type="sldNum" sz="quarter" idx="11"/>
          </p:nvPr>
        </p:nvSpPr>
        <p:spPr/>
        <p:txBody>
          <a:bodyPr/>
          <a:lstStyle/>
          <a:p>
            <a:fld id="{62AFA43E-3EB2-BA4B-BFA8-0FB18B58A65A}"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mi-NZ"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2AFA43E-3EB2-BA4B-BFA8-0FB18B58A65A}"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16E125E-4BD6-3D43-859A-CC77AA747B33}" type="datetimeFigureOut">
              <a:rPr lang="en-US" smtClean="0"/>
              <a:t>1/08/17</a:t>
            </a:fld>
            <a:endParaRPr lang="en-US" dirty="0"/>
          </a:p>
        </p:txBody>
      </p:sp>
    </p:spTree>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09" r:id="rId4"/>
    <p:sldLayoutId id="2147484110" r:id="rId5"/>
    <p:sldLayoutId id="2147484111" r:id="rId6"/>
    <p:sldLayoutId id="2147484112" r:id="rId7"/>
    <p:sldLayoutId id="2147484113" r:id="rId8"/>
    <p:sldLayoutId id="2147484114" r:id="rId9"/>
    <p:sldLayoutId id="2147484115" r:id="rId10"/>
    <p:sldLayoutId id="2147484116"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t"/>
          <a:lstStyle/>
          <a:p>
            <a:r>
              <a:rPr lang="en-US" dirty="0" smtClean="0"/>
              <a:t>Dreyfus &amp; Dreyfus</a:t>
            </a:r>
            <a:br>
              <a:rPr lang="en-US" dirty="0" smtClean="0"/>
            </a:br>
            <a:r>
              <a:rPr lang="en-US" dirty="0" smtClean="0"/>
              <a:t>Ethical Expertise</a:t>
            </a:r>
            <a:endParaRPr lang="en-US" dirty="0"/>
          </a:p>
        </p:txBody>
      </p:sp>
      <p:sp>
        <p:nvSpPr>
          <p:cNvPr id="3" name="Subtitle 2"/>
          <p:cNvSpPr>
            <a:spLocks noGrp="1"/>
          </p:cNvSpPr>
          <p:nvPr>
            <p:ph type="subTitle" idx="1"/>
          </p:nvPr>
        </p:nvSpPr>
        <p:spPr>
          <a:xfrm>
            <a:off x="685800" y="4572000"/>
            <a:ext cx="6461760" cy="1534374"/>
          </a:xfrm>
        </p:spPr>
        <p:txBody>
          <a:bodyPr>
            <a:noAutofit/>
          </a:bodyPr>
          <a:lstStyle/>
          <a:p>
            <a:r>
              <a:rPr lang="en-US" sz="3600" dirty="0" smtClean="0">
                <a:solidFill>
                  <a:schemeClr val="tx1"/>
                </a:solidFill>
              </a:rPr>
              <a:t>Phil 318</a:t>
            </a:r>
          </a:p>
          <a:p>
            <a:r>
              <a:rPr lang="en-US" sz="3600" dirty="0" smtClean="0">
                <a:solidFill>
                  <a:schemeClr val="tx1"/>
                </a:solidFill>
              </a:rPr>
              <a:t> 2017</a:t>
            </a:r>
            <a:endParaRPr lang="en-US" sz="3600" dirty="0">
              <a:solidFill>
                <a:schemeClr val="tx1"/>
              </a:solidFill>
            </a:endParaRPr>
          </a:p>
        </p:txBody>
      </p:sp>
    </p:spTree>
    <p:extLst>
      <p:ext uri="{BB962C8B-B14F-4D97-AF65-F5344CB8AC3E}">
        <p14:creationId xmlns:p14="http://schemas.microsoft.com/office/powerpoint/2010/main" val="34675559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i="1" dirty="0" smtClean="0">
                <a:latin typeface="Calibri" charset="0"/>
              </a:rPr>
              <a:t>Stages cont., </a:t>
            </a:r>
            <a:endParaRPr lang="en-US" b="1" i="1" dirty="0">
              <a:latin typeface="Calibri" charset="0"/>
            </a:endParaRPr>
          </a:p>
        </p:txBody>
      </p:sp>
      <p:sp>
        <p:nvSpPr>
          <p:cNvPr id="19459" name="Rectangle 3"/>
          <p:cNvSpPr>
            <a:spLocks noGrp="1" noChangeArrowheads="1"/>
          </p:cNvSpPr>
          <p:nvPr>
            <p:ph idx="1"/>
          </p:nvPr>
        </p:nvSpPr>
        <p:spPr/>
        <p:txBody>
          <a:bodyPr/>
          <a:lstStyle/>
          <a:p>
            <a:pPr marL="355600" indent="-355600">
              <a:lnSpc>
                <a:spcPct val="90000"/>
              </a:lnSpc>
              <a:buNone/>
            </a:pPr>
            <a:r>
              <a:rPr lang="en-US" sz="2600" u="sng" dirty="0">
                <a:latin typeface="Calibri" charset="0"/>
              </a:rPr>
              <a:t>Expertise</a:t>
            </a:r>
            <a:r>
              <a:rPr lang="en-US" sz="2600" dirty="0">
                <a:latin typeface="Calibri" charset="0"/>
              </a:rPr>
              <a:t>: Experts are typically able to spontaneously comprehend not only what is going on, but also what to do. </a:t>
            </a:r>
          </a:p>
          <a:p>
            <a:pPr>
              <a:lnSpc>
                <a:spcPct val="90000"/>
              </a:lnSpc>
              <a:buFontTx/>
              <a:buNone/>
            </a:pPr>
            <a:endParaRPr lang="en-US" sz="1200" dirty="0">
              <a:latin typeface="Calibri" charset="0"/>
            </a:endParaRPr>
          </a:p>
          <a:p>
            <a:pPr>
              <a:lnSpc>
                <a:spcPct val="90000"/>
              </a:lnSpc>
            </a:pPr>
            <a:r>
              <a:rPr lang="en-US" sz="2600" dirty="0">
                <a:latin typeface="Calibri" charset="0"/>
              </a:rPr>
              <a:t>Experience provides the skills necessary for a flexible, adaptive responsiveness to the environment that is both more </a:t>
            </a:r>
            <a:r>
              <a:rPr lang="en-US" sz="2600" i="1" dirty="0">
                <a:latin typeface="Calibri" charset="0"/>
              </a:rPr>
              <a:t>spontaneous</a:t>
            </a:r>
            <a:r>
              <a:rPr lang="en-US" sz="2600" dirty="0">
                <a:latin typeface="Calibri" charset="0"/>
              </a:rPr>
              <a:t> and more</a:t>
            </a:r>
            <a:r>
              <a:rPr lang="en-US" sz="2600" i="1" dirty="0">
                <a:latin typeface="Calibri" charset="0"/>
              </a:rPr>
              <a:t> accurate </a:t>
            </a:r>
            <a:r>
              <a:rPr lang="en-US" sz="2600" dirty="0">
                <a:latin typeface="Calibri" charset="0"/>
              </a:rPr>
              <a:t>than non-experts. </a:t>
            </a:r>
          </a:p>
          <a:p>
            <a:pPr>
              <a:lnSpc>
                <a:spcPct val="90000"/>
              </a:lnSpc>
              <a:buFontTx/>
              <a:buNone/>
            </a:pPr>
            <a:endParaRPr lang="en-US" sz="1200" dirty="0">
              <a:latin typeface="Calibri" charset="0"/>
            </a:endParaRPr>
          </a:p>
          <a:p>
            <a:pPr>
              <a:lnSpc>
                <a:spcPct val="90000"/>
              </a:lnSpc>
            </a:pPr>
            <a:r>
              <a:rPr lang="en-US" sz="2600" dirty="0">
                <a:latin typeface="Calibri" charset="0"/>
              </a:rPr>
              <a:t>Accordingly, experts commonly do not need to detach to analyze, problem-solve, or deliberate: they simply </a:t>
            </a:r>
            <a:r>
              <a:rPr lang="en-US" sz="2600" i="1" dirty="0">
                <a:latin typeface="Calibri" charset="0"/>
              </a:rPr>
              <a:t>respond</a:t>
            </a:r>
            <a:r>
              <a:rPr lang="en-US" sz="2600" dirty="0">
                <a:latin typeface="Calibri" charset="0"/>
              </a:rPr>
              <a:t>.</a:t>
            </a:r>
          </a:p>
        </p:txBody>
      </p:sp>
    </p:spTree>
    <p:extLst>
      <p:ext uri="{BB962C8B-B14F-4D97-AF65-F5344CB8AC3E}">
        <p14:creationId xmlns:p14="http://schemas.microsoft.com/office/powerpoint/2010/main" val="20922814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fade">
                                      <p:cBhvr>
                                        <p:cTn id="12" dur="2000"/>
                                        <p:tgtEl>
                                          <p:spTgt spid="194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fade">
                                      <p:cBhvr>
                                        <p:cTn id="17" dur="20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59">
                                            <p:txEl>
                                              <p:pRg st="4" end="4"/>
                                            </p:txEl>
                                          </p:spTgt>
                                        </p:tgtEl>
                                        <p:attrNameLst>
                                          <p:attrName>style.visibility</p:attrName>
                                        </p:attrNameLst>
                                      </p:cBhvr>
                                      <p:to>
                                        <p:strVal val="visible"/>
                                      </p:to>
                                    </p:set>
                                    <p:animEffect transition="in" filter="fade">
                                      <p:cBhvr>
                                        <p:cTn id="22" dur="2000"/>
                                        <p:tgtEl>
                                          <p:spTgt spid="19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690935"/>
            <a:ext cx="7620000" cy="5709865"/>
          </a:xfrm>
        </p:spPr>
        <p:txBody>
          <a:bodyPr>
            <a:normAutofit/>
          </a:bodyPr>
          <a:lstStyle/>
          <a:p>
            <a:pPr>
              <a:lnSpc>
                <a:spcPct val="90000"/>
              </a:lnSpc>
            </a:pPr>
            <a:r>
              <a:rPr lang="en-US" sz="2800" dirty="0">
                <a:latin typeface="Calibri" charset="0"/>
              </a:rPr>
              <a:t>Expertise is </a:t>
            </a:r>
            <a:r>
              <a:rPr lang="en-US" sz="2800" i="1" dirty="0">
                <a:latin typeface="Calibri" charset="0"/>
              </a:rPr>
              <a:t>not</a:t>
            </a:r>
            <a:r>
              <a:rPr lang="en-US" sz="2800" dirty="0">
                <a:latin typeface="Calibri" charset="0"/>
              </a:rPr>
              <a:t> the mere </a:t>
            </a:r>
            <a:r>
              <a:rPr lang="en-US" sz="2800" i="1" dirty="0">
                <a:latin typeface="Calibri" charset="0"/>
              </a:rPr>
              <a:t>internalization</a:t>
            </a:r>
            <a:r>
              <a:rPr lang="en-US" sz="2800" dirty="0">
                <a:latin typeface="Calibri" charset="0"/>
              </a:rPr>
              <a:t> of rules.</a:t>
            </a:r>
          </a:p>
          <a:p>
            <a:pPr>
              <a:lnSpc>
                <a:spcPct val="90000"/>
              </a:lnSpc>
              <a:buFontTx/>
              <a:buNone/>
            </a:pPr>
            <a:endParaRPr lang="en-US" sz="700" dirty="0">
              <a:latin typeface="Calibri" charset="0"/>
            </a:endParaRPr>
          </a:p>
          <a:p>
            <a:pPr marL="754062" lvl="1" indent="-342900">
              <a:lnSpc>
                <a:spcPct val="90000"/>
              </a:lnSpc>
            </a:pPr>
            <a:r>
              <a:rPr lang="en-US" sz="2800" dirty="0">
                <a:latin typeface="Calibri" charset="0"/>
              </a:rPr>
              <a:t>That is, the expert is </a:t>
            </a:r>
            <a:r>
              <a:rPr lang="en-US" sz="2800" i="1" dirty="0">
                <a:latin typeface="Calibri" charset="0"/>
              </a:rPr>
              <a:t>not</a:t>
            </a:r>
            <a:r>
              <a:rPr lang="en-US" sz="2800" dirty="0">
                <a:latin typeface="Calibri" charset="0"/>
              </a:rPr>
              <a:t> just someone who uses the same rules/principles as the novice, only </a:t>
            </a:r>
            <a:r>
              <a:rPr lang="en-US" sz="2800" i="1" dirty="0">
                <a:latin typeface="Calibri" charset="0"/>
              </a:rPr>
              <a:t>faster</a:t>
            </a:r>
            <a:r>
              <a:rPr lang="en-US" sz="2800" dirty="0">
                <a:latin typeface="Calibri" charset="0"/>
              </a:rPr>
              <a:t> and </a:t>
            </a:r>
            <a:r>
              <a:rPr lang="en-US" sz="2800" i="1" dirty="0">
                <a:latin typeface="Calibri" charset="0"/>
              </a:rPr>
              <a:t>better</a:t>
            </a:r>
            <a:r>
              <a:rPr lang="en-US" sz="2800" dirty="0">
                <a:latin typeface="Calibri" charset="0"/>
              </a:rPr>
              <a:t>.</a:t>
            </a:r>
          </a:p>
          <a:p>
            <a:pPr lvl="1">
              <a:lnSpc>
                <a:spcPct val="90000"/>
              </a:lnSpc>
              <a:buFontTx/>
              <a:buNone/>
            </a:pPr>
            <a:endParaRPr lang="en-US" sz="1400" dirty="0">
              <a:latin typeface="Calibri" charset="0"/>
            </a:endParaRPr>
          </a:p>
          <a:p>
            <a:pPr>
              <a:lnSpc>
                <a:spcPct val="90000"/>
              </a:lnSpc>
            </a:pPr>
            <a:r>
              <a:rPr lang="en-US" sz="2800" dirty="0">
                <a:latin typeface="Calibri" charset="0"/>
              </a:rPr>
              <a:t>Expertise involves (at least) two crucial capacities: </a:t>
            </a:r>
          </a:p>
          <a:p>
            <a:pPr marL="803275" lvl="1" indent="-392113">
              <a:lnSpc>
                <a:spcPct val="90000"/>
              </a:lnSpc>
            </a:pPr>
            <a:r>
              <a:rPr lang="en-US" sz="2400" i="1" dirty="0">
                <a:latin typeface="Calibri" charset="0"/>
              </a:rPr>
              <a:t>Trained perception</a:t>
            </a:r>
            <a:r>
              <a:rPr lang="en-US" sz="2400" dirty="0">
                <a:latin typeface="Calibri" charset="0"/>
              </a:rPr>
              <a:t>: the ability to perceive and comprehend complex (rich) patterns of situation-specific information as meaningful features.</a:t>
            </a:r>
          </a:p>
          <a:p>
            <a:pPr marL="803275" lvl="1" indent="-392113">
              <a:lnSpc>
                <a:spcPct val="90000"/>
              </a:lnSpc>
            </a:pPr>
            <a:r>
              <a:rPr lang="en-US" sz="2400" i="1" dirty="0">
                <a:latin typeface="Calibri" charset="0"/>
              </a:rPr>
              <a:t>Automatic responsiveness</a:t>
            </a:r>
            <a:r>
              <a:rPr lang="en-US" sz="2400" dirty="0">
                <a:latin typeface="Calibri" charset="0"/>
              </a:rPr>
              <a:t>: the linking of perception and action that allows for non-deliberative, flexible responsiveness. </a:t>
            </a:r>
          </a:p>
        </p:txBody>
      </p:sp>
    </p:spTree>
    <p:extLst>
      <p:ext uri="{BB962C8B-B14F-4D97-AF65-F5344CB8AC3E}">
        <p14:creationId xmlns:p14="http://schemas.microsoft.com/office/powerpoint/2010/main" val="30764035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802979"/>
            <a:ext cx="7620000" cy="5597821"/>
          </a:xfrm>
        </p:spPr>
        <p:txBody>
          <a:bodyPr>
            <a:normAutofit/>
          </a:bodyPr>
          <a:lstStyle/>
          <a:p>
            <a:pPr>
              <a:buFontTx/>
              <a:buNone/>
            </a:pPr>
            <a:r>
              <a:rPr lang="ja-JP" altLang="en-US" dirty="0" smtClean="0">
                <a:latin typeface="Arial" charset="0"/>
              </a:rPr>
              <a:t>“</a:t>
            </a:r>
            <a:r>
              <a:rPr lang="en-US" altLang="ja-JP" sz="3200" dirty="0">
                <a:latin typeface="Calibri" charset="0"/>
              </a:rPr>
              <a:t>There is no choosing. It happens unconsciously, automatically, naturally. There can be no thought, because if there is thought, there is a time of thought and that means a flaw…If you take the time to think </a:t>
            </a:r>
            <a:r>
              <a:rPr lang="ja-JP" altLang="en-US" sz="3200" dirty="0">
                <a:latin typeface="Arial" charset="0"/>
              </a:rPr>
              <a:t>‘</a:t>
            </a:r>
            <a:r>
              <a:rPr lang="en-US" altLang="ja-JP" sz="3200" dirty="0">
                <a:latin typeface="Calibri" charset="0"/>
              </a:rPr>
              <a:t>I must use this or </a:t>
            </a:r>
            <a:r>
              <a:rPr lang="en-US" altLang="ja-JP" sz="3200" dirty="0" smtClean="0">
                <a:latin typeface="Calibri" charset="0"/>
              </a:rPr>
              <a:t>that technique</a:t>
            </a:r>
            <a:r>
              <a:rPr lang="mi-NZ" altLang="ja-JP" sz="3200" dirty="0" smtClean="0">
                <a:latin typeface="Arial" charset="0"/>
              </a:rPr>
              <a:t>’,</a:t>
            </a:r>
            <a:r>
              <a:rPr lang="en-US" altLang="ja-JP" sz="3200" dirty="0" smtClean="0">
                <a:latin typeface="Calibri" charset="0"/>
              </a:rPr>
              <a:t> </a:t>
            </a:r>
            <a:r>
              <a:rPr lang="en-US" altLang="ja-JP" sz="3200" dirty="0">
                <a:latin typeface="Calibri" charset="0"/>
              </a:rPr>
              <a:t>you will be struck while you are thinking.</a:t>
            </a:r>
            <a:r>
              <a:rPr lang="ja-JP" altLang="en-US" sz="3200" dirty="0" smtClean="0">
                <a:latin typeface="Arial" charset="0"/>
              </a:rPr>
              <a:t>”</a:t>
            </a:r>
            <a:endParaRPr lang="mi-NZ" altLang="ja-JP" sz="3200" dirty="0" smtClean="0">
              <a:latin typeface="Arial" charset="0"/>
            </a:endParaRPr>
          </a:p>
          <a:p>
            <a:pPr lvl="2" algn="r">
              <a:buFontTx/>
              <a:buNone/>
            </a:pPr>
            <a:r>
              <a:rPr lang="mi-NZ" sz="2400" dirty="0" smtClean="0">
                <a:latin typeface="Arial" charset="0"/>
              </a:rPr>
              <a:t>Taisen Deshimaru – Martial Arts Expert – quoted in Drefus &amp; Dreyfus </a:t>
            </a:r>
            <a:r>
              <a:rPr lang="mi-NZ" sz="2400" i="1" dirty="0" smtClean="0">
                <a:latin typeface="Arial" charset="0"/>
              </a:rPr>
              <a:t>Mind over Machine, p.3</a:t>
            </a:r>
            <a:r>
              <a:rPr lang="mi-NZ" i="1" dirty="0" smtClean="0">
                <a:latin typeface="Arial" charset="0"/>
              </a:rPr>
              <a:t>2</a:t>
            </a:r>
            <a:endParaRPr lang="en-US" dirty="0">
              <a:latin typeface="Calibri" charset="0"/>
            </a:endParaRPr>
          </a:p>
        </p:txBody>
      </p:sp>
    </p:spTree>
    <p:extLst>
      <p:ext uri="{BB962C8B-B14F-4D97-AF65-F5344CB8AC3E}">
        <p14:creationId xmlns:p14="http://schemas.microsoft.com/office/powerpoint/2010/main" val="189569740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The expert driver, generally without any awareness, not only knows by feel and familiarity when an action such as slowing down is required; they know how to perform the action without calculating and comparing alternatives. They shift gears when appropriate with no awareness of their acts. On the off ramp their foot simply lifts off the accelerator. What must be done, simply is done</a:t>
            </a:r>
            <a:r>
              <a:rPr lang="en-US" sz="2800" dirty="0" smtClean="0"/>
              <a:t>.</a:t>
            </a:r>
            <a:endParaRPr lang="en-US" sz="2800" dirty="0"/>
          </a:p>
        </p:txBody>
      </p:sp>
    </p:spTree>
    <p:extLst>
      <p:ext uri="{BB962C8B-B14F-4D97-AF65-F5344CB8AC3E}">
        <p14:creationId xmlns:p14="http://schemas.microsoft.com/office/powerpoint/2010/main" val="5068680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3479"/>
            <a:ext cx="7620000" cy="1437892"/>
          </a:xfrm>
        </p:spPr>
        <p:txBody>
          <a:bodyPr/>
          <a:lstStyle/>
          <a:p>
            <a:r>
              <a:rPr lang="en-US" sz="3200" dirty="0" smtClean="0"/>
              <a:t>If </a:t>
            </a:r>
            <a:r>
              <a:rPr lang="en-US" sz="3200" dirty="0"/>
              <a:t>the skill model is correct, and if everyday ethical comportment is a form of expertise, </a:t>
            </a:r>
            <a:r>
              <a:rPr lang="en-US" sz="3200" dirty="0" smtClean="0"/>
              <a:t>then</a:t>
            </a:r>
            <a:r>
              <a:rPr lang="en-US" sz="4400" dirty="0" smtClean="0"/>
              <a:t>:</a:t>
            </a:r>
            <a:endParaRPr lang="en-US" sz="4400" dirty="0"/>
          </a:p>
        </p:txBody>
      </p:sp>
      <p:sp>
        <p:nvSpPr>
          <p:cNvPr id="3" name="Content Placeholder 2"/>
          <p:cNvSpPr>
            <a:spLocks noGrp="1"/>
          </p:cNvSpPr>
          <p:nvPr>
            <p:ph idx="1"/>
          </p:nvPr>
        </p:nvSpPr>
        <p:spPr>
          <a:xfrm>
            <a:off x="616292" y="2035458"/>
            <a:ext cx="7460908" cy="4365342"/>
          </a:xfrm>
        </p:spPr>
        <p:txBody>
          <a:bodyPr>
            <a:normAutofit/>
          </a:bodyPr>
          <a:lstStyle/>
          <a:p>
            <a:r>
              <a:rPr lang="en-US" sz="2800" dirty="0" smtClean="0"/>
              <a:t> ‘</a:t>
            </a:r>
            <a:r>
              <a:rPr lang="en-US" sz="2800" dirty="0"/>
              <a:t>We should expect ethical expertise to exhibit a developmental structure similar to that just described. On analogy with chess and driving it would seem that the budding ethical expert would learn at least some of the ethics of her community by following strict rules, would then go on to apply </a:t>
            </a:r>
            <a:r>
              <a:rPr lang="en-US" sz="2800" dirty="0" err="1"/>
              <a:t>contextualised</a:t>
            </a:r>
            <a:r>
              <a:rPr lang="en-US" sz="2800" dirty="0"/>
              <a:t> maxims, and, in the highest stage, would leave rules and principles behind and develop more and more reﬁned spontaneous ethical responses.</a:t>
            </a:r>
            <a:r>
              <a:rPr lang="en-US" sz="2800" dirty="0" smtClean="0"/>
              <a:t>’</a:t>
            </a:r>
            <a:endParaRPr lang="en-US" sz="2800" dirty="0"/>
          </a:p>
        </p:txBody>
      </p:sp>
    </p:spTree>
    <p:extLst>
      <p:ext uri="{BB962C8B-B14F-4D97-AF65-F5344CB8AC3E}">
        <p14:creationId xmlns:p14="http://schemas.microsoft.com/office/powerpoint/2010/main" val="34903219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21653"/>
            <a:ext cx="7620000" cy="5579147"/>
          </a:xfrm>
        </p:spPr>
        <p:txBody>
          <a:bodyPr>
            <a:noAutofit/>
          </a:bodyPr>
          <a:lstStyle/>
          <a:p>
            <a:r>
              <a:rPr lang="en-US" sz="3200" dirty="0" smtClean="0"/>
              <a:t>‘</a:t>
            </a:r>
            <a:r>
              <a:rPr lang="en-US" sz="3200" dirty="0"/>
              <a:t>an expert cannot improve future performance by abstract reﬂection on previous situations, actions and outcomes</a:t>
            </a:r>
            <a:r>
              <a:rPr lang="en-US" sz="3200" dirty="0" smtClean="0"/>
              <a:t>’</a:t>
            </a:r>
            <a:r>
              <a:rPr lang="en-US" sz="3200" dirty="0"/>
              <a:t> </a:t>
            </a:r>
            <a:endParaRPr lang="en-US" sz="3200" dirty="0" smtClean="0"/>
          </a:p>
          <a:p>
            <a:r>
              <a:rPr lang="en-US" sz="3200" dirty="0" smtClean="0"/>
              <a:t>‘…not </a:t>
            </a:r>
            <a:r>
              <a:rPr lang="en-US" sz="3200" dirty="0"/>
              <a:t>because it is difﬁcult to determine which features deﬁne membership in the right similarity set, nor because it is hard to ﬁnd the principles that lead to expert action. Rather, as far as anyone knows, there just aren’t any such features and principles.</a:t>
            </a:r>
            <a:r>
              <a:rPr lang="en-US" sz="3200" dirty="0" smtClean="0"/>
              <a:t>’</a:t>
            </a:r>
            <a:endParaRPr lang="en-US" sz="3200" dirty="0"/>
          </a:p>
        </p:txBody>
      </p:sp>
    </p:spTree>
    <p:extLst>
      <p:ext uri="{BB962C8B-B14F-4D97-AF65-F5344CB8AC3E}">
        <p14:creationId xmlns:p14="http://schemas.microsoft.com/office/powerpoint/2010/main" val="34547513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possibly signiﬁcant caveat </a:t>
            </a:r>
          </a:p>
        </p:txBody>
      </p:sp>
      <p:sp>
        <p:nvSpPr>
          <p:cNvPr id="3" name="Content Placeholder 2"/>
          <p:cNvSpPr>
            <a:spLocks noGrp="1"/>
          </p:cNvSpPr>
          <p:nvPr>
            <p:ph idx="1"/>
          </p:nvPr>
        </p:nvSpPr>
        <p:spPr/>
        <p:txBody>
          <a:bodyPr>
            <a:normAutofit/>
          </a:bodyPr>
          <a:lstStyle/>
          <a:p>
            <a:r>
              <a:rPr lang="en-US" sz="2800" dirty="0" err="1" smtClean="0"/>
              <a:t>Dreyfuses</a:t>
            </a:r>
            <a:r>
              <a:rPr lang="en-US" sz="2800" dirty="0" smtClean="0"/>
              <a:t> </a:t>
            </a:r>
            <a:r>
              <a:rPr lang="en-US" sz="2800" dirty="0"/>
              <a:t>concede that even experts might deliberate in some cases: </a:t>
            </a:r>
            <a:endParaRPr lang="en-US" sz="2800" dirty="0" smtClean="0"/>
          </a:p>
          <a:p>
            <a:pPr lvl="1"/>
            <a:r>
              <a:rPr lang="en-US" sz="2800" dirty="0" smtClean="0"/>
              <a:t>‘</a:t>
            </a:r>
            <a:r>
              <a:rPr lang="en-US" sz="2800" dirty="0"/>
              <a:t>A chess master confronted with a chess problem, constructed precisely so as not to resemble a position that would show up in a normal game, is reduced to using analysis. Likewise an ethical expert when confronted with cases of  “life-boat morality” may have to fall back on ethical principles.</a:t>
            </a:r>
            <a:r>
              <a:rPr lang="en-US" sz="2800" dirty="0" smtClean="0"/>
              <a:t>’</a:t>
            </a:r>
            <a:endParaRPr lang="en-US" sz="2800" dirty="0"/>
          </a:p>
        </p:txBody>
      </p:sp>
    </p:spTree>
    <p:extLst>
      <p:ext uri="{BB962C8B-B14F-4D97-AF65-F5344CB8AC3E}">
        <p14:creationId xmlns:p14="http://schemas.microsoft.com/office/powerpoint/2010/main" val="9319685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88560"/>
          </a:xfrm>
        </p:spPr>
        <p:txBody>
          <a:bodyPr/>
          <a:lstStyle/>
          <a:p>
            <a:r>
              <a:rPr lang="en-US" dirty="0" smtClean="0"/>
              <a:t>But …</a:t>
            </a:r>
            <a:endParaRPr lang="en-US" dirty="0"/>
          </a:p>
        </p:txBody>
      </p:sp>
      <p:sp>
        <p:nvSpPr>
          <p:cNvPr id="3" name="Content Placeholder 2"/>
          <p:cNvSpPr>
            <a:spLocks noGrp="1"/>
          </p:cNvSpPr>
          <p:nvPr>
            <p:ph idx="1"/>
          </p:nvPr>
        </p:nvSpPr>
        <p:spPr>
          <a:xfrm>
            <a:off x="457200" y="1254559"/>
            <a:ext cx="7620000" cy="5416022"/>
          </a:xfrm>
        </p:spPr>
        <p:txBody>
          <a:bodyPr>
            <a:noAutofit/>
          </a:bodyPr>
          <a:lstStyle/>
          <a:p>
            <a:r>
              <a:rPr lang="en-US" sz="2400" dirty="0" smtClean="0"/>
              <a:t>even </a:t>
            </a:r>
            <a:r>
              <a:rPr lang="en-US" sz="2400" dirty="0"/>
              <a:t>where a role for principles is acknowledged it is only in novel or extreme cases, and, as the ranked or graded model implies, the </a:t>
            </a:r>
            <a:r>
              <a:rPr lang="en-US" sz="2400" dirty="0" err="1"/>
              <a:t>Dreyfuses</a:t>
            </a:r>
            <a:r>
              <a:rPr lang="en-US" sz="2400" dirty="0"/>
              <a:t> think such strategies inferior: the chess master is </a:t>
            </a:r>
            <a:r>
              <a:rPr lang="en-US" sz="2400" i="1" dirty="0"/>
              <a:t>reduced</a:t>
            </a:r>
            <a:r>
              <a:rPr lang="en-US" sz="2400" dirty="0"/>
              <a:t> to analysis, the ethical expert </a:t>
            </a:r>
            <a:r>
              <a:rPr lang="en-US" sz="2400" i="1" dirty="0"/>
              <a:t>falls back </a:t>
            </a:r>
            <a:r>
              <a:rPr lang="en-US" sz="2400" dirty="0"/>
              <a:t>on principles. Indeed </a:t>
            </a:r>
            <a:r>
              <a:rPr lang="en-US" sz="2400" dirty="0" smtClean="0"/>
              <a:t>continue </a:t>
            </a:r>
            <a:r>
              <a:rPr lang="en-US" sz="2400" dirty="0"/>
              <a:t>explicitly: </a:t>
            </a:r>
            <a:endParaRPr lang="en-US" sz="2400" dirty="0" smtClean="0"/>
          </a:p>
          <a:p>
            <a:pPr lvl="1"/>
            <a:r>
              <a:rPr lang="en-US" sz="2400" dirty="0" smtClean="0"/>
              <a:t>‘</a:t>
            </a:r>
            <a:r>
              <a:rPr lang="en-US" sz="2400" dirty="0"/>
              <a:t>But since principles were unable to produce expert </a:t>
            </a:r>
            <a:r>
              <a:rPr lang="en-US" sz="2400" dirty="0" err="1"/>
              <a:t>behaviour</a:t>
            </a:r>
            <a:r>
              <a:rPr lang="en-US" sz="2400" dirty="0"/>
              <a:t> for the competent performer, it should not be a surprise if falling back on them produces inferior responses. The resulting decisions are necessarily crude since they have not been reﬁned by the experience of the results of a variety of intuitive responses to emotion laden situations and the learning that comes from satisfaction and regret.</a:t>
            </a:r>
            <a:r>
              <a:rPr lang="en-US" sz="2400" dirty="0" smtClean="0"/>
              <a:t>’</a:t>
            </a:r>
            <a:endParaRPr lang="en-US" sz="2400" dirty="0"/>
          </a:p>
        </p:txBody>
      </p:sp>
    </p:spTree>
    <p:extLst>
      <p:ext uri="{BB962C8B-B14F-4D97-AF65-F5344CB8AC3E}">
        <p14:creationId xmlns:p14="http://schemas.microsoft.com/office/powerpoint/2010/main" val="15013825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think this gets ethics wrong …</a:t>
            </a:r>
            <a:endParaRPr lang="en-US" dirty="0"/>
          </a:p>
        </p:txBody>
      </p:sp>
      <p:sp>
        <p:nvSpPr>
          <p:cNvPr id="3" name="Content Placeholder 2"/>
          <p:cNvSpPr>
            <a:spLocks noGrp="1"/>
          </p:cNvSpPr>
          <p:nvPr>
            <p:ph idx="1"/>
          </p:nvPr>
        </p:nvSpPr>
        <p:spPr>
          <a:xfrm>
            <a:off x="457200" y="1600200"/>
            <a:ext cx="7620000" cy="4978584"/>
          </a:xfrm>
        </p:spPr>
        <p:txBody>
          <a:bodyPr>
            <a:noAutofit/>
          </a:bodyPr>
          <a:lstStyle/>
          <a:p>
            <a:pPr marL="571500" indent="-457200">
              <a:buFont typeface="+mj-lt"/>
              <a:buAutoNum type="arabicPeriod"/>
            </a:pPr>
            <a:r>
              <a:rPr lang="en-US" sz="2800" dirty="0" smtClean="0"/>
              <a:t>In driving </a:t>
            </a:r>
            <a:r>
              <a:rPr lang="en-US" sz="2800" dirty="0"/>
              <a:t>and chess success does </a:t>
            </a:r>
            <a:r>
              <a:rPr lang="en-US" sz="2800" dirty="0" smtClean="0"/>
              <a:t>not </a:t>
            </a:r>
            <a:r>
              <a:rPr lang="en-US" sz="2800" dirty="0"/>
              <a:t>require that I can explain to others why I acted as I did, does not require that others can accept that I have acted for the right motives, that they can engage in debate about what I have chosen to do and why</a:t>
            </a:r>
            <a:r>
              <a:rPr lang="en-US" sz="2800" dirty="0" smtClean="0"/>
              <a:t>.</a:t>
            </a:r>
          </a:p>
          <a:p>
            <a:pPr marL="571500" indent="-457200">
              <a:buFont typeface="+mj-lt"/>
              <a:buAutoNum type="arabicPeriod"/>
            </a:pPr>
            <a:r>
              <a:rPr lang="en-US" sz="2800" dirty="0" smtClean="0"/>
              <a:t> </a:t>
            </a:r>
            <a:r>
              <a:rPr lang="en-US" sz="2800" dirty="0"/>
              <a:t>But that is precisely what ethics does require. </a:t>
            </a:r>
            <a:endParaRPr lang="en-US" sz="2800" dirty="0" smtClean="0"/>
          </a:p>
          <a:p>
            <a:pPr marL="571500" indent="-457200">
              <a:buFont typeface="+mj-lt"/>
              <a:buAutoNum type="arabicPeriod"/>
            </a:pPr>
            <a:r>
              <a:rPr lang="en-US" sz="2800" dirty="0" smtClean="0"/>
              <a:t>The </a:t>
            </a:r>
            <a:r>
              <a:rPr lang="en-US" sz="2800" dirty="0"/>
              <a:t>possibility of dialogue and discussion are non-optional components of an adequate ethics. Without its possibility we are not engaged in ethics at all. </a:t>
            </a:r>
          </a:p>
        </p:txBody>
      </p:sp>
    </p:spTree>
    <p:extLst>
      <p:ext uri="{BB962C8B-B14F-4D97-AF65-F5344CB8AC3E}">
        <p14:creationId xmlns:p14="http://schemas.microsoft.com/office/powerpoint/2010/main" val="42058430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Objection cont., </a:t>
            </a:r>
            <a:endParaRPr lang="en-US" i="1" dirty="0"/>
          </a:p>
        </p:txBody>
      </p:sp>
      <p:sp>
        <p:nvSpPr>
          <p:cNvPr id="3" name="Content Placeholder 2"/>
          <p:cNvSpPr>
            <a:spLocks noGrp="1"/>
          </p:cNvSpPr>
          <p:nvPr>
            <p:ph idx="1"/>
          </p:nvPr>
        </p:nvSpPr>
        <p:spPr/>
        <p:txBody>
          <a:bodyPr>
            <a:normAutofit lnSpcReduction="10000"/>
          </a:bodyPr>
          <a:lstStyle/>
          <a:p>
            <a:pPr marL="534988" indent="-420688"/>
            <a:r>
              <a:rPr lang="en-US" sz="2800" dirty="0" smtClean="0"/>
              <a:t>Reject </a:t>
            </a:r>
            <a:r>
              <a:rPr lang="en-US" sz="2800" dirty="0"/>
              <a:t>the suggestion that only in such cases can the giving of reasons have a proper place. </a:t>
            </a:r>
            <a:endParaRPr lang="en-US" sz="2800" dirty="0" smtClean="0"/>
          </a:p>
          <a:p>
            <a:pPr marL="534988" indent="-420688"/>
            <a:r>
              <a:rPr lang="en-US" sz="2800" dirty="0" smtClean="0"/>
              <a:t>In </a:t>
            </a:r>
            <a:r>
              <a:rPr lang="en-US" sz="2800" dirty="0"/>
              <a:t>the end the idea is that ethics is an ineluctably and necessarily public activity in which the ability to explain one’s reasons for action to others is not a mere and inferior ‘optional extra’ to be tolerated in certain odd and rare cases. </a:t>
            </a:r>
            <a:endParaRPr lang="en-US" sz="2800" dirty="0" smtClean="0"/>
          </a:p>
          <a:p>
            <a:pPr marL="534988" indent="-420688"/>
            <a:r>
              <a:rPr lang="en-US" sz="2800" dirty="0" smtClean="0"/>
              <a:t>It </a:t>
            </a:r>
            <a:r>
              <a:rPr lang="en-US" sz="2800" dirty="0"/>
              <a:t>cannot be right that in its ﬁnest manifestation ethical reasoning renders ethical reasons opaque.</a:t>
            </a:r>
          </a:p>
        </p:txBody>
      </p:sp>
    </p:spTree>
    <p:extLst>
      <p:ext uri="{BB962C8B-B14F-4D97-AF65-F5344CB8AC3E}">
        <p14:creationId xmlns:p14="http://schemas.microsoft.com/office/powerpoint/2010/main" val="36533624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lstStyle/>
          <a:p>
            <a:r>
              <a:rPr lang="en-US" sz="4400" dirty="0" smtClean="0"/>
              <a:t>Rule/Principle</a:t>
            </a:r>
            <a:r>
              <a:rPr lang="en-US" sz="4400" dirty="0"/>
              <a:t>-based approach</a:t>
            </a:r>
          </a:p>
        </p:txBody>
      </p:sp>
      <p:sp>
        <p:nvSpPr>
          <p:cNvPr id="3" name="Content Placeholder 2"/>
          <p:cNvSpPr>
            <a:spLocks noGrp="1"/>
          </p:cNvSpPr>
          <p:nvPr>
            <p:ph idx="1"/>
          </p:nvPr>
        </p:nvSpPr>
        <p:spPr>
          <a:xfrm>
            <a:off x="709670" y="1600200"/>
            <a:ext cx="7367530" cy="4800600"/>
          </a:xfrm>
        </p:spPr>
        <p:txBody>
          <a:bodyPr>
            <a:noAutofit/>
          </a:bodyPr>
          <a:lstStyle/>
          <a:p>
            <a:pPr marL="114300" indent="0">
              <a:buNone/>
              <a:defRPr/>
            </a:pPr>
            <a:r>
              <a:rPr lang="en-US" sz="2800" dirty="0"/>
              <a:t>Conceives of moral </a:t>
            </a:r>
            <a:r>
              <a:rPr lang="en-US" sz="2800" dirty="0" smtClean="0"/>
              <a:t>expertise </a:t>
            </a:r>
            <a:r>
              <a:rPr lang="en-US" sz="2800" dirty="0"/>
              <a:t>in terms of conformity with moral </a:t>
            </a:r>
            <a:r>
              <a:rPr lang="en-US" sz="2800" dirty="0" smtClean="0"/>
              <a:t>rules and principles</a:t>
            </a:r>
            <a:r>
              <a:rPr lang="en-US" sz="2400" dirty="0"/>
              <a:t>.</a:t>
            </a:r>
          </a:p>
          <a:p>
            <a:pPr lvl="1">
              <a:defRPr/>
            </a:pPr>
            <a:r>
              <a:rPr lang="en-US" sz="2400" dirty="0"/>
              <a:t>Such conformity is typically cashed out in one (or both) of two ways: </a:t>
            </a:r>
          </a:p>
          <a:p>
            <a:pPr lvl="2">
              <a:defRPr/>
            </a:pPr>
            <a:r>
              <a:rPr lang="en-US" sz="2400" dirty="0" smtClean="0"/>
              <a:t>Moral </a:t>
            </a:r>
            <a:r>
              <a:rPr lang="en-US" sz="2400" dirty="0"/>
              <a:t>guidance (MPs guide </a:t>
            </a:r>
            <a:r>
              <a:rPr lang="en-US" sz="2400" dirty="0" smtClean="0"/>
              <a:t>Moral Experts</a:t>
            </a:r>
            <a:r>
              <a:rPr lang="en-US" sz="2400" dirty="0"/>
              <a:t>)</a:t>
            </a:r>
          </a:p>
          <a:p>
            <a:pPr lvl="2">
              <a:defRPr/>
            </a:pPr>
            <a:r>
              <a:rPr lang="en-US" sz="2400" dirty="0"/>
              <a:t>Normative authority (MPs justify </a:t>
            </a:r>
            <a:r>
              <a:rPr lang="en-US" sz="2400" dirty="0" smtClean="0"/>
              <a:t>expert </a:t>
            </a:r>
            <a:r>
              <a:rPr lang="en-US" sz="2400" dirty="0" err="1" smtClean="0"/>
              <a:t>judgements</a:t>
            </a:r>
            <a:r>
              <a:rPr lang="en-US" sz="2400" dirty="0" smtClean="0"/>
              <a:t>).</a:t>
            </a:r>
          </a:p>
          <a:p>
            <a:pPr marL="114300" indent="0">
              <a:buNone/>
              <a:defRPr/>
            </a:pPr>
            <a:r>
              <a:rPr lang="en-US" sz="2800" dirty="0" smtClean="0"/>
              <a:t>Moral Experts </a:t>
            </a:r>
            <a:r>
              <a:rPr lang="en-US" sz="2800" i="1" dirty="0" smtClean="0"/>
              <a:t>know stuff:</a:t>
            </a:r>
          </a:p>
          <a:p>
            <a:pPr lvl="1">
              <a:defRPr/>
            </a:pPr>
            <a:r>
              <a:rPr lang="en-US" sz="2400" b="1" dirty="0" smtClean="0"/>
              <a:t>They know that </a:t>
            </a:r>
            <a:r>
              <a:rPr lang="en-US" sz="2400" i="1" dirty="0" smtClean="0"/>
              <a:t>this </a:t>
            </a:r>
            <a:r>
              <a:rPr lang="en-US" sz="2400" dirty="0" smtClean="0"/>
              <a:t>is the right principle or rule</a:t>
            </a:r>
            <a:r>
              <a:rPr lang="en-US" sz="2400" i="1" dirty="0" smtClean="0"/>
              <a:t>.</a:t>
            </a:r>
          </a:p>
          <a:p>
            <a:pPr lvl="1">
              <a:defRPr/>
            </a:pPr>
            <a:r>
              <a:rPr lang="en-US" sz="2400" b="1" dirty="0" smtClean="0"/>
              <a:t>They know that </a:t>
            </a:r>
            <a:r>
              <a:rPr lang="en-US" sz="2400" i="1" dirty="0" smtClean="0"/>
              <a:t>this rule/principle </a:t>
            </a:r>
            <a:r>
              <a:rPr lang="en-US" sz="2400" dirty="0" smtClean="0"/>
              <a:t>requires</a:t>
            </a:r>
            <a:r>
              <a:rPr lang="en-US" sz="2400" i="1" dirty="0" smtClean="0"/>
              <a:t> this </a:t>
            </a:r>
            <a:r>
              <a:rPr lang="en-US" sz="2400" dirty="0" err="1" smtClean="0"/>
              <a:t>judgement</a:t>
            </a:r>
            <a:r>
              <a:rPr lang="en-US" sz="2400" dirty="0" smtClean="0"/>
              <a:t> or action.</a:t>
            </a:r>
            <a:endParaRPr lang="en-US" sz="2400" i="1" dirty="0"/>
          </a:p>
        </p:txBody>
      </p:sp>
    </p:spTree>
    <p:extLst>
      <p:ext uri="{BB962C8B-B14F-4D97-AF65-F5344CB8AC3E}">
        <p14:creationId xmlns:p14="http://schemas.microsoft.com/office/powerpoint/2010/main" val="13595213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Knowing that </a:t>
            </a:r>
            <a:r>
              <a:rPr lang="en-US" dirty="0" smtClean="0"/>
              <a:t>&amp; </a:t>
            </a:r>
            <a:r>
              <a:rPr lang="en-US" i="1" dirty="0" smtClean="0"/>
              <a:t>Knowing how</a:t>
            </a:r>
            <a:endParaRPr lang="en-US" i="1" dirty="0"/>
          </a:p>
        </p:txBody>
      </p:sp>
      <p:sp>
        <p:nvSpPr>
          <p:cNvPr id="3" name="Content Placeholder 2"/>
          <p:cNvSpPr>
            <a:spLocks noGrp="1"/>
          </p:cNvSpPr>
          <p:nvPr>
            <p:ph idx="1"/>
          </p:nvPr>
        </p:nvSpPr>
        <p:spPr/>
        <p:txBody>
          <a:bodyPr>
            <a:normAutofit lnSpcReduction="10000"/>
          </a:bodyPr>
          <a:lstStyle/>
          <a:p>
            <a:pPr marL="447675" indent="-333375">
              <a:defRPr/>
            </a:pPr>
            <a:r>
              <a:rPr lang="en-US" sz="3200" dirty="0"/>
              <a:t>For </a:t>
            </a:r>
            <a:r>
              <a:rPr lang="en-US" sz="3200" dirty="0" smtClean="0"/>
              <a:t>Dreyfus &amp; Dreyfus, </a:t>
            </a:r>
            <a:r>
              <a:rPr lang="en-US" sz="3200" dirty="0"/>
              <a:t>the mastering of a distinct, isolated skill is accomplished through the cultivation of </a:t>
            </a:r>
            <a:r>
              <a:rPr lang="en-US" sz="3200" i="1" dirty="0"/>
              <a:t>know-how</a:t>
            </a:r>
            <a:r>
              <a:rPr lang="en-US" sz="3200" dirty="0"/>
              <a:t>. </a:t>
            </a:r>
            <a:endParaRPr lang="en-US" sz="2800" dirty="0"/>
          </a:p>
          <a:p>
            <a:pPr marL="447675" indent="-333375">
              <a:defRPr/>
            </a:pPr>
            <a:r>
              <a:rPr lang="en-US" sz="3200" dirty="0"/>
              <a:t>Know-how is embodied, often implicit, and probably non-propositional knowledge.</a:t>
            </a:r>
          </a:p>
          <a:p>
            <a:pPr marL="896938" lvl="1" indent="-485775">
              <a:defRPr/>
            </a:pPr>
            <a:r>
              <a:rPr lang="en-US" sz="3200" dirty="0"/>
              <a:t>It is cultivated through experience, giving rise to spontaneous, flexible, and decisive action that is </a:t>
            </a:r>
            <a:r>
              <a:rPr lang="en-US" sz="3200" i="1" dirty="0"/>
              <a:t>appropriately responsive</a:t>
            </a:r>
            <a:r>
              <a:rPr lang="en-US" sz="3200" dirty="0"/>
              <a:t> to </a:t>
            </a:r>
            <a:r>
              <a:rPr lang="en-US" sz="3200" dirty="0" smtClean="0"/>
              <a:t>one</a:t>
            </a:r>
            <a:r>
              <a:rPr lang="mi-NZ" sz="3200" dirty="0" smtClean="0"/>
              <a:t>’</a:t>
            </a:r>
            <a:r>
              <a:rPr lang="en-US" sz="3200" dirty="0" smtClean="0"/>
              <a:t>s </a:t>
            </a:r>
            <a:r>
              <a:rPr lang="en-US" sz="3200" dirty="0"/>
              <a:t>environments.</a:t>
            </a:r>
          </a:p>
          <a:p>
            <a:endParaRPr lang="en-US" dirty="0"/>
          </a:p>
        </p:txBody>
      </p:sp>
    </p:spTree>
    <p:extLst>
      <p:ext uri="{BB962C8B-B14F-4D97-AF65-F5344CB8AC3E}">
        <p14:creationId xmlns:p14="http://schemas.microsoft.com/office/powerpoint/2010/main" val="25791886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968" y="597566"/>
            <a:ext cx="7442232" cy="5956983"/>
          </a:xfrm>
        </p:spPr>
        <p:txBody>
          <a:bodyPr>
            <a:noAutofit/>
          </a:bodyPr>
          <a:lstStyle/>
          <a:p>
            <a:pPr>
              <a:spcBef>
                <a:spcPts val="1824"/>
              </a:spcBef>
            </a:pPr>
            <a:r>
              <a:rPr lang="en-US" sz="2600" dirty="0" smtClean="0">
                <a:cs typeface="Arial"/>
              </a:rPr>
              <a:t>"</a:t>
            </a:r>
            <a:r>
              <a:rPr lang="en-US" sz="2600" dirty="0">
                <a:cs typeface="Arial"/>
              </a:rPr>
              <a:t>All doing is knowing, and all knowing is </a:t>
            </a:r>
            <a:r>
              <a:rPr lang="en-US" sz="2600" dirty="0" smtClean="0">
                <a:cs typeface="Arial"/>
              </a:rPr>
              <a:t>doing.”</a:t>
            </a:r>
          </a:p>
          <a:p>
            <a:pPr>
              <a:spcBef>
                <a:spcPts val="1824"/>
              </a:spcBef>
            </a:pPr>
            <a:r>
              <a:rPr lang="en-US" sz="2600" dirty="0" smtClean="0">
                <a:cs typeface="Arial"/>
              </a:rPr>
              <a:t> "</a:t>
            </a:r>
            <a:r>
              <a:rPr lang="en-US" sz="2600" dirty="0">
                <a:cs typeface="Arial"/>
              </a:rPr>
              <a:t>Knowing is effective action, that is, operating effectively in the domain of existence of living beings</a:t>
            </a:r>
            <a:r>
              <a:rPr lang="en-US" sz="2600" dirty="0" smtClean="0">
                <a:cs typeface="Arial"/>
              </a:rPr>
              <a:t>.”</a:t>
            </a:r>
            <a:endParaRPr lang="en-US" sz="2600" dirty="0">
              <a:cs typeface="Arial"/>
            </a:endParaRPr>
          </a:p>
          <a:p>
            <a:pPr lvl="2">
              <a:spcBef>
                <a:spcPts val="624"/>
              </a:spcBef>
            </a:pPr>
            <a:r>
              <a:rPr lang="en-US" sz="2000" dirty="0" err="1">
                <a:cs typeface="Arial"/>
              </a:rPr>
              <a:t>Maturana</a:t>
            </a:r>
            <a:r>
              <a:rPr lang="en-US" sz="2000" dirty="0">
                <a:cs typeface="Arial"/>
              </a:rPr>
              <a:t>, H.R. &amp; Varela, F.J</a:t>
            </a:r>
            <a:r>
              <a:rPr lang="en-US" sz="2000" dirty="0" smtClean="0">
                <a:cs typeface="Arial"/>
              </a:rPr>
              <a:t>., </a:t>
            </a:r>
            <a:r>
              <a:rPr lang="en-US" sz="2000" i="1" dirty="0">
                <a:cs typeface="Arial"/>
              </a:rPr>
              <a:t>The Tree of Knowledge: The Biological Roots of Human </a:t>
            </a:r>
            <a:r>
              <a:rPr lang="en-US" sz="2000" i="1" dirty="0" smtClean="0">
                <a:cs typeface="Arial"/>
              </a:rPr>
              <a:t>Understanding</a:t>
            </a:r>
            <a:r>
              <a:rPr lang="en-US" sz="2000" dirty="0" smtClean="0">
                <a:cs typeface="Arial"/>
              </a:rPr>
              <a:t>, (</a:t>
            </a:r>
            <a:r>
              <a:rPr lang="en-US" sz="2000" dirty="0" err="1" smtClean="0">
                <a:cs typeface="Arial"/>
              </a:rPr>
              <a:t>Shambhala</a:t>
            </a:r>
            <a:r>
              <a:rPr lang="en-US" sz="2000" dirty="0" smtClean="0">
                <a:cs typeface="Arial"/>
              </a:rPr>
              <a:t>. 1987)</a:t>
            </a:r>
            <a:r>
              <a:rPr lang="en-US" sz="2000" dirty="0" smtClean="0">
                <a:cs typeface="Arial"/>
              </a:rPr>
              <a:t>, pp.26 &amp; 29. </a:t>
            </a:r>
            <a:endParaRPr lang="en-US" sz="2000" dirty="0">
              <a:cs typeface="Arial"/>
            </a:endParaRPr>
          </a:p>
          <a:p>
            <a:pPr>
              <a:lnSpc>
                <a:spcPct val="90000"/>
              </a:lnSpc>
              <a:spcBef>
                <a:spcPts val="1824"/>
              </a:spcBef>
              <a:defRPr/>
            </a:pPr>
            <a:r>
              <a:rPr lang="mi-NZ" sz="2600" dirty="0" smtClean="0">
                <a:cs typeface="Arial"/>
              </a:rPr>
              <a:t>“</a:t>
            </a:r>
            <a:r>
              <a:rPr lang="en-US" sz="2600" dirty="0" smtClean="0">
                <a:cs typeface="Arial"/>
              </a:rPr>
              <a:t>We </a:t>
            </a:r>
            <a:r>
              <a:rPr lang="en-US" sz="2600" dirty="0">
                <a:cs typeface="Arial"/>
              </a:rPr>
              <a:t>may…be said to </a:t>
            </a:r>
            <a:r>
              <a:rPr lang="en-US" sz="2600" i="1" dirty="0">
                <a:cs typeface="Arial"/>
              </a:rPr>
              <a:t>know how</a:t>
            </a:r>
            <a:r>
              <a:rPr lang="en-US" sz="2600" dirty="0">
                <a:cs typeface="Arial"/>
              </a:rPr>
              <a:t> by means of our habits…We walk and read aloud, we get off and on street cars, we dress and undress, and do a thousand useful acts without thinking of them</a:t>
            </a:r>
            <a:r>
              <a:rPr lang="en-US" sz="2400" dirty="0">
                <a:cs typeface="Arial"/>
              </a:rPr>
              <a:t>. We </a:t>
            </a:r>
            <a:r>
              <a:rPr lang="en-US" sz="2400" i="1" dirty="0">
                <a:cs typeface="Arial"/>
              </a:rPr>
              <a:t>know</a:t>
            </a:r>
            <a:r>
              <a:rPr lang="en-US" sz="2400" dirty="0">
                <a:cs typeface="Arial"/>
              </a:rPr>
              <a:t> something, namely, </a:t>
            </a:r>
            <a:r>
              <a:rPr lang="en-US" sz="2400" i="1" dirty="0">
                <a:cs typeface="Arial"/>
              </a:rPr>
              <a:t>how</a:t>
            </a:r>
            <a:r>
              <a:rPr lang="en-US" sz="2400" dirty="0">
                <a:cs typeface="Arial"/>
              </a:rPr>
              <a:t> to do </a:t>
            </a:r>
            <a:r>
              <a:rPr lang="en-US" sz="2400" dirty="0" smtClean="0">
                <a:cs typeface="Arial"/>
              </a:rPr>
              <a:t>them</a:t>
            </a:r>
            <a:r>
              <a:rPr lang="ja-JP" altLang="en-US" sz="2400" dirty="0" smtClean="0">
                <a:cs typeface="Arial"/>
              </a:rPr>
              <a:t>”</a:t>
            </a:r>
            <a:r>
              <a:rPr lang="en-US" altLang="ja-JP" sz="2400" dirty="0" smtClean="0">
                <a:cs typeface="Arial"/>
              </a:rPr>
              <a:t> </a:t>
            </a:r>
          </a:p>
          <a:p>
            <a:pPr lvl="2">
              <a:lnSpc>
                <a:spcPct val="90000"/>
              </a:lnSpc>
              <a:spcBef>
                <a:spcPts val="624"/>
              </a:spcBef>
              <a:defRPr/>
            </a:pPr>
            <a:r>
              <a:rPr lang="en-US" altLang="ja-JP" sz="2000" dirty="0" smtClean="0">
                <a:cs typeface="Arial"/>
              </a:rPr>
              <a:t>J</a:t>
            </a:r>
            <a:r>
              <a:rPr lang="en-US" altLang="ja-JP" sz="2000" dirty="0">
                <a:cs typeface="Arial"/>
              </a:rPr>
              <a:t>. Dewey, </a:t>
            </a:r>
            <a:r>
              <a:rPr lang="en-US" altLang="ja-JP" sz="2000" i="1" dirty="0">
                <a:cs typeface="Arial"/>
              </a:rPr>
              <a:t>Human Nature and Conduct: An Introduction to Social Psychology</a:t>
            </a:r>
            <a:r>
              <a:rPr lang="en-US" altLang="ja-JP" sz="2000" dirty="0">
                <a:cs typeface="Arial"/>
              </a:rPr>
              <a:t> </a:t>
            </a:r>
            <a:r>
              <a:rPr lang="en-US" altLang="ja-JP" sz="2000" dirty="0" smtClean="0">
                <a:cs typeface="Arial"/>
              </a:rPr>
              <a:t>(Allen </a:t>
            </a:r>
            <a:r>
              <a:rPr lang="en-US" altLang="ja-JP" sz="2000" dirty="0">
                <a:cs typeface="Arial"/>
              </a:rPr>
              <a:t>&amp; </a:t>
            </a:r>
            <a:r>
              <a:rPr lang="en-US" altLang="ja-JP" sz="2000" dirty="0" err="1">
                <a:cs typeface="Arial"/>
              </a:rPr>
              <a:t>Unwin</a:t>
            </a:r>
            <a:r>
              <a:rPr lang="en-US" altLang="ja-JP" sz="2000" dirty="0">
                <a:cs typeface="Arial"/>
              </a:rPr>
              <a:t>, 1922), p. 177</a:t>
            </a:r>
            <a:r>
              <a:rPr lang="en-US" altLang="ja-JP" sz="2000" dirty="0" smtClean="0">
                <a:cs typeface="Arial"/>
              </a:rPr>
              <a:t>.</a:t>
            </a:r>
            <a:endParaRPr lang="mi-NZ" altLang="ja-JP" sz="2000" dirty="0" smtClean="0">
              <a:cs typeface="Arial"/>
            </a:endParaRPr>
          </a:p>
        </p:txBody>
      </p:sp>
    </p:spTree>
    <p:extLst>
      <p:ext uri="{BB962C8B-B14F-4D97-AF65-F5344CB8AC3E}">
        <p14:creationId xmlns:p14="http://schemas.microsoft.com/office/powerpoint/2010/main" val="18042832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E.g., Chess, Driving, Tying a tie </a:t>
            </a:r>
            <a:endParaRPr lang="en-US" i="1" dirty="0"/>
          </a:p>
        </p:txBody>
      </p:sp>
      <p:sp>
        <p:nvSpPr>
          <p:cNvPr id="3" name="Content Placeholder 2"/>
          <p:cNvSpPr>
            <a:spLocks noGrp="1"/>
          </p:cNvSpPr>
          <p:nvPr>
            <p:ph idx="1"/>
          </p:nvPr>
        </p:nvSpPr>
        <p:spPr/>
        <p:txBody>
          <a:bodyPr>
            <a:normAutofit lnSpcReduction="10000"/>
          </a:bodyPr>
          <a:lstStyle/>
          <a:p>
            <a:pPr marL="114300" indent="0">
              <a:lnSpc>
                <a:spcPct val="90000"/>
              </a:lnSpc>
              <a:buNone/>
              <a:defRPr/>
            </a:pPr>
            <a:r>
              <a:rPr lang="en-US" sz="3600" dirty="0"/>
              <a:t>Experts are able to perceive complex meaningful patterns.</a:t>
            </a:r>
          </a:p>
          <a:p>
            <a:pPr marL="114300" indent="0">
              <a:lnSpc>
                <a:spcPct val="90000"/>
              </a:lnSpc>
              <a:buNone/>
              <a:defRPr/>
            </a:pPr>
            <a:r>
              <a:rPr lang="en-US" sz="3600" dirty="0"/>
              <a:t>For experts, perceiving and responding appropriately have become </a:t>
            </a:r>
            <a:r>
              <a:rPr lang="en-US" sz="3600" i="1" dirty="0"/>
              <a:t>intertwined</a:t>
            </a:r>
            <a:r>
              <a:rPr lang="en-US" sz="3600" dirty="0"/>
              <a:t>.</a:t>
            </a:r>
          </a:p>
          <a:p>
            <a:pPr lvl="2">
              <a:lnSpc>
                <a:spcPct val="90000"/>
              </a:lnSpc>
              <a:defRPr/>
            </a:pPr>
            <a:r>
              <a:rPr lang="en-US" sz="3200" dirty="0"/>
              <a:t>There are few (maybe no) deliberative pauses between what one </a:t>
            </a:r>
            <a:r>
              <a:rPr lang="en-US" sz="3200" i="1" dirty="0"/>
              <a:t>perceives</a:t>
            </a:r>
            <a:r>
              <a:rPr lang="en-US" sz="3200" dirty="0"/>
              <a:t> and what one </a:t>
            </a:r>
            <a:r>
              <a:rPr lang="en-US" sz="3200" i="1" dirty="0"/>
              <a:t>does</a:t>
            </a:r>
            <a:r>
              <a:rPr lang="en-US" sz="3200" dirty="0"/>
              <a:t>: rather, it is as if they have become two aspects of the same activity. </a:t>
            </a:r>
          </a:p>
          <a:p>
            <a:endParaRPr lang="en-US" dirty="0"/>
          </a:p>
        </p:txBody>
      </p:sp>
    </p:spTree>
    <p:extLst>
      <p:ext uri="{BB962C8B-B14F-4D97-AF65-F5344CB8AC3E}">
        <p14:creationId xmlns:p14="http://schemas.microsoft.com/office/powerpoint/2010/main" val="34294116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a:xfrm>
            <a:off x="457200" y="274638"/>
            <a:ext cx="7620000" cy="1518059"/>
          </a:xfrm>
        </p:spPr>
        <p:txBody>
          <a:bodyPr/>
          <a:lstStyle/>
          <a:p>
            <a:r>
              <a:rPr lang="en-US" sz="3200" b="1" i="1" dirty="0"/>
              <a:t>Dreyfus and </a:t>
            </a:r>
            <a:r>
              <a:rPr lang="en-US" sz="3200" b="1" i="1" dirty="0" smtClean="0"/>
              <a:t>Dreyfus’s </a:t>
            </a:r>
            <a:r>
              <a:rPr lang="en-US" sz="3200" b="1" i="1" dirty="0" smtClean="0">
                <a:ea typeface="+mn-ea"/>
                <a:cs typeface="+mn-cs"/>
              </a:rPr>
              <a:t>general </a:t>
            </a:r>
            <a:r>
              <a:rPr lang="en-US" sz="3200" b="1" i="1" dirty="0">
                <a:ea typeface="+mn-ea"/>
                <a:cs typeface="+mn-cs"/>
              </a:rPr>
              <a:t>(five stage) account of the development of expertise</a:t>
            </a:r>
            <a:r>
              <a:rPr lang="en-US" sz="3200" b="1" i="1" dirty="0" smtClean="0">
                <a:ea typeface="+mn-ea"/>
                <a:cs typeface="+mn-cs"/>
              </a:rPr>
              <a:t>.</a:t>
            </a:r>
            <a:endParaRPr lang="en-US" sz="3200" b="1" i="1" dirty="0">
              <a:latin typeface="Calibri" charset="0"/>
            </a:endParaRPr>
          </a:p>
        </p:txBody>
      </p:sp>
      <p:sp>
        <p:nvSpPr>
          <p:cNvPr id="49155" name="Rectangle 3"/>
          <p:cNvSpPr>
            <a:spLocks noGrp="1" noChangeArrowheads="1"/>
          </p:cNvSpPr>
          <p:nvPr>
            <p:ph idx="1"/>
          </p:nvPr>
        </p:nvSpPr>
        <p:spPr>
          <a:xfrm>
            <a:off x="457200" y="1792698"/>
            <a:ext cx="7330491" cy="4760502"/>
          </a:xfrm>
        </p:spPr>
        <p:txBody>
          <a:bodyPr rtlCol="0">
            <a:noAutofit/>
          </a:bodyPr>
          <a:lstStyle/>
          <a:p>
            <a:pPr marL="541338" indent="-427038">
              <a:spcBef>
                <a:spcPts val="1272"/>
              </a:spcBef>
            </a:pPr>
            <a:r>
              <a:rPr lang="en-US" sz="3200" dirty="0"/>
              <a:t>When we examine a wide range of skills, we find</a:t>
            </a:r>
            <a:r>
              <a:rPr lang="en-US" sz="3200" dirty="0" smtClean="0"/>
              <a:t>:</a:t>
            </a:r>
            <a:endParaRPr lang="en-US" sz="1600" dirty="0"/>
          </a:p>
          <a:p>
            <a:pPr marL="896938" lvl="1" indent="-485775">
              <a:spcBef>
                <a:spcPts val="1272"/>
              </a:spcBef>
            </a:pPr>
            <a:r>
              <a:rPr lang="en-US" sz="2800" dirty="0"/>
              <a:t>Skills develop through training, instruction, imitation, practice</a:t>
            </a:r>
            <a:r>
              <a:rPr lang="en-US" sz="2800" dirty="0" smtClean="0"/>
              <a:t>.</a:t>
            </a:r>
            <a:endParaRPr lang="en-US" sz="1400" dirty="0"/>
          </a:p>
          <a:p>
            <a:pPr marL="896938" lvl="1" indent="-485775">
              <a:spcBef>
                <a:spcPts val="1272"/>
              </a:spcBef>
            </a:pPr>
            <a:r>
              <a:rPr lang="en-US" sz="2800" dirty="0"/>
              <a:t>Gradual mastery is achieved through the development of a body of </a:t>
            </a:r>
            <a:r>
              <a:rPr lang="mi-NZ" sz="2800" dirty="0" smtClean="0"/>
              <a:t>‘</a:t>
            </a:r>
            <a:r>
              <a:rPr lang="en-US" altLang="ja-JP" sz="2800" dirty="0" smtClean="0"/>
              <a:t>know</a:t>
            </a:r>
            <a:r>
              <a:rPr lang="en-US" altLang="ja-JP" sz="2800" dirty="0"/>
              <a:t>-how</a:t>
            </a:r>
            <a:r>
              <a:rPr lang="ja-JP" altLang="en-US" sz="2800" dirty="0"/>
              <a:t>’</a:t>
            </a:r>
            <a:r>
              <a:rPr lang="en-US" altLang="ja-JP" sz="2800" dirty="0" smtClean="0"/>
              <a:t>.</a:t>
            </a:r>
            <a:endParaRPr lang="en-US" sz="1400" dirty="0"/>
          </a:p>
          <a:p>
            <a:pPr marL="896938" lvl="1" indent="-485775">
              <a:spcBef>
                <a:spcPts val="1272"/>
              </a:spcBef>
            </a:pPr>
            <a:r>
              <a:rPr lang="en-US" sz="2800" dirty="0"/>
              <a:t>Results in reliable, appropriate </a:t>
            </a:r>
            <a:r>
              <a:rPr lang="en-US" sz="2800" dirty="0" smtClean="0"/>
              <a:t>(</a:t>
            </a:r>
            <a:r>
              <a:rPr lang="en-US" altLang="ja-JP" sz="2800" dirty="0" smtClean="0"/>
              <a:t>successful) </a:t>
            </a:r>
            <a:r>
              <a:rPr lang="en-US" altLang="ja-JP" sz="2800" dirty="0"/>
              <a:t>action under a wide range of circumstances.</a:t>
            </a:r>
            <a:endParaRPr lang="en-US" sz="2800" dirty="0"/>
          </a:p>
        </p:txBody>
      </p:sp>
    </p:spTree>
    <p:extLst>
      <p:ext uri="{BB962C8B-B14F-4D97-AF65-F5344CB8AC3E}">
        <p14:creationId xmlns:p14="http://schemas.microsoft.com/office/powerpoint/2010/main" val="17532159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i="1" dirty="0">
                <a:latin typeface="Calibri" charset="0"/>
              </a:rPr>
              <a:t>Stages of Development</a:t>
            </a:r>
          </a:p>
        </p:txBody>
      </p:sp>
      <p:sp>
        <p:nvSpPr>
          <p:cNvPr id="16387" name="Rectangle 3"/>
          <p:cNvSpPr>
            <a:spLocks noGrp="1" noChangeArrowheads="1"/>
          </p:cNvSpPr>
          <p:nvPr>
            <p:ph idx="1"/>
          </p:nvPr>
        </p:nvSpPr>
        <p:spPr>
          <a:xfrm>
            <a:off x="914400" y="1600200"/>
            <a:ext cx="7022695" cy="4876800"/>
          </a:xfrm>
        </p:spPr>
        <p:txBody>
          <a:bodyPr/>
          <a:lstStyle/>
          <a:p>
            <a:pPr marL="709613" indent="-615950">
              <a:buNone/>
            </a:pPr>
            <a:r>
              <a:rPr lang="en-US" sz="2600" u="sng" dirty="0">
                <a:latin typeface="Calibri" charset="0"/>
              </a:rPr>
              <a:t>Novice</a:t>
            </a:r>
            <a:r>
              <a:rPr lang="en-US" sz="2600" dirty="0">
                <a:latin typeface="Calibri" charset="0"/>
              </a:rPr>
              <a:t>: the performance task is decomposed into basic </a:t>
            </a:r>
            <a:r>
              <a:rPr lang="en-US" sz="2600" i="1" dirty="0">
                <a:latin typeface="Calibri" charset="0"/>
              </a:rPr>
              <a:t>context-free</a:t>
            </a:r>
            <a:r>
              <a:rPr lang="en-US" sz="2600" dirty="0">
                <a:latin typeface="Calibri" charset="0"/>
              </a:rPr>
              <a:t> features that can be recognized without the benefit of experience. Rigid rules for determining actions on the basis of these features are given. </a:t>
            </a:r>
            <a:endParaRPr lang="en-US" sz="2600" dirty="0" smtClean="0">
              <a:latin typeface="Calibri" charset="0"/>
            </a:endParaRPr>
          </a:p>
          <a:p>
            <a:pPr marL="709613" indent="-615950">
              <a:buNone/>
            </a:pPr>
            <a:r>
              <a:rPr lang="en-US" sz="2600" u="sng" dirty="0" smtClean="0">
                <a:latin typeface="Calibri" charset="0"/>
              </a:rPr>
              <a:t>Advanced </a:t>
            </a:r>
            <a:r>
              <a:rPr lang="en-US" sz="2600" u="sng" dirty="0">
                <a:latin typeface="Calibri" charset="0"/>
              </a:rPr>
              <a:t>beginner</a:t>
            </a:r>
            <a:r>
              <a:rPr lang="en-US" sz="2600" dirty="0">
                <a:latin typeface="Calibri" charset="0"/>
              </a:rPr>
              <a:t>: Early experience brings encounters with situation-specific elements. Situational maxims are acquired, enabling deliberation about what actions to take on the basis of features plus (minimal) context. </a:t>
            </a:r>
          </a:p>
        </p:txBody>
      </p:sp>
    </p:spTree>
    <p:extLst>
      <p:ext uri="{BB962C8B-B14F-4D97-AF65-F5344CB8AC3E}">
        <p14:creationId xmlns:p14="http://schemas.microsoft.com/office/powerpoint/2010/main" val="8309079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fade">
                                      <p:cBhvr>
                                        <p:cTn id="12" dur="20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fade">
                                      <p:cBhvr>
                                        <p:cTn id="17" dur="20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b="1" i="1" dirty="0" smtClean="0">
                <a:latin typeface="Calibri" charset="0"/>
              </a:rPr>
              <a:t>Stages cont., </a:t>
            </a:r>
            <a:endParaRPr lang="en-US" b="1" i="1" dirty="0">
              <a:latin typeface="Calibri" charset="0"/>
            </a:endParaRPr>
          </a:p>
        </p:txBody>
      </p:sp>
      <p:sp>
        <p:nvSpPr>
          <p:cNvPr id="17411" name="Rectangle 3"/>
          <p:cNvSpPr>
            <a:spLocks noGrp="1" noChangeArrowheads="1"/>
          </p:cNvSpPr>
          <p:nvPr>
            <p:ph idx="1"/>
          </p:nvPr>
        </p:nvSpPr>
        <p:spPr/>
        <p:txBody>
          <a:bodyPr>
            <a:normAutofit/>
          </a:bodyPr>
          <a:lstStyle/>
          <a:p>
            <a:pPr marL="447675" indent="-354013">
              <a:buNone/>
            </a:pPr>
            <a:r>
              <a:rPr lang="en-US" sz="2800" u="sng" dirty="0">
                <a:latin typeface="Calibri" charset="0"/>
              </a:rPr>
              <a:t>Competence</a:t>
            </a:r>
            <a:r>
              <a:rPr lang="en-US" sz="2800" dirty="0">
                <a:latin typeface="Calibri" charset="0"/>
              </a:rPr>
              <a:t>: Performers must identify a general guideline/principle to organize incoming information and assess those elements that are salient with respect to the chosen perspective.</a:t>
            </a:r>
          </a:p>
          <a:p>
            <a:pPr>
              <a:buFontTx/>
              <a:buNone/>
            </a:pPr>
            <a:endParaRPr lang="en-US" sz="1400" dirty="0">
              <a:latin typeface="Calibri" charset="0"/>
            </a:endParaRPr>
          </a:p>
          <a:p>
            <a:pPr marL="449263" indent="0">
              <a:buNone/>
            </a:pPr>
            <a:r>
              <a:rPr lang="en-US" sz="2800" dirty="0">
                <a:latin typeface="Calibri" charset="0"/>
              </a:rPr>
              <a:t>At this stage, deliberation is accompanied by an emotionally involved experience of the outcome, allowing competent performers to experience their decisions less as rule-guided decisions and more as </a:t>
            </a:r>
            <a:r>
              <a:rPr lang="en-US" sz="2800" dirty="0" smtClean="0">
                <a:latin typeface="Calibri" charset="0"/>
              </a:rPr>
              <a:t>natural</a:t>
            </a:r>
            <a:r>
              <a:rPr lang="en-US" sz="2800" dirty="0">
                <a:latin typeface="Arial" charset="0"/>
              </a:rPr>
              <a:t> </a:t>
            </a:r>
            <a:r>
              <a:rPr lang="en-US" sz="2800" dirty="0" smtClean="0">
                <a:latin typeface="Arial" charset="0"/>
              </a:rPr>
              <a:t>“</a:t>
            </a:r>
            <a:r>
              <a:rPr lang="en-US" altLang="ja-JP" sz="2800" dirty="0" smtClean="0">
                <a:latin typeface="Calibri" charset="0"/>
              </a:rPr>
              <a:t>choices </a:t>
            </a:r>
            <a:r>
              <a:rPr lang="en-US" altLang="ja-JP" sz="2800" dirty="0">
                <a:latin typeface="Calibri" charset="0"/>
              </a:rPr>
              <a:t>of </a:t>
            </a:r>
            <a:r>
              <a:rPr lang="en-US" altLang="ja-JP" sz="2800" dirty="0" smtClean="0">
                <a:latin typeface="Calibri" charset="0"/>
              </a:rPr>
              <a:t>action</a:t>
            </a:r>
            <a:r>
              <a:rPr lang="mi-NZ" altLang="ja-JP" sz="2800" dirty="0" smtClean="0">
                <a:latin typeface="Arial" charset="0"/>
              </a:rPr>
              <a:t>”.</a:t>
            </a:r>
            <a:endParaRPr lang="en-US" sz="2800" dirty="0">
              <a:latin typeface="Calibri" charset="0"/>
            </a:endParaRPr>
          </a:p>
        </p:txBody>
      </p:sp>
    </p:spTree>
    <p:extLst>
      <p:ext uri="{BB962C8B-B14F-4D97-AF65-F5344CB8AC3E}">
        <p14:creationId xmlns:p14="http://schemas.microsoft.com/office/powerpoint/2010/main" val="37283163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2000"/>
                                        <p:tgtEl>
                                          <p:spTgt spid="174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fade">
                                      <p:cBhvr>
                                        <p:cTn id="17" dur="2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54835" y="277813"/>
            <a:ext cx="8331965" cy="1246187"/>
          </a:xfrm>
        </p:spPr>
        <p:txBody>
          <a:bodyPr/>
          <a:lstStyle/>
          <a:p>
            <a:r>
              <a:rPr lang="en-US" b="1" i="1" dirty="0" smtClean="0">
                <a:latin typeface="Calibri" charset="0"/>
              </a:rPr>
              <a:t>Stages cont., </a:t>
            </a:r>
            <a:endParaRPr lang="en-US" b="1" i="1" dirty="0">
              <a:latin typeface="Calibri" charset="0"/>
            </a:endParaRPr>
          </a:p>
        </p:txBody>
      </p:sp>
      <p:sp>
        <p:nvSpPr>
          <p:cNvPr id="18435" name="Rectangle 3"/>
          <p:cNvSpPr>
            <a:spLocks noGrp="1" noChangeArrowheads="1"/>
          </p:cNvSpPr>
          <p:nvPr>
            <p:ph idx="1"/>
          </p:nvPr>
        </p:nvSpPr>
        <p:spPr>
          <a:xfrm>
            <a:off x="914400" y="1524000"/>
            <a:ext cx="7772400" cy="5105400"/>
          </a:xfrm>
        </p:spPr>
        <p:txBody>
          <a:bodyPr>
            <a:normAutofit/>
          </a:bodyPr>
          <a:lstStyle/>
          <a:p>
            <a:pPr marL="541338" indent="-427038">
              <a:buNone/>
            </a:pPr>
            <a:r>
              <a:rPr lang="en-US" sz="2800" u="sng" dirty="0">
                <a:latin typeface="Calibri" charset="0"/>
              </a:rPr>
              <a:t>Proficiency</a:t>
            </a:r>
            <a:r>
              <a:rPr lang="en-US" sz="2800" dirty="0">
                <a:latin typeface="Calibri" charset="0"/>
              </a:rPr>
              <a:t>: Performers begin to identify meaningful action-guiding patterns without decomposing them for deliberation.</a:t>
            </a:r>
          </a:p>
          <a:p>
            <a:pPr marL="114300" indent="0">
              <a:buNone/>
            </a:pPr>
            <a:endParaRPr lang="en-US" sz="1400" dirty="0">
              <a:latin typeface="Calibri" charset="0"/>
            </a:endParaRPr>
          </a:p>
          <a:p>
            <a:pPr marL="542925" indent="0">
              <a:buNone/>
            </a:pPr>
            <a:r>
              <a:rPr lang="en-US" sz="2800" dirty="0">
                <a:latin typeface="Calibri" charset="0"/>
              </a:rPr>
              <a:t>They can quickly comprehend the domain environment -- they </a:t>
            </a:r>
            <a:r>
              <a:rPr lang="en-US" sz="2800" i="1" dirty="0">
                <a:latin typeface="Calibri" charset="0"/>
              </a:rPr>
              <a:t>see</a:t>
            </a:r>
            <a:r>
              <a:rPr lang="en-US" sz="2800" dirty="0">
                <a:latin typeface="Calibri" charset="0"/>
              </a:rPr>
              <a:t> what is going on. </a:t>
            </a:r>
          </a:p>
          <a:p>
            <a:pPr marL="542925" indent="0">
              <a:buNone/>
            </a:pPr>
            <a:endParaRPr lang="en-US" sz="1400" dirty="0">
              <a:latin typeface="Calibri" charset="0"/>
            </a:endParaRPr>
          </a:p>
          <a:p>
            <a:pPr marL="542925" indent="0">
              <a:buNone/>
            </a:pPr>
            <a:r>
              <a:rPr lang="en-US" sz="2800" dirty="0">
                <a:latin typeface="Calibri" charset="0"/>
              </a:rPr>
              <a:t>Since such observations typically underdetermine appropriate action, they must often still engage in rule/maxim-guided deliberation to determine action.  </a:t>
            </a:r>
          </a:p>
        </p:txBody>
      </p:sp>
    </p:spTree>
    <p:extLst>
      <p:ext uri="{BB962C8B-B14F-4D97-AF65-F5344CB8AC3E}">
        <p14:creationId xmlns:p14="http://schemas.microsoft.com/office/powerpoint/2010/main" val="7399389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fade">
                                      <p:cBhvr>
                                        <p:cTn id="7" dur="20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fade">
                                      <p:cBhvr>
                                        <p:cTn id="12" dur="2000"/>
                                        <p:tgtEl>
                                          <p:spTgt spid="184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20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5">
                                            <p:txEl>
                                              <p:pRg st="4" end="4"/>
                                            </p:txEl>
                                          </p:spTgt>
                                        </p:tgtEl>
                                        <p:attrNameLst>
                                          <p:attrName>style.visibility</p:attrName>
                                        </p:attrNameLst>
                                      </p:cBhvr>
                                      <p:to>
                                        <p:strVal val="visible"/>
                                      </p:to>
                                    </p:set>
                                    <p:animEffect transition="in" filter="fade">
                                      <p:cBhvr>
                                        <p:cTn id="22" dur="20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95</TotalTime>
  <Words>1517</Words>
  <Application>Microsoft Macintosh PowerPoint</Application>
  <PresentationFormat>On-screen Show (4:3)</PresentationFormat>
  <Paragraphs>76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Adjacency</vt:lpstr>
      <vt:lpstr>Dreyfus &amp; Dreyfus Ethical Expertise</vt:lpstr>
      <vt:lpstr>Rule/Principle-based approach</vt:lpstr>
      <vt:lpstr>Knowing that &amp; Knowing how</vt:lpstr>
      <vt:lpstr>PowerPoint Presentation</vt:lpstr>
      <vt:lpstr>E.g., Chess, Driving, Tying a tie </vt:lpstr>
      <vt:lpstr>Dreyfus and Dreyfus’s general (five stage) account of the development of expertise.</vt:lpstr>
      <vt:lpstr>Stages of Development</vt:lpstr>
      <vt:lpstr>Stages cont., </vt:lpstr>
      <vt:lpstr>Stages cont., </vt:lpstr>
      <vt:lpstr>Stages cont., </vt:lpstr>
      <vt:lpstr>PowerPoint Presentation</vt:lpstr>
      <vt:lpstr>PowerPoint Presentation</vt:lpstr>
      <vt:lpstr>PowerPoint Presentation</vt:lpstr>
      <vt:lpstr>If the skill model is correct, and if everyday ethical comportment is a form of expertise, then:</vt:lpstr>
      <vt:lpstr>PowerPoint Presentation</vt:lpstr>
      <vt:lpstr>possibly signiﬁcant caveat </vt:lpstr>
      <vt:lpstr>But …</vt:lpstr>
      <vt:lpstr>I think this gets ethics wrong …</vt:lpstr>
      <vt:lpstr>Objection cont., </vt:lpstr>
    </vt:vector>
  </TitlesOfParts>
  <Company>Univesity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Dreyfus &amp; Dreyfus Ethical Expertise</dc:title>
  <dc:creator>Tim Dare</dc:creator>
  <cp:lastModifiedBy>Tim Dare</cp:lastModifiedBy>
  <cp:revision>13</cp:revision>
  <dcterms:created xsi:type="dcterms:W3CDTF">2017-07-31T20:34:22Z</dcterms:created>
  <dcterms:modified xsi:type="dcterms:W3CDTF">2017-08-01T02:54:29Z</dcterms:modified>
</cp:coreProperties>
</file>