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5"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8D8E6B-5DC3-DB4C-AAC3-D4E7C3724D7F}">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Lst>
        </p14:section>
        <p14:section name="body" id="{A116123A-BADA-2F41-A7F9-52B92AA4A94E}">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170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DB38D3-5F51-D240-99A0-2542723B3851}" type="datetimeFigureOut">
              <a:rPr lang="en-US" smtClean="0"/>
              <a:t>14/08/17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2DDB04-FE3E-4940-8D81-724EC281D734}" type="slidenum">
              <a:rPr lang="en-US" smtClean="0"/>
              <a:t>‹#›</a:t>
            </a:fld>
            <a:endParaRPr lang="en-US"/>
          </a:p>
        </p:txBody>
      </p:sp>
    </p:spTree>
    <p:extLst>
      <p:ext uri="{BB962C8B-B14F-4D97-AF65-F5344CB8AC3E}">
        <p14:creationId xmlns:p14="http://schemas.microsoft.com/office/powerpoint/2010/main" val="22094888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26"/>
          <p:cNvSpPr>
            <a:spLocks noGrp="1" noRot="1" noChangeAspect="1" noChangeArrowheads="1" noTextEdit="1"/>
          </p:cNvSpPr>
          <p:nvPr>
            <p:ph type="sldImg"/>
          </p:nvPr>
        </p:nvSpPr>
        <p:spPr>
          <a:ln/>
        </p:spPr>
      </p:sp>
      <p:sp>
        <p:nvSpPr>
          <p:cNvPr id="2560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4459996" y="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5298" name="Rectangle 3"/>
          <p:cNvSpPr>
            <a:spLocks noChangeArrowheads="1"/>
          </p:cNvSpPr>
          <p:nvPr/>
        </p:nvSpPr>
        <p:spPr bwMode="auto">
          <a:xfrm>
            <a:off x="4459996" y="868680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3" rIns="98425" bIns="49213" anchor="b"/>
          <a:lstStyle/>
          <a:p>
            <a:pPr algn="r" defTabSz="989013" eaLnBrk="0" hangingPunct="0"/>
            <a:r>
              <a:rPr lang="en-AU" sz="1200">
                <a:latin typeface="Times" charset="0"/>
              </a:rPr>
              <a:t>65</a:t>
            </a:r>
          </a:p>
        </p:txBody>
      </p:sp>
      <p:sp>
        <p:nvSpPr>
          <p:cNvPr id="55299" name="Rectangle 4"/>
          <p:cNvSpPr>
            <a:spLocks noChangeArrowheads="1"/>
          </p:cNvSpPr>
          <p:nvPr/>
        </p:nvSpPr>
        <p:spPr bwMode="auto">
          <a:xfrm>
            <a:off x="1" y="868680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5300" name="Rectangle 5"/>
          <p:cNvSpPr>
            <a:spLocks noChangeArrowheads="1"/>
          </p:cNvSpPr>
          <p:nvPr/>
        </p:nvSpPr>
        <p:spPr bwMode="auto">
          <a:xfrm>
            <a:off x="1" y="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5301" name="Rectangle 6"/>
          <p:cNvSpPr>
            <a:spLocks noGrp="1" noRot="1" noChangeAspect="1" noChangeArrowheads="1" noTextEdit="1"/>
          </p:cNvSpPr>
          <p:nvPr>
            <p:ph type="sldImg"/>
          </p:nvPr>
        </p:nvSpPr>
        <p:spPr>
          <a:ln cap="flat"/>
        </p:spPr>
      </p:sp>
      <p:sp>
        <p:nvSpPr>
          <p:cNvPr id="55302"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4459996" y="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7346" name="Rectangle 3"/>
          <p:cNvSpPr>
            <a:spLocks noChangeArrowheads="1"/>
          </p:cNvSpPr>
          <p:nvPr/>
        </p:nvSpPr>
        <p:spPr bwMode="auto">
          <a:xfrm>
            <a:off x="4459996" y="868680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3" rIns="98425" bIns="49213" anchor="b"/>
          <a:lstStyle/>
          <a:p>
            <a:pPr algn="r" defTabSz="989013" eaLnBrk="0" hangingPunct="0"/>
            <a:r>
              <a:rPr lang="en-AU" sz="1200">
                <a:latin typeface="Times" charset="0"/>
              </a:rPr>
              <a:t>74</a:t>
            </a:r>
          </a:p>
        </p:txBody>
      </p:sp>
      <p:sp>
        <p:nvSpPr>
          <p:cNvPr id="57347" name="Rectangle 4"/>
          <p:cNvSpPr>
            <a:spLocks noChangeArrowheads="1"/>
          </p:cNvSpPr>
          <p:nvPr/>
        </p:nvSpPr>
        <p:spPr bwMode="auto">
          <a:xfrm>
            <a:off x="1" y="868680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7348" name="Rectangle 5"/>
          <p:cNvSpPr>
            <a:spLocks noChangeArrowheads="1"/>
          </p:cNvSpPr>
          <p:nvPr/>
        </p:nvSpPr>
        <p:spPr bwMode="auto">
          <a:xfrm>
            <a:off x="1" y="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7349" name="Rectangle 6"/>
          <p:cNvSpPr>
            <a:spLocks noGrp="1" noRot="1" noChangeAspect="1" noChangeArrowheads="1" noTextEdit="1"/>
          </p:cNvSpPr>
          <p:nvPr>
            <p:ph type="sldImg"/>
          </p:nvPr>
        </p:nvSpPr>
        <p:spPr>
          <a:ln cap="flat"/>
        </p:spPr>
      </p:sp>
      <p:sp>
        <p:nvSpPr>
          <p:cNvPr id="57350"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4459996" y="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9394" name="Rectangle 3"/>
          <p:cNvSpPr>
            <a:spLocks noChangeArrowheads="1"/>
          </p:cNvSpPr>
          <p:nvPr/>
        </p:nvSpPr>
        <p:spPr bwMode="auto">
          <a:xfrm>
            <a:off x="4459996" y="868680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3" rIns="98425" bIns="49213" anchor="b"/>
          <a:lstStyle/>
          <a:p>
            <a:pPr algn="r" defTabSz="989013" eaLnBrk="0" hangingPunct="0"/>
            <a:r>
              <a:rPr lang="en-AU" sz="1200">
                <a:latin typeface="Times" charset="0"/>
              </a:rPr>
              <a:t>76</a:t>
            </a:r>
          </a:p>
        </p:txBody>
      </p:sp>
      <p:sp>
        <p:nvSpPr>
          <p:cNvPr id="59395" name="Rectangle 4"/>
          <p:cNvSpPr>
            <a:spLocks noChangeArrowheads="1"/>
          </p:cNvSpPr>
          <p:nvPr/>
        </p:nvSpPr>
        <p:spPr bwMode="auto">
          <a:xfrm>
            <a:off x="1" y="868680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9396" name="Rectangle 5"/>
          <p:cNvSpPr>
            <a:spLocks noChangeArrowheads="1"/>
          </p:cNvSpPr>
          <p:nvPr/>
        </p:nvSpPr>
        <p:spPr bwMode="auto">
          <a:xfrm>
            <a:off x="1" y="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9397" name="Rectangle 6"/>
          <p:cNvSpPr>
            <a:spLocks noGrp="1" noRot="1" noChangeAspect="1" noChangeArrowheads="1" noTextEdit="1"/>
          </p:cNvSpPr>
          <p:nvPr>
            <p:ph type="sldImg"/>
          </p:nvPr>
        </p:nvSpPr>
        <p:spPr>
          <a:ln cap="flat"/>
        </p:spPr>
      </p:sp>
      <p:sp>
        <p:nvSpPr>
          <p:cNvPr id="59398"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4459996" y="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1442" name="Rectangle 3"/>
          <p:cNvSpPr>
            <a:spLocks noChangeArrowheads="1"/>
          </p:cNvSpPr>
          <p:nvPr/>
        </p:nvSpPr>
        <p:spPr bwMode="auto">
          <a:xfrm>
            <a:off x="4459996" y="868680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3" rIns="98425" bIns="49213" anchor="b"/>
          <a:lstStyle/>
          <a:p>
            <a:pPr algn="r" defTabSz="989013" eaLnBrk="0" hangingPunct="0"/>
            <a:r>
              <a:rPr lang="en-AU" sz="1200">
                <a:latin typeface="Times" charset="0"/>
              </a:rPr>
              <a:t>67</a:t>
            </a:r>
          </a:p>
        </p:txBody>
      </p:sp>
      <p:sp>
        <p:nvSpPr>
          <p:cNvPr id="61443" name="Rectangle 4"/>
          <p:cNvSpPr>
            <a:spLocks noChangeArrowheads="1"/>
          </p:cNvSpPr>
          <p:nvPr/>
        </p:nvSpPr>
        <p:spPr bwMode="auto">
          <a:xfrm>
            <a:off x="1" y="868680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1444" name="Rectangle 5"/>
          <p:cNvSpPr>
            <a:spLocks noChangeArrowheads="1"/>
          </p:cNvSpPr>
          <p:nvPr/>
        </p:nvSpPr>
        <p:spPr bwMode="auto">
          <a:xfrm>
            <a:off x="1" y="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1445" name="Rectangle 6"/>
          <p:cNvSpPr>
            <a:spLocks noGrp="1" noRot="1" noChangeAspect="1" noChangeArrowheads="1" noTextEdit="1"/>
          </p:cNvSpPr>
          <p:nvPr>
            <p:ph type="sldImg"/>
          </p:nvPr>
        </p:nvSpPr>
        <p:spPr>
          <a:ln cap="flat"/>
        </p:spPr>
      </p:sp>
      <p:sp>
        <p:nvSpPr>
          <p:cNvPr id="61446"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4459996" y="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1682" name="Rectangle 3"/>
          <p:cNvSpPr>
            <a:spLocks noChangeArrowheads="1"/>
          </p:cNvSpPr>
          <p:nvPr/>
        </p:nvSpPr>
        <p:spPr bwMode="auto">
          <a:xfrm>
            <a:off x="4459996" y="868680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3" rIns="98425" bIns="49213" anchor="b"/>
          <a:lstStyle/>
          <a:p>
            <a:pPr algn="r" defTabSz="989013" eaLnBrk="0" hangingPunct="0"/>
            <a:r>
              <a:rPr lang="en-AU" sz="1200">
                <a:latin typeface="Times" charset="0"/>
              </a:rPr>
              <a:t>57</a:t>
            </a:r>
          </a:p>
        </p:txBody>
      </p:sp>
      <p:sp>
        <p:nvSpPr>
          <p:cNvPr id="71683" name="Rectangle 4"/>
          <p:cNvSpPr>
            <a:spLocks noChangeArrowheads="1"/>
          </p:cNvSpPr>
          <p:nvPr/>
        </p:nvSpPr>
        <p:spPr bwMode="auto">
          <a:xfrm>
            <a:off x="1" y="868680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1684" name="Rectangle 5"/>
          <p:cNvSpPr>
            <a:spLocks noChangeArrowheads="1"/>
          </p:cNvSpPr>
          <p:nvPr/>
        </p:nvSpPr>
        <p:spPr bwMode="auto">
          <a:xfrm>
            <a:off x="1" y="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1685" name="Rectangle 6"/>
          <p:cNvSpPr>
            <a:spLocks noGrp="1" noRot="1" noChangeAspect="1" noChangeArrowheads="1" noTextEdit="1"/>
          </p:cNvSpPr>
          <p:nvPr>
            <p:ph type="sldImg"/>
          </p:nvPr>
        </p:nvSpPr>
        <p:spPr>
          <a:ln cap="flat"/>
        </p:spPr>
      </p:sp>
      <p:sp>
        <p:nvSpPr>
          <p:cNvPr id="71686"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4459996" y="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7650" name="Rectangle 3"/>
          <p:cNvSpPr>
            <a:spLocks noChangeArrowheads="1"/>
          </p:cNvSpPr>
          <p:nvPr/>
        </p:nvSpPr>
        <p:spPr bwMode="auto">
          <a:xfrm>
            <a:off x="4459996" y="868680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3" rIns="98425" bIns="49213" anchor="b"/>
          <a:lstStyle/>
          <a:p>
            <a:pPr algn="r" defTabSz="989013" eaLnBrk="0" hangingPunct="0"/>
            <a:r>
              <a:rPr lang="en-AU" sz="1200">
                <a:latin typeface="Times" charset="0"/>
              </a:rPr>
              <a:t>88</a:t>
            </a:r>
          </a:p>
        </p:txBody>
      </p:sp>
      <p:sp>
        <p:nvSpPr>
          <p:cNvPr id="27651" name="Rectangle 4"/>
          <p:cNvSpPr>
            <a:spLocks noChangeArrowheads="1"/>
          </p:cNvSpPr>
          <p:nvPr/>
        </p:nvSpPr>
        <p:spPr bwMode="auto">
          <a:xfrm>
            <a:off x="1" y="868680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7652" name="Rectangle 5"/>
          <p:cNvSpPr>
            <a:spLocks noChangeArrowheads="1"/>
          </p:cNvSpPr>
          <p:nvPr/>
        </p:nvSpPr>
        <p:spPr bwMode="auto">
          <a:xfrm>
            <a:off x="1" y="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7653" name="Rectangle 6"/>
          <p:cNvSpPr>
            <a:spLocks noGrp="1" noRot="1" noChangeAspect="1" noChangeArrowheads="1" noTextEdit="1"/>
          </p:cNvSpPr>
          <p:nvPr>
            <p:ph type="sldImg"/>
          </p:nvPr>
        </p:nvSpPr>
        <p:spPr>
          <a:ln cap="flat"/>
        </p:spPr>
      </p:sp>
      <p:sp>
        <p:nvSpPr>
          <p:cNvPr id="27654"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4459996" y="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1746" name="Rectangle 3"/>
          <p:cNvSpPr>
            <a:spLocks noChangeArrowheads="1"/>
          </p:cNvSpPr>
          <p:nvPr/>
        </p:nvSpPr>
        <p:spPr bwMode="auto">
          <a:xfrm>
            <a:off x="4459996" y="868680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3" rIns="98425" bIns="49213" anchor="b"/>
          <a:lstStyle/>
          <a:p>
            <a:pPr algn="r" defTabSz="989013" eaLnBrk="0" hangingPunct="0"/>
            <a:r>
              <a:rPr lang="en-AU" sz="1200">
                <a:latin typeface="Times" charset="0"/>
              </a:rPr>
              <a:t>80</a:t>
            </a:r>
          </a:p>
        </p:txBody>
      </p:sp>
      <p:sp>
        <p:nvSpPr>
          <p:cNvPr id="31747" name="Rectangle 4"/>
          <p:cNvSpPr>
            <a:spLocks noChangeArrowheads="1"/>
          </p:cNvSpPr>
          <p:nvPr/>
        </p:nvSpPr>
        <p:spPr bwMode="auto">
          <a:xfrm>
            <a:off x="1" y="868680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1748" name="Rectangle 5"/>
          <p:cNvSpPr>
            <a:spLocks noChangeArrowheads="1"/>
          </p:cNvSpPr>
          <p:nvPr/>
        </p:nvSpPr>
        <p:spPr bwMode="auto">
          <a:xfrm>
            <a:off x="1" y="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1749" name="Rectangle 6"/>
          <p:cNvSpPr>
            <a:spLocks noGrp="1" noRot="1" noChangeAspect="1" noChangeArrowheads="1" noTextEdit="1"/>
          </p:cNvSpPr>
          <p:nvPr>
            <p:ph type="sldImg"/>
          </p:nvPr>
        </p:nvSpPr>
        <p:spPr>
          <a:ln cap="flat"/>
        </p:spPr>
      </p:sp>
      <p:sp>
        <p:nvSpPr>
          <p:cNvPr id="31750"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4459996" y="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5058" name="Rectangle 3"/>
          <p:cNvSpPr>
            <a:spLocks noChangeArrowheads="1"/>
          </p:cNvSpPr>
          <p:nvPr/>
        </p:nvSpPr>
        <p:spPr bwMode="auto">
          <a:xfrm>
            <a:off x="4459996" y="868680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3" rIns="98425" bIns="49213" anchor="b"/>
          <a:lstStyle/>
          <a:p>
            <a:pPr algn="r" defTabSz="989013" eaLnBrk="0" hangingPunct="0"/>
            <a:r>
              <a:rPr lang="en-AU" sz="1200">
                <a:latin typeface="Times" charset="0"/>
              </a:rPr>
              <a:t>86</a:t>
            </a:r>
          </a:p>
        </p:txBody>
      </p:sp>
      <p:sp>
        <p:nvSpPr>
          <p:cNvPr id="45059" name="Rectangle 4"/>
          <p:cNvSpPr>
            <a:spLocks noChangeArrowheads="1"/>
          </p:cNvSpPr>
          <p:nvPr/>
        </p:nvSpPr>
        <p:spPr bwMode="auto">
          <a:xfrm>
            <a:off x="1" y="868680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5060" name="Rectangle 5"/>
          <p:cNvSpPr>
            <a:spLocks noChangeArrowheads="1"/>
          </p:cNvSpPr>
          <p:nvPr/>
        </p:nvSpPr>
        <p:spPr bwMode="auto">
          <a:xfrm>
            <a:off x="1" y="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5061" name="Rectangle 6"/>
          <p:cNvSpPr>
            <a:spLocks noGrp="1" noRot="1" noChangeAspect="1" noChangeArrowheads="1" noTextEdit="1"/>
          </p:cNvSpPr>
          <p:nvPr>
            <p:ph type="sldImg"/>
          </p:nvPr>
        </p:nvSpPr>
        <p:spPr>
          <a:ln cap="flat"/>
        </p:spPr>
      </p:sp>
      <p:sp>
        <p:nvSpPr>
          <p:cNvPr id="45062"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4459996" y="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7106" name="Rectangle 3"/>
          <p:cNvSpPr>
            <a:spLocks noChangeArrowheads="1"/>
          </p:cNvSpPr>
          <p:nvPr/>
        </p:nvSpPr>
        <p:spPr bwMode="auto">
          <a:xfrm>
            <a:off x="4459996" y="868680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3" rIns="98425" bIns="49213" anchor="b"/>
          <a:lstStyle/>
          <a:p>
            <a:pPr algn="r" defTabSz="989013" eaLnBrk="0" hangingPunct="0"/>
            <a:r>
              <a:rPr lang="en-AU" sz="1200">
                <a:latin typeface="Times" charset="0"/>
              </a:rPr>
              <a:t>78</a:t>
            </a:r>
          </a:p>
        </p:txBody>
      </p:sp>
      <p:sp>
        <p:nvSpPr>
          <p:cNvPr id="47107" name="Rectangle 4"/>
          <p:cNvSpPr>
            <a:spLocks noChangeArrowheads="1"/>
          </p:cNvSpPr>
          <p:nvPr/>
        </p:nvSpPr>
        <p:spPr bwMode="auto">
          <a:xfrm>
            <a:off x="1" y="868680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7108" name="Rectangle 5"/>
          <p:cNvSpPr>
            <a:spLocks noChangeArrowheads="1"/>
          </p:cNvSpPr>
          <p:nvPr/>
        </p:nvSpPr>
        <p:spPr bwMode="auto">
          <a:xfrm>
            <a:off x="1" y="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7109" name="Rectangle 6"/>
          <p:cNvSpPr>
            <a:spLocks noGrp="1" noRot="1" noChangeAspect="1" noChangeArrowheads="1" noTextEdit="1"/>
          </p:cNvSpPr>
          <p:nvPr>
            <p:ph type="sldImg"/>
          </p:nvPr>
        </p:nvSpPr>
        <p:spPr>
          <a:ln cap="flat"/>
        </p:spPr>
      </p:sp>
      <p:sp>
        <p:nvSpPr>
          <p:cNvPr id="47110"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4459996" y="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9154" name="Rectangle 3"/>
          <p:cNvSpPr>
            <a:spLocks noChangeArrowheads="1"/>
          </p:cNvSpPr>
          <p:nvPr/>
        </p:nvSpPr>
        <p:spPr bwMode="auto">
          <a:xfrm>
            <a:off x="4459996" y="868680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3" rIns="98425" bIns="49213" anchor="b"/>
          <a:lstStyle/>
          <a:p>
            <a:pPr algn="r" defTabSz="989013" eaLnBrk="0" hangingPunct="0"/>
            <a:r>
              <a:rPr lang="en-AU" sz="1200">
                <a:latin typeface="Times" charset="0"/>
              </a:rPr>
              <a:t>84</a:t>
            </a:r>
          </a:p>
        </p:txBody>
      </p:sp>
      <p:sp>
        <p:nvSpPr>
          <p:cNvPr id="49155" name="Rectangle 4"/>
          <p:cNvSpPr>
            <a:spLocks noChangeArrowheads="1"/>
          </p:cNvSpPr>
          <p:nvPr/>
        </p:nvSpPr>
        <p:spPr bwMode="auto">
          <a:xfrm>
            <a:off x="1" y="868680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9156" name="Rectangle 5"/>
          <p:cNvSpPr>
            <a:spLocks noChangeArrowheads="1"/>
          </p:cNvSpPr>
          <p:nvPr/>
        </p:nvSpPr>
        <p:spPr bwMode="auto">
          <a:xfrm>
            <a:off x="1" y="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9157" name="Rectangle 6"/>
          <p:cNvSpPr>
            <a:spLocks noGrp="1" noRot="1" noChangeAspect="1" noChangeArrowheads="1" noTextEdit="1"/>
          </p:cNvSpPr>
          <p:nvPr>
            <p:ph type="sldImg"/>
          </p:nvPr>
        </p:nvSpPr>
        <p:spPr>
          <a:ln cap="flat"/>
        </p:spPr>
      </p:sp>
      <p:sp>
        <p:nvSpPr>
          <p:cNvPr id="49158"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4459996" y="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1202" name="Rectangle 3"/>
          <p:cNvSpPr>
            <a:spLocks noChangeArrowheads="1"/>
          </p:cNvSpPr>
          <p:nvPr/>
        </p:nvSpPr>
        <p:spPr bwMode="auto">
          <a:xfrm>
            <a:off x="4459996" y="868680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3" rIns="98425" bIns="49213" anchor="b"/>
          <a:lstStyle/>
          <a:p>
            <a:pPr algn="r" defTabSz="989013" eaLnBrk="0" hangingPunct="0"/>
            <a:r>
              <a:rPr lang="en-AU" sz="1200">
                <a:latin typeface="Times" charset="0"/>
              </a:rPr>
              <a:t>82</a:t>
            </a:r>
          </a:p>
        </p:txBody>
      </p:sp>
      <p:sp>
        <p:nvSpPr>
          <p:cNvPr id="51203" name="Rectangle 4"/>
          <p:cNvSpPr>
            <a:spLocks noChangeArrowheads="1"/>
          </p:cNvSpPr>
          <p:nvPr/>
        </p:nvSpPr>
        <p:spPr bwMode="auto">
          <a:xfrm>
            <a:off x="1" y="868680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1204" name="Rectangle 5"/>
          <p:cNvSpPr>
            <a:spLocks noChangeArrowheads="1"/>
          </p:cNvSpPr>
          <p:nvPr/>
        </p:nvSpPr>
        <p:spPr bwMode="auto">
          <a:xfrm>
            <a:off x="1" y="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1205" name="Rectangle 6"/>
          <p:cNvSpPr>
            <a:spLocks noGrp="1" noRot="1" noChangeAspect="1" noChangeArrowheads="1" noTextEdit="1"/>
          </p:cNvSpPr>
          <p:nvPr>
            <p:ph type="sldImg"/>
          </p:nvPr>
        </p:nvSpPr>
        <p:spPr>
          <a:ln cap="flat"/>
        </p:spPr>
      </p:sp>
      <p:sp>
        <p:nvSpPr>
          <p:cNvPr id="51206"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4459996" y="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3250" name="Rectangle 3"/>
          <p:cNvSpPr>
            <a:spLocks noChangeArrowheads="1"/>
          </p:cNvSpPr>
          <p:nvPr/>
        </p:nvSpPr>
        <p:spPr bwMode="auto">
          <a:xfrm>
            <a:off x="4459996" y="8686800"/>
            <a:ext cx="34109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425" tIns="49213" rIns="98425" bIns="49213" anchor="b"/>
          <a:lstStyle/>
          <a:p>
            <a:pPr algn="r" defTabSz="989013" eaLnBrk="0" hangingPunct="0"/>
            <a:r>
              <a:rPr lang="en-AU" sz="1200">
                <a:latin typeface="Times" charset="0"/>
              </a:rPr>
              <a:t>63</a:t>
            </a:r>
          </a:p>
        </p:txBody>
      </p:sp>
      <p:sp>
        <p:nvSpPr>
          <p:cNvPr id="53251" name="Rectangle 4"/>
          <p:cNvSpPr>
            <a:spLocks noChangeArrowheads="1"/>
          </p:cNvSpPr>
          <p:nvPr/>
        </p:nvSpPr>
        <p:spPr bwMode="auto">
          <a:xfrm>
            <a:off x="1" y="868680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3252" name="Rectangle 5"/>
          <p:cNvSpPr>
            <a:spLocks noChangeArrowheads="1"/>
          </p:cNvSpPr>
          <p:nvPr/>
        </p:nvSpPr>
        <p:spPr bwMode="auto">
          <a:xfrm>
            <a:off x="1" y="0"/>
            <a:ext cx="341260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3253" name="Rectangle 6"/>
          <p:cNvSpPr>
            <a:spLocks noGrp="1" noRot="1" noChangeAspect="1" noChangeArrowheads="1" noTextEdit="1"/>
          </p:cNvSpPr>
          <p:nvPr>
            <p:ph type="sldImg"/>
          </p:nvPr>
        </p:nvSpPr>
        <p:spPr>
          <a:ln cap="flat"/>
        </p:spPr>
      </p:sp>
      <p:sp>
        <p:nvSpPr>
          <p:cNvPr id="53254"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mi-NZ"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14/08/17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Date Placeholder 3"/>
          <p:cNvSpPr>
            <a:spLocks noGrp="1"/>
          </p:cNvSpPr>
          <p:nvPr>
            <p:ph type="dt" sz="half" idx="10"/>
          </p:nvPr>
        </p:nvSpPr>
        <p:spPr/>
        <p:txBody>
          <a:bodyPr/>
          <a:lstStyle/>
          <a:p>
            <a:fld id="{016E125E-4BD6-3D43-859A-CC77AA747B33}" type="datetimeFigureOut">
              <a:rPr lang="en-US" smtClean="0"/>
              <a:t>14/08/17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FA43E-3EB2-BA4B-BFA8-0FB18B58A65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mi-NZ"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Date Placeholder 3"/>
          <p:cNvSpPr>
            <a:spLocks noGrp="1"/>
          </p:cNvSpPr>
          <p:nvPr>
            <p:ph type="dt" sz="half" idx="10"/>
          </p:nvPr>
        </p:nvSpPr>
        <p:spPr/>
        <p:txBody>
          <a:bodyPr/>
          <a:lstStyle/>
          <a:p>
            <a:fld id="{016E125E-4BD6-3D43-859A-CC77AA747B33}" type="datetimeFigureOut">
              <a:rPr lang="en-US" smtClean="0"/>
              <a:t>14/08/17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FA43E-3EB2-BA4B-BFA8-0FB18B58A65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Content Placeholder 2"/>
          <p:cNvSpPr>
            <a:spLocks noGrp="1"/>
          </p:cNvSpPr>
          <p:nvPr>
            <p:ph idx="1"/>
          </p:nvPr>
        </p:nvSpPr>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Date Placeholder 3"/>
          <p:cNvSpPr>
            <a:spLocks noGrp="1"/>
          </p:cNvSpPr>
          <p:nvPr>
            <p:ph type="dt" sz="half" idx="10"/>
          </p:nvPr>
        </p:nvSpPr>
        <p:spPr/>
        <p:txBody>
          <a:bodyPr/>
          <a:lstStyle/>
          <a:p>
            <a:fld id="{016E125E-4BD6-3D43-859A-CC77AA747B33}" type="datetimeFigureOut">
              <a:rPr lang="en-US" smtClean="0"/>
              <a:t>14/08/17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FA43E-3EB2-BA4B-BFA8-0FB18B58A65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mi-NZ"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mi-NZ"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14/08/17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dirty="0"/>
          </a:p>
        </p:txBody>
      </p:sp>
      <p:sp>
        <p:nvSpPr>
          <p:cNvPr id="5" name="Date Placeholder 4"/>
          <p:cNvSpPr>
            <a:spLocks noGrp="1"/>
          </p:cNvSpPr>
          <p:nvPr>
            <p:ph type="dt" sz="half" idx="10"/>
          </p:nvPr>
        </p:nvSpPr>
        <p:spPr/>
        <p:txBody>
          <a:bodyPr/>
          <a:lstStyle/>
          <a:p>
            <a:fld id="{016E125E-4BD6-3D43-859A-CC77AA747B33}" type="datetimeFigureOut">
              <a:rPr lang="en-US" smtClean="0"/>
              <a:t>14/08/17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AFA43E-3EB2-BA4B-BFA8-0FB18B58A65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mi-NZ"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7" name="Date Placeholder 6"/>
          <p:cNvSpPr>
            <a:spLocks noGrp="1"/>
          </p:cNvSpPr>
          <p:nvPr>
            <p:ph type="dt" sz="half" idx="10"/>
          </p:nvPr>
        </p:nvSpPr>
        <p:spPr/>
        <p:txBody>
          <a:bodyPr/>
          <a:lstStyle/>
          <a:p>
            <a:fld id="{016E125E-4BD6-3D43-859A-CC77AA747B33}" type="datetimeFigureOut">
              <a:rPr lang="en-US" smtClean="0"/>
              <a:t>14/08/17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AFA43E-3EB2-BA4B-BFA8-0FB18B58A65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Date Placeholder 2"/>
          <p:cNvSpPr>
            <a:spLocks noGrp="1"/>
          </p:cNvSpPr>
          <p:nvPr>
            <p:ph type="dt" sz="half" idx="10"/>
          </p:nvPr>
        </p:nvSpPr>
        <p:spPr/>
        <p:txBody>
          <a:bodyPr/>
          <a:lstStyle/>
          <a:p>
            <a:fld id="{016E125E-4BD6-3D43-859A-CC77AA747B33}" type="datetimeFigureOut">
              <a:rPr lang="en-US" smtClean="0"/>
              <a:t>14/08/17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AFA43E-3EB2-BA4B-BFA8-0FB18B58A65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E125E-4BD6-3D43-859A-CC77AA747B33}" type="datetimeFigureOut">
              <a:rPr lang="en-US" smtClean="0"/>
              <a:t>14/08/17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AFA43E-3EB2-BA4B-BFA8-0FB18B58A65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mi-NZ"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smtClean="0"/>
              <a:t>Click to edit Master text styles</a:t>
            </a:r>
          </a:p>
        </p:txBody>
      </p:sp>
      <p:sp>
        <p:nvSpPr>
          <p:cNvPr id="5" name="Date Placeholder 4"/>
          <p:cNvSpPr>
            <a:spLocks noGrp="1"/>
          </p:cNvSpPr>
          <p:nvPr>
            <p:ph type="dt" sz="half" idx="10"/>
          </p:nvPr>
        </p:nvSpPr>
        <p:spPr/>
        <p:txBody>
          <a:bodyPr/>
          <a:lstStyle/>
          <a:p>
            <a:fld id="{016E125E-4BD6-3D43-859A-CC77AA747B33}" type="datetimeFigureOut">
              <a:rPr lang="en-US" smtClean="0"/>
              <a:t>14/08/17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AFA43E-3EB2-BA4B-BFA8-0FB18B58A65A}"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mi-NZ"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mi-NZ"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smtClean="0"/>
              <a:t>Click to edit Master text styles</a:t>
            </a:r>
          </a:p>
        </p:txBody>
      </p:sp>
      <p:sp>
        <p:nvSpPr>
          <p:cNvPr id="8" name="Date Placeholder 7"/>
          <p:cNvSpPr>
            <a:spLocks noGrp="1"/>
          </p:cNvSpPr>
          <p:nvPr>
            <p:ph type="dt" sz="half" idx="10"/>
          </p:nvPr>
        </p:nvSpPr>
        <p:spPr/>
        <p:txBody>
          <a:bodyPr/>
          <a:lstStyle/>
          <a:p>
            <a:fld id="{016E125E-4BD6-3D43-859A-CC77AA747B33}" type="datetimeFigureOut">
              <a:rPr lang="en-US" smtClean="0"/>
              <a:t>14/08/17</a:t>
            </a:fld>
            <a:endParaRPr lang="en-US" dirty="0"/>
          </a:p>
        </p:txBody>
      </p:sp>
      <p:sp>
        <p:nvSpPr>
          <p:cNvPr id="9" name="Slide Number Placeholder 8"/>
          <p:cNvSpPr>
            <a:spLocks noGrp="1"/>
          </p:cNvSpPr>
          <p:nvPr>
            <p:ph type="sldNum" sz="quarter" idx="11"/>
          </p:nvPr>
        </p:nvSpPr>
        <p:spPr/>
        <p:txBody>
          <a:bodyPr/>
          <a:lstStyle/>
          <a:p>
            <a:fld id="{62AFA43E-3EB2-BA4B-BFA8-0FB18B58A65A}"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mi-NZ"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2AFA43E-3EB2-BA4B-BFA8-0FB18B58A65A}"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16E125E-4BD6-3D43-859A-CC77AA747B33}" type="datetimeFigureOut">
              <a:rPr lang="en-US" smtClean="0"/>
              <a:t>14/08/17</a:t>
            </a:fld>
            <a:endParaRPr lang="en-US" dirty="0"/>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026"/>
          <p:cNvSpPr>
            <a:spLocks noGrp="1" noChangeArrowheads="1"/>
          </p:cNvSpPr>
          <p:nvPr>
            <p:ph type="ctrTitle"/>
          </p:nvPr>
        </p:nvSpPr>
        <p:spPr>
          <a:xfrm>
            <a:off x="487286" y="620267"/>
            <a:ext cx="7043502" cy="3987423"/>
          </a:xfrm>
          <a:ln>
            <a:solidFill>
              <a:schemeClr val="tx1"/>
            </a:solidFill>
            <a:miter lim="800000"/>
            <a:headEnd/>
            <a:tailEnd/>
          </a:ln>
        </p:spPr>
        <p:txBody>
          <a:bodyPr>
            <a:normAutofit fontScale="90000"/>
          </a:bodyPr>
          <a:lstStyle/>
          <a:p>
            <a:r>
              <a:rPr lang="en-US" sz="7000" b="1" dirty="0" smtClean="0">
                <a:latin typeface="Perpetua" charset="0"/>
                <a:ea typeface="ＭＳ Ｐゴシック" charset="0"/>
                <a:cs typeface="ＭＳ Ｐゴシック" charset="0"/>
              </a:rPr>
              <a:t>Phil 318</a:t>
            </a:r>
            <a:br>
              <a:rPr lang="en-US" sz="7000" b="1" dirty="0" smtClean="0">
                <a:latin typeface="Perpetua" charset="0"/>
                <a:ea typeface="ＭＳ Ｐゴシック" charset="0"/>
                <a:cs typeface="ＭＳ Ｐゴシック" charset="0"/>
              </a:rPr>
            </a:br>
            <a:r>
              <a:rPr lang="en-US" sz="7000" b="1" dirty="0" smtClean="0">
                <a:latin typeface="Perpetua" charset="0"/>
                <a:ea typeface="ＭＳ Ｐゴシック" charset="0"/>
                <a:cs typeface="ＭＳ Ｐゴシック" charset="0"/>
              </a:rPr>
              <a:t>Theory of Applied and Professional Ethics</a:t>
            </a:r>
            <a:endParaRPr lang="en-US" sz="6000" dirty="0">
              <a:latin typeface="Perpetua" charset="0"/>
              <a:ea typeface="ＭＳ Ｐゴシック" charset="0"/>
              <a:cs typeface="ＭＳ Ｐゴシック" charset="0"/>
            </a:endParaRPr>
          </a:p>
        </p:txBody>
      </p:sp>
      <p:sp>
        <p:nvSpPr>
          <p:cNvPr id="2" name="Subtitle 1"/>
          <p:cNvSpPr>
            <a:spLocks noGrp="1"/>
          </p:cNvSpPr>
          <p:nvPr>
            <p:ph type="subTitle" idx="1"/>
          </p:nvPr>
        </p:nvSpPr>
        <p:spPr>
          <a:xfrm>
            <a:off x="685800" y="5168882"/>
            <a:ext cx="6461760" cy="1181459"/>
          </a:xfrm>
        </p:spPr>
        <p:txBody>
          <a:bodyPr>
            <a:normAutofit/>
          </a:bodyPr>
          <a:lstStyle/>
          <a:p>
            <a:r>
              <a:rPr lang="en-US" sz="4000" dirty="0" smtClean="0"/>
              <a:t>Roles 1: </a:t>
            </a:r>
            <a:r>
              <a:rPr lang="en-US" sz="4000" dirty="0" smtClean="0"/>
              <a:t>The </a:t>
            </a:r>
            <a:r>
              <a:rPr lang="en-US" sz="4000" dirty="0" smtClean="0"/>
              <a:t>Legal Example</a:t>
            </a:r>
            <a:endParaRPr lang="en-US" sz="4000" dirty="0"/>
          </a:p>
        </p:txBody>
      </p:sp>
    </p:spTree>
    <p:extLst>
      <p:ext uri="{BB962C8B-B14F-4D97-AF65-F5344CB8AC3E}">
        <p14:creationId xmlns:p14="http://schemas.microsoft.com/office/powerpoint/2010/main" val="26511776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GB" sz="4000" i="1">
                <a:latin typeface="Goudy Old Style" charset="0"/>
                <a:ea typeface="ＭＳ Ｐゴシック" charset="0"/>
                <a:cs typeface="ＭＳ Ｐゴシック" charset="0"/>
              </a:rPr>
              <a:t>The Triangle Shirtwaist Fire Case</a:t>
            </a:r>
            <a:endParaRPr lang="en-GB" sz="4000">
              <a:latin typeface="Goudy Old Style" charset="0"/>
              <a:ea typeface="ＭＳ Ｐゴシック" charset="0"/>
              <a:cs typeface="ＭＳ Ｐゴシック" charset="0"/>
            </a:endParaRPr>
          </a:p>
        </p:txBody>
      </p:sp>
      <p:sp>
        <p:nvSpPr>
          <p:cNvPr id="285699" name="Rectangle 3"/>
          <p:cNvSpPr>
            <a:spLocks noGrp="1" noChangeArrowheads="1"/>
          </p:cNvSpPr>
          <p:nvPr>
            <p:ph idx="1"/>
          </p:nvPr>
        </p:nvSpPr>
        <p:spPr>
          <a:xfrm>
            <a:off x="457200" y="1417638"/>
            <a:ext cx="7620000" cy="4983162"/>
          </a:xfrm>
        </p:spPr>
        <p:txBody>
          <a:bodyPr>
            <a:noAutofit/>
          </a:bodyPr>
          <a:lstStyle/>
          <a:p>
            <a:pPr eaLnBrk="1" hangingPunct="1"/>
            <a:r>
              <a:rPr lang="en-GB" dirty="0">
                <a:latin typeface="Goudy Old Style" charset="0"/>
                <a:ea typeface="ＭＳ Ｐゴシック" charset="0"/>
                <a:cs typeface="ＭＳ Ｐゴシック" charset="0"/>
              </a:rPr>
              <a:t>The final prosecution witness was a young woman, Kate </a:t>
            </a:r>
            <a:r>
              <a:rPr lang="en-GB" dirty="0" err="1">
                <a:latin typeface="Goudy Old Style" charset="0"/>
                <a:ea typeface="ＭＳ Ｐゴシック" charset="0"/>
                <a:cs typeface="ＭＳ Ｐゴシック" charset="0"/>
              </a:rPr>
              <a:t>Alterman</a:t>
            </a:r>
            <a:r>
              <a:rPr lang="en-GB" dirty="0">
                <a:latin typeface="Goudy Old Style" charset="0"/>
                <a:ea typeface="ＭＳ Ｐゴシック" charset="0"/>
                <a:cs typeface="ＭＳ Ｐゴシック" charset="0"/>
              </a:rPr>
              <a:t>, who had escaped the fire. She was called to testify that one of the victims,, burned beyond recognition, was indeed the Rose Schwartz named named in the indictment. Her evidence was heart </a:t>
            </a:r>
            <a:r>
              <a:rPr lang="en-GB" dirty="0" err="1">
                <a:latin typeface="Goudy Old Style" charset="0"/>
                <a:ea typeface="ＭＳ Ｐゴシック" charset="0"/>
                <a:cs typeface="ＭＳ Ｐゴシック" charset="0"/>
              </a:rPr>
              <a:t>rending.She</a:t>
            </a:r>
            <a:r>
              <a:rPr lang="en-GB" dirty="0">
                <a:latin typeface="Goudy Old Style" charset="0"/>
                <a:ea typeface="ＭＳ Ｐゴシック" charset="0"/>
                <a:cs typeface="ＭＳ Ｐゴシック" charset="0"/>
              </a:rPr>
              <a:t> told how told how she had turned, just before leaping from a window, to see Rose Schwartz “with both hands on the knob of the door desperately turning and pushing, but the door would not give.”</a:t>
            </a:r>
          </a:p>
          <a:p>
            <a:pPr eaLnBrk="1" hangingPunct="1"/>
            <a:r>
              <a:rPr lang="en-GB" dirty="0">
                <a:latin typeface="Goudy Old Style" charset="0"/>
                <a:ea typeface="ＭＳ Ｐゴシック" charset="0"/>
                <a:cs typeface="ＭＳ Ｐゴシック" charset="0"/>
              </a:rPr>
              <a:t>She saw Rose rise and fall twice, enveloped by flames as she wrestled with the door. As the flames approached Kate, she saw Rose on her knees, screaming and praying, turning the door handle back and forth, pulling and pushing the door, before falling to the floor, floor, completely engulfed by flames. Kate </a:t>
            </a:r>
            <a:r>
              <a:rPr lang="en-GB" dirty="0" err="1">
                <a:latin typeface="Goudy Old Style" charset="0"/>
                <a:ea typeface="ＭＳ Ｐゴシック" charset="0"/>
                <a:cs typeface="ＭＳ Ｐゴシック" charset="0"/>
              </a:rPr>
              <a:t>Alterman’s</a:t>
            </a:r>
            <a:r>
              <a:rPr lang="en-GB" dirty="0">
                <a:latin typeface="Goudy Old Style" charset="0"/>
                <a:ea typeface="ＭＳ Ｐゴシック" charset="0"/>
                <a:cs typeface="ＭＳ Ｐゴシック" charset="0"/>
              </a:rPr>
              <a:t> testimony had some of the jury in tears.</a:t>
            </a:r>
          </a:p>
        </p:txBody>
      </p:sp>
    </p:spTree>
    <p:extLst>
      <p:ext uri="{BB962C8B-B14F-4D97-AF65-F5344CB8AC3E}">
        <p14:creationId xmlns:p14="http://schemas.microsoft.com/office/powerpoint/2010/main" val="110262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56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3" name="Rectangle 3"/>
          <p:cNvSpPr>
            <a:spLocks noGrp="1" noChangeArrowheads="1"/>
          </p:cNvSpPr>
          <p:nvPr>
            <p:ph idx="1"/>
          </p:nvPr>
        </p:nvSpPr>
        <p:spPr>
          <a:xfrm>
            <a:off x="457754" y="590729"/>
            <a:ext cx="7530787" cy="5936832"/>
          </a:xfrm>
        </p:spPr>
        <p:txBody>
          <a:bodyPr>
            <a:normAutofit fontScale="40000" lnSpcReduction="20000"/>
          </a:bodyPr>
          <a:lstStyle/>
          <a:p>
            <a:pPr eaLnBrk="1" hangingPunct="1">
              <a:lnSpc>
                <a:spcPct val="120000"/>
              </a:lnSpc>
            </a:pPr>
            <a:r>
              <a:rPr lang="en-GB" sz="5300" dirty="0">
                <a:latin typeface="Goudy Old Style" charset="0"/>
                <a:ea typeface="ＭＳ Ｐゴシック" charset="0"/>
                <a:cs typeface="ＭＳ Ｐゴシック" charset="0"/>
              </a:rPr>
              <a:t>Max D. </a:t>
            </a:r>
            <a:r>
              <a:rPr lang="en-GB" sz="5300" dirty="0" err="1">
                <a:latin typeface="Goudy Old Style" charset="0"/>
                <a:ea typeface="ＭＳ Ｐゴシック" charset="0"/>
                <a:cs typeface="ＭＳ Ｐゴシック" charset="0"/>
              </a:rPr>
              <a:t>Steuer</a:t>
            </a:r>
            <a:r>
              <a:rPr lang="en-GB" sz="5300" dirty="0">
                <a:latin typeface="Goudy Old Style" charset="0"/>
                <a:ea typeface="ＭＳ Ｐゴシック" charset="0"/>
                <a:cs typeface="ＭＳ Ｐゴシック" charset="0"/>
              </a:rPr>
              <a:t> defended the owners. After thirty minutes of gentle preliminary cross-examination he asked Kate to tell him what she had seen. Kate did not merely ‘re-present’ the account of Rose Schwartz's death she had given in response to prosecutor’s question; she repeated it word repeated it word for word. </a:t>
            </a:r>
            <a:r>
              <a:rPr lang="en-GB" sz="5300" dirty="0" err="1">
                <a:latin typeface="Goudy Old Style" charset="0"/>
                <a:ea typeface="ＭＳ Ｐゴシック" charset="0"/>
                <a:cs typeface="ＭＳ Ｐゴシック" charset="0"/>
              </a:rPr>
              <a:t>Steuer</a:t>
            </a:r>
            <a:r>
              <a:rPr lang="en-GB" sz="5300" dirty="0">
                <a:latin typeface="Goudy Old Style" charset="0"/>
                <a:ea typeface="ＭＳ Ｐゴシック" charset="0"/>
                <a:cs typeface="ＭＳ Ｐゴシック" charset="0"/>
              </a:rPr>
              <a:t> shifted focus for a while and then asked Kate to describe what she had seen again. </a:t>
            </a:r>
          </a:p>
          <a:p>
            <a:pPr eaLnBrk="1" hangingPunct="1">
              <a:lnSpc>
                <a:spcPct val="120000"/>
              </a:lnSpc>
            </a:pPr>
            <a:r>
              <a:rPr lang="en-GB" sz="5300" dirty="0">
                <a:latin typeface="Goudy Old Style" charset="0"/>
                <a:ea typeface="ＭＳ Ｐゴシック" charset="0"/>
                <a:cs typeface="ＭＳ Ｐゴシック" charset="0"/>
              </a:rPr>
              <a:t>Once more Kate repeated her story exactly – almost. </a:t>
            </a:r>
            <a:r>
              <a:rPr lang="en-GB" sz="5300" dirty="0" err="1">
                <a:latin typeface="Goudy Old Style" charset="0"/>
                <a:ea typeface="ＭＳ Ｐゴシック" charset="0"/>
                <a:cs typeface="ＭＳ Ｐゴシック" charset="0"/>
              </a:rPr>
              <a:t>Steuer</a:t>
            </a:r>
            <a:r>
              <a:rPr lang="en-GB" sz="5300" dirty="0">
                <a:latin typeface="Goudy Old Style" charset="0"/>
                <a:ea typeface="ＭＳ Ｐゴシック" charset="0"/>
                <a:cs typeface="ＭＳ Ｐゴシック" charset="0"/>
              </a:rPr>
              <a:t> noticed that she that she had missed a word. He asked her about the omission. She began repeating her story quietly, to herself, until she came to the missing word and then said, "Yes, I  made a mistake. I left that word out.“ "But otherwise your story was correct?" asked </a:t>
            </a:r>
            <a:r>
              <a:rPr lang="en-GB" sz="5300" dirty="0" err="1">
                <a:latin typeface="Goudy Old Style" charset="0"/>
                <a:ea typeface="ＭＳ Ｐゴシック" charset="0"/>
                <a:cs typeface="ＭＳ Ｐゴシック" charset="0"/>
              </a:rPr>
              <a:t>Steuer</a:t>
            </a:r>
            <a:r>
              <a:rPr lang="en-GB" sz="5300" dirty="0">
                <a:latin typeface="Goudy Old Style" charset="0"/>
                <a:ea typeface="ＭＳ Ｐゴシック" charset="0"/>
                <a:cs typeface="ＭＳ Ｐゴシック" charset="0"/>
              </a:rPr>
              <a:t>. </a:t>
            </a:r>
          </a:p>
          <a:p>
            <a:pPr eaLnBrk="1" hangingPunct="1">
              <a:lnSpc>
                <a:spcPct val="120000"/>
              </a:lnSpc>
            </a:pPr>
            <a:r>
              <a:rPr lang="en-GB" sz="5300" dirty="0">
                <a:latin typeface="Goudy Old Style" charset="0"/>
                <a:ea typeface="ＭＳ Ｐゴシック" charset="0"/>
                <a:cs typeface="ＭＳ Ｐゴシック" charset="0"/>
              </a:rPr>
              <a:t>Again Kate began to recite her story to herself and then replied, "Yes, otherwise my answer is correct". When </a:t>
            </a:r>
            <a:r>
              <a:rPr lang="en-GB" sz="5300" dirty="0" err="1">
                <a:latin typeface="Goudy Old Style" charset="0"/>
                <a:ea typeface="ＭＳ Ｐゴシック" charset="0"/>
                <a:cs typeface="ＭＳ Ｐゴシック" charset="0"/>
              </a:rPr>
              <a:t>Steuer</a:t>
            </a:r>
            <a:r>
              <a:rPr lang="en-GB" sz="5300" dirty="0">
                <a:latin typeface="Goudy Old Style" charset="0"/>
                <a:ea typeface="ＭＳ Ｐゴシック" charset="0"/>
                <a:cs typeface="ＭＳ Ｐゴシック" charset="0"/>
              </a:rPr>
              <a:t> asked the same question a question a third time, the prosecutor objected, but was overruled. </a:t>
            </a:r>
          </a:p>
          <a:p>
            <a:pPr eaLnBrk="1" hangingPunct="1">
              <a:lnSpc>
                <a:spcPct val="80000"/>
              </a:lnSpc>
            </a:pPr>
            <a:endParaRPr lang="en-GB" dirty="0">
              <a:latin typeface="Goudy Old Style" charset="0"/>
              <a:ea typeface="ＭＳ Ｐゴシック" charset="0"/>
              <a:cs typeface="ＭＳ Ｐゴシック" charset="0"/>
            </a:endParaRPr>
          </a:p>
          <a:p>
            <a:pPr eaLnBrk="1" hangingPunct="1">
              <a:lnSpc>
                <a:spcPct val="80000"/>
              </a:lnSpc>
            </a:pPr>
            <a:endParaRPr lang="en-GB" dirty="0">
              <a:latin typeface="Goudy Old Style" charset="0"/>
              <a:ea typeface="ＭＳ Ｐゴシック" charset="0"/>
              <a:cs typeface="ＭＳ Ｐゴシック" charset="0"/>
            </a:endParaRPr>
          </a:p>
        </p:txBody>
      </p:sp>
    </p:spTree>
    <p:extLst>
      <p:ext uri="{BB962C8B-B14F-4D97-AF65-F5344CB8AC3E}">
        <p14:creationId xmlns:p14="http://schemas.microsoft.com/office/powerpoint/2010/main" val="176308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7" name="Rectangle 3"/>
          <p:cNvSpPr>
            <a:spLocks noGrp="1" noChangeArrowheads="1"/>
          </p:cNvSpPr>
          <p:nvPr>
            <p:ph idx="1"/>
          </p:nvPr>
        </p:nvSpPr>
        <p:spPr>
          <a:xfrm>
            <a:off x="539750" y="476250"/>
            <a:ext cx="7242063" cy="5992238"/>
          </a:xfrm>
        </p:spPr>
        <p:txBody>
          <a:bodyPr>
            <a:normAutofit lnSpcReduction="10000"/>
          </a:bodyPr>
          <a:lstStyle/>
          <a:p>
            <a:pPr eaLnBrk="1" hangingPunct="1"/>
            <a:r>
              <a:rPr lang="en-GB" sz="2400" dirty="0">
                <a:latin typeface="Goudy Old Style" charset="0"/>
                <a:ea typeface="ＭＳ Ｐゴシック" charset="0"/>
                <a:cs typeface="ＭＳ Ｐゴシック" charset="0"/>
              </a:rPr>
              <a:t>Again Kate began to recite her story to herself and then replied, "Yes, "Yes, otherwise my answer is correct". When </a:t>
            </a:r>
            <a:r>
              <a:rPr lang="en-GB" sz="2400" dirty="0" err="1">
                <a:latin typeface="Goudy Old Style" charset="0"/>
                <a:ea typeface="ＭＳ Ｐゴシック" charset="0"/>
                <a:cs typeface="ＭＳ Ｐゴシック" charset="0"/>
              </a:rPr>
              <a:t>Steuer</a:t>
            </a:r>
            <a:r>
              <a:rPr lang="en-GB" sz="2400" dirty="0">
                <a:latin typeface="Goudy Old Style" charset="0"/>
                <a:ea typeface="ＭＳ Ｐゴシック" charset="0"/>
                <a:cs typeface="ＭＳ Ｐゴシック" charset="0"/>
              </a:rPr>
              <a:t> asked the same question a third time, the prosecutor objected, but was overruled. Again Kate repeated her account verbatim. After twenty minutes addressing other matters, </a:t>
            </a:r>
            <a:r>
              <a:rPr lang="en-GB" sz="2400" dirty="0" err="1">
                <a:latin typeface="Goudy Old Style" charset="0"/>
                <a:ea typeface="ＭＳ Ｐゴシック" charset="0"/>
                <a:cs typeface="ＭＳ Ｐゴシック" charset="0"/>
              </a:rPr>
              <a:t>Steuer</a:t>
            </a:r>
            <a:r>
              <a:rPr lang="en-GB" sz="2400" dirty="0">
                <a:latin typeface="Goudy Old Style" charset="0"/>
                <a:ea typeface="ＭＳ Ｐゴシック" charset="0"/>
                <a:cs typeface="ＭＳ Ｐゴシック" charset="0"/>
              </a:rPr>
              <a:t> asked for the fourth time, “Will you please you please tell the jury what you saw and what you did after you first first observed any sign of the flames? "Again Kate repeated her story, but story, but this time omitted a different word. </a:t>
            </a:r>
            <a:r>
              <a:rPr lang="en-GB" sz="2400" dirty="0" err="1">
                <a:latin typeface="Goudy Old Style" charset="0"/>
                <a:ea typeface="ＭＳ Ｐゴシック" charset="0"/>
                <a:cs typeface="ＭＳ Ｐゴシック" charset="0"/>
              </a:rPr>
              <a:t>Steuer</a:t>
            </a:r>
            <a:r>
              <a:rPr lang="en-GB" sz="2400" dirty="0">
                <a:latin typeface="Goudy Old Style" charset="0"/>
                <a:ea typeface="ＭＳ Ｐゴシック" charset="0"/>
                <a:cs typeface="ＭＳ Ｐゴシック" charset="0"/>
              </a:rPr>
              <a:t> asked about this this omission and again Kate repeated her story quietly to herself until she until she reached the omission and said she had missed the word.</a:t>
            </a:r>
          </a:p>
          <a:p>
            <a:r>
              <a:rPr lang="en-GB" sz="2400" dirty="0" err="1">
                <a:latin typeface="Goudy Old Style" charset="0"/>
                <a:ea typeface="ＭＳ Ｐゴシック" charset="0"/>
                <a:cs typeface="ＭＳ Ｐゴシック" charset="0"/>
              </a:rPr>
              <a:t>Steuer's</a:t>
            </a:r>
            <a:r>
              <a:rPr lang="en-GB" sz="2400" dirty="0">
                <a:latin typeface="Goudy Old Style" charset="0"/>
                <a:ea typeface="ＭＳ Ｐゴシック" charset="0"/>
                <a:cs typeface="ＭＳ Ｐゴシック" charset="0"/>
              </a:rPr>
              <a:t> </a:t>
            </a:r>
            <a:r>
              <a:rPr lang="en-GB" sz="2400" dirty="0">
                <a:latin typeface="Goudy Old Style" charset="0"/>
                <a:ea typeface="ＭＳ Ｐゴシック" charset="0"/>
                <a:cs typeface="ＭＳ Ｐゴシック" charset="0"/>
              </a:rPr>
              <a:t>cross-examination had completely destroyed Kate’s credibility. Her carefully prepared story made the jury suspicious of the entire prosecution case. The owners were acquitted. </a:t>
            </a:r>
          </a:p>
        </p:txBody>
      </p:sp>
    </p:spTree>
    <p:extLst>
      <p:ext uri="{BB962C8B-B14F-4D97-AF65-F5344CB8AC3E}">
        <p14:creationId xmlns:p14="http://schemas.microsoft.com/office/powerpoint/2010/main" val="1259623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771" name="Rectangle 3"/>
          <p:cNvSpPr>
            <a:spLocks noGrp="1" noChangeArrowheads="1"/>
          </p:cNvSpPr>
          <p:nvPr>
            <p:ph idx="1"/>
          </p:nvPr>
        </p:nvSpPr>
        <p:spPr>
          <a:xfrm>
            <a:off x="516820" y="664571"/>
            <a:ext cx="7589852" cy="5907294"/>
          </a:xfrm>
        </p:spPr>
        <p:txBody>
          <a:bodyPr>
            <a:normAutofit fontScale="92500"/>
          </a:bodyPr>
          <a:lstStyle/>
          <a:p>
            <a:pPr eaLnBrk="1" hangingPunct="1"/>
            <a:r>
              <a:rPr lang="en-GB" sz="2800" dirty="0">
                <a:latin typeface="Goudy Old Style" charset="0"/>
                <a:ea typeface="ＭＳ Ｐゴシック" charset="0"/>
                <a:cs typeface="ＭＳ Ｐゴシック" charset="0"/>
              </a:rPr>
              <a:t>Writing on the 75</a:t>
            </a:r>
            <a:r>
              <a:rPr lang="en-GB" sz="2800" baseline="30000" dirty="0">
                <a:latin typeface="Goudy Old Style" charset="0"/>
                <a:ea typeface="ＭＳ Ｐゴシック" charset="0"/>
                <a:cs typeface="ＭＳ Ｐゴシック" charset="0"/>
              </a:rPr>
              <a:t>th</a:t>
            </a:r>
            <a:r>
              <a:rPr lang="en-GB" sz="2800" dirty="0">
                <a:latin typeface="Goudy Old Style" charset="0"/>
                <a:ea typeface="ＭＳ Ｐゴシック" charset="0"/>
                <a:cs typeface="ＭＳ Ｐゴシック" charset="0"/>
              </a:rPr>
              <a:t> anniversary of the fire, Daniel </a:t>
            </a:r>
            <a:r>
              <a:rPr lang="en-GB" sz="2800" dirty="0" err="1">
                <a:latin typeface="Goudy Old Style" charset="0"/>
                <a:ea typeface="ＭＳ Ｐゴシック" charset="0"/>
                <a:cs typeface="ＭＳ Ｐゴシック" charset="0"/>
              </a:rPr>
              <a:t>Kornstein</a:t>
            </a:r>
            <a:r>
              <a:rPr lang="en-GB" sz="2800" dirty="0">
                <a:latin typeface="Goudy Old Style" charset="0"/>
                <a:ea typeface="ＭＳ Ｐゴシック" charset="0"/>
                <a:cs typeface="ＭＳ Ｐゴシック" charset="0"/>
              </a:rPr>
              <a:t> described </a:t>
            </a:r>
            <a:r>
              <a:rPr lang="en-GB" sz="2800" dirty="0" err="1">
                <a:latin typeface="Goudy Old Style" charset="0"/>
                <a:ea typeface="ＭＳ Ｐゴシック" charset="0"/>
                <a:cs typeface="ＭＳ Ｐゴシック" charset="0"/>
              </a:rPr>
              <a:t>Steuer</a:t>
            </a:r>
            <a:r>
              <a:rPr lang="en-GB" sz="2800" dirty="0">
                <a:latin typeface="Goudy Old Style" charset="0"/>
                <a:ea typeface="ＭＳ Ｐゴシック" charset="0"/>
                <a:cs typeface="ＭＳ Ｐゴシック" charset="0"/>
              </a:rPr>
              <a:t> as a “court-room legend”, his cross-examination examination as “brilliant” and “one of the all-time” greats. In the In the face of overwhelming evidence of his client’s guilt, he writes, “</a:t>
            </a:r>
            <a:r>
              <a:rPr lang="en-GB" sz="2800" dirty="0" err="1">
                <a:latin typeface="Goudy Old Style" charset="0"/>
                <a:ea typeface="ＭＳ Ｐゴシック" charset="0"/>
                <a:cs typeface="ＭＳ Ｐゴシック" charset="0"/>
              </a:rPr>
              <a:t>Steuer</a:t>
            </a:r>
            <a:r>
              <a:rPr lang="en-GB" sz="2800" dirty="0">
                <a:latin typeface="Goudy Old Style" charset="0"/>
                <a:ea typeface="ＭＳ Ｐゴシック" charset="0"/>
                <a:cs typeface="ＭＳ Ｐゴシック" charset="0"/>
              </a:rPr>
              <a:t> had to bring to bear all of his considerable skills”. </a:t>
            </a:r>
            <a:r>
              <a:rPr lang="en-GB" sz="2800" dirty="0" err="1">
                <a:latin typeface="Goudy Old Style" charset="0"/>
                <a:ea typeface="ＭＳ Ｐゴシック" charset="0"/>
                <a:cs typeface="ＭＳ Ｐゴシック" charset="0"/>
              </a:rPr>
              <a:t>Kornstein</a:t>
            </a:r>
            <a:r>
              <a:rPr lang="en-GB" sz="2800" dirty="0">
                <a:latin typeface="Goudy Old Style" charset="0"/>
                <a:ea typeface="ＭＳ Ｐゴシック" charset="0"/>
                <a:cs typeface="ＭＳ Ｐゴシック" charset="0"/>
              </a:rPr>
              <a:t> concedes that he should have distinguished between “outright perjury and overly rehearsed, rehearsed, overly memorized, but essentially true testimony, but still he insists:</a:t>
            </a:r>
          </a:p>
          <a:p>
            <a:pPr lvl="1" indent="-30163" eaLnBrk="1" hangingPunct="1">
              <a:buFontTx/>
              <a:buNone/>
            </a:pPr>
            <a:r>
              <a:rPr lang="en-GB" sz="2400" dirty="0">
                <a:latin typeface="Goudy Old Style" charset="0"/>
                <a:ea typeface="ＭＳ Ｐゴシック" charset="0"/>
              </a:rPr>
              <a:t>“It may be that the wrong side prevailed in the Triangle Shirtwaist factory case; but it was not because </a:t>
            </a:r>
            <a:r>
              <a:rPr lang="en-GB" sz="2400" dirty="0" err="1">
                <a:latin typeface="Goudy Old Style" charset="0"/>
                <a:ea typeface="ＭＳ Ｐゴシック" charset="0"/>
              </a:rPr>
              <a:t>Steuer</a:t>
            </a:r>
            <a:r>
              <a:rPr lang="en-GB" sz="2400" dirty="0">
                <a:latin typeface="Goudy Old Style" charset="0"/>
                <a:ea typeface="ＭＳ Ｐゴシック" charset="0"/>
              </a:rPr>
              <a:t> did anything inappropriate. He did precisely what he should have done –and done –and what any good lawyer should have done”. </a:t>
            </a:r>
          </a:p>
        </p:txBody>
      </p:sp>
    </p:spTree>
    <p:extLst>
      <p:ext uri="{BB962C8B-B14F-4D97-AF65-F5344CB8AC3E}">
        <p14:creationId xmlns:p14="http://schemas.microsoft.com/office/powerpoint/2010/main" val="39127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8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marL="723900" indent="-723900" algn="l" eaLnBrk="1" hangingPunct="1"/>
            <a:r>
              <a:rPr lang="en-GB" sz="3200" i="1">
                <a:latin typeface="Goudy Old Style" charset="0"/>
                <a:ea typeface="ＭＳ Ｐゴシック" charset="0"/>
                <a:cs typeface="ＭＳ Ｐゴシック" charset="0"/>
              </a:rPr>
              <a:t>Spaulding </a:t>
            </a:r>
            <a:r>
              <a:rPr lang="en-GB" sz="3200">
                <a:latin typeface="Goudy Old Style" charset="0"/>
                <a:ea typeface="ＭＳ Ｐゴシック" charset="0"/>
                <a:cs typeface="ＭＳ Ｐゴシック" charset="0"/>
              </a:rPr>
              <a:t>v </a:t>
            </a:r>
            <a:r>
              <a:rPr lang="en-GB" sz="3200" i="1">
                <a:latin typeface="Goudy Old Style" charset="0"/>
                <a:ea typeface="ＭＳ Ｐゴシック" charset="0"/>
                <a:cs typeface="ＭＳ Ｐゴシック" charset="0"/>
              </a:rPr>
              <a:t>Zimmerman </a:t>
            </a:r>
            <a:r>
              <a:rPr lang="en-GB" sz="3200">
                <a:latin typeface="Goudy Old Style" charset="0"/>
                <a:ea typeface="ＭＳ Ｐゴシック" charset="0"/>
                <a:cs typeface="ＭＳ Ｐゴシック" charset="0"/>
              </a:rPr>
              <a:t>116 NW 2d 704 (Minn 1962)</a:t>
            </a:r>
          </a:p>
        </p:txBody>
      </p:sp>
      <p:sp>
        <p:nvSpPr>
          <p:cNvPr id="289795" name="Rectangle 3"/>
          <p:cNvSpPr>
            <a:spLocks noGrp="1" noChangeArrowheads="1"/>
          </p:cNvSpPr>
          <p:nvPr>
            <p:ph idx="1"/>
          </p:nvPr>
        </p:nvSpPr>
        <p:spPr/>
        <p:txBody>
          <a:bodyPr>
            <a:noAutofit/>
          </a:bodyPr>
          <a:lstStyle/>
          <a:p>
            <a:pPr indent="-342900" eaLnBrk="1" hangingPunct="1">
              <a:lnSpc>
                <a:spcPct val="70000"/>
              </a:lnSpc>
            </a:pPr>
            <a:r>
              <a:rPr lang="en-GB" sz="2800" dirty="0">
                <a:latin typeface="Goudy Old Style" charset="0"/>
                <a:ea typeface="ＭＳ Ｐゴシック" charset="0"/>
                <a:cs typeface="ＭＳ Ｐゴシック" charset="0"/>
              </a:rPr>
              <a:t>David Spaulding was a passenger in a vehicle driven by the defendant by John Zimmerman when they collided with another vehicle at an intersection. </a:t>
            </a:r>
          </a:p>
          <a:p>
            <a:pPr indent="-342900" eaLnBrk="1" hangingPunct="1">
              <a:lnSpc>
                <a:spcPct val="70000"/>
              </a:lnSpc>
            </a:pPr>
            <a:r>
              <a:rPr lang="en-GB" sz="2800" dirty="0">
                <a:latin typeface="Goudy Old Style" charset="0"/>
                <a:ea typeface="ＭＳ Ｐゴシック" charset="0"/>
                <a:cs typeface="ＭＳ Ｐゴシック" charset="0"/>
              </a:rPr>
              <a:t>Spaulding sued. </a:t>
            </a:r>
          </a:p>
          <a:p>
            <a:pPr indent="-342900" eaLnBrk="1" hangingPunct="1">
              <a:lnSpc>
                <a:spcPct val="70000"/>
              </a:lnSpc>
            </a:pPr>
            <a:r>
              <a:rPr lang="en-GB" sz="2800" dirty="0">
                <a:latin typeface="Goudy Old Style" charset="0"/>
                <a:ea typeface="ＭＳ Ｐゴシック" charset="0"/>
                <a:cs typeface="ＭＳ Ｐゴシック" charset="0"/>
              </a:rPr>
              <a:t>The three medical experts who examined Spaulding did not notice that, in addition to serious head and chest injuries, he had incurred a life-threatening aneurysm of the aorta, probably caused by the accident. </a:t>
            </a:r>
          </a:p>
          <a:p>
            <a:pPr indent="-342900" eaLnBrk="1" hangingPunct="1">
              <a:lnSpc>
                <a:spcPct val="70000"/>
              </a:lnSpc>
            </a:pPr>
            <a:r>
              <a:rPr lang="en-GB" sz="2800" dirty="0">
                <a:latin typeface="Goudy Old Style" charset="0"/>
                <a:ea typeface="ＭＳ Ｐゴシック" charset="0"/>
                <a:cs typeface="ＭＳ Ｐゴシック" charset="0"/>
              </a:rPr>
              <a:t>The physician retained by the defence lawyers – Dr Hannah – discovered and reported the injury and its seriousness to one of the </a:t>
            </a:r>
            <a:r>
              <a:rPr lang="en-GB" sz="2800" dirty="0" err="1">
                <a:latin typeface="Goudy Old Style" charset="0"/>
                <a:ea typeface="ＭＳ Ｐゴシック" charset="0"/>
                <a:cs typeface="ＭＳ Ｐゴシック" charset="0"/>
              </a:rPr>
              <a:t>defense</a:t>
            </a:r>
            <a:r>
              <a:rPr lang="en-GB" sz="2800" dirty="0">
                <a:latin typeface="Goudy Old Style" charset="0"/>
                <a:ea typeface="ＭＳ Ｐゴシック" charset="0"/>
                <a:cs typeface="ＭＳ Ｐゴシック" charset="0"/>
              </a:rPr>
              <a:t> lawyers shortly before the parties met to discuss settlement.</a:t>
            </a:r>
          </a:p>
        </p:txBody>
      </p:sp>
    </p:spTree>
    <p:extLst>
      <p:ext uri="{BB962C8B-B14F-4D97-AF65-F5344CB8AC3E}">
        <p14:creationId xmlns:p14="http://schemas.microsoft.com/office/powerpoint/2010/main" val="427874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9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9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9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539750" y="404813"/>
            <a:ext cx="7918450" cy="731837"/>
          </a:xfrm>
        </p:spPr>
        <p:txBody>
          <a:bodyPr/>
          <a:lstStyle/>
          <a:p>
            <a:pPr algn="l" eaLnBrk="1" hangingPunct="1"/>
            <a:r>
              <a:rPr lang="en-GB" sz="4000" i="1">
                <a:latin typeface="Goudy Old Style" charset="0"/>
                <a:ea typeface="ＭＳ Ｐゴシック" charset="0"/>
                <a:cs typeface="ＭＳ Ｐゴシック" charset="0"/>
              </a:rPr>
              <a:t>Spaulding</a:t>
            </a:r>
            <a:r>
              <a:rPr lang="en-GB" sz="4000">
                <a:latin typeface="Goudy Old Style" charset="0"/>
                <a:ea typeface="ＭＳ Ｐゴシック" charset="0"/>
                <a:cs typeface="ＭＳ Ｐゴシック" charset="0"/>
              </a:rPr>
              <a:t>v </a:t>
            </a:r>
            <a:r>
              <a:rPr lang="en-GB" sz="4000" i="1">
                <a:latin typeface="Goudy Old Style" charset="0"/>
                <a:ea typeface="ＭＳ Ｐゴシック" charset="0"/>
                <a:cs typeface="ＭＳ Ｐゴシック" charset="0"/>
              </a:rPr>
              <a:t>Zimmerman</a:t>
            </a:r>
            <a:endParaRPr lang="en-GB" sz="4000">
              <a:latin typeface="Goudy Old Style" charset="0"/>
              <a:ea typeface="ＭＳ Ｐゴシック" charset="0"/>
              <a:cs typeface="ＭＳ Ｐゴシック" charset="0"/>
            </a:endParaRPr>
          </a:p>
        </p:txBody>
      </p:sp>
      <p:sp>
        <p:nvSpPr>
          <p:cNvPr id="290819" name="Rectangle 3"/>
          <p:cNvSpPr>
            <a:spLocks noGrp="1" noChangeArrowheads="1"/>
          </p:cNvSpPr>
          <p:nvPr>
            <p:ph idx="1"/>
          </p:nvPr>
        </p:nvSpPr>
        <p:spPr>
          <a:xfrm>
            <a:off x="755650" y="1341438"/>
            <a:ext cx="7321488" cy="5156586"/>
          </a:xfrm>
        </p:spPr>
        <p:txBody>
          <a:bodyPr>
            <a:normAutofit lnSpcReduction="10000"/>
          </a:bodyPr>
          <a:lstStyle/>
          <a:p>
            <a:pPr eaLnBrk="1" hangingPunct="1"/>
            <a:r>
              <a:rPr lang="en-GB" sz="2400" dirty="0">
                <a:latin typeface="Goudy Old Style" charset="0"/>
                <a:ea typeface="ＭＳ Ｐゴシック" charset="0"/>
                <a:cs typeface="ＭＳ Ｐゴシック" charset="0"/>
              </a:rPr>
              <a:t>Spaulding’s injuries were not discussed in detail. </a:t>
            </a:r>
          </a:p>
          <a:p>
            <a:pPr eaLnBrk="1" hangingPunct="1"/>
            <a:r>
              <a:rPr lang="en-GB" sz="2400" dirty="0">
                <a:latin typeface="Goudy Old Style" charset="0"/>
                <a:ea typeface="ＭＳ Ｐゴシック" charset="0"/>
                <a:cs typeface="ＭＳ Ｐゴシック" charset="0"/>
              </a:rPr>
              <a:t>The </a:t>
            </a:r>
            <a:r>
              <a:rPr lang="en-GB" sz="2400" dirty="0" err="1">
                <a:latin typeface="Goudy Old Style" charset="0"/>
                <a:ea typeface="ＭＳ Ｐゴシック" charset="0"/>
                <a:cs typeface="ＭＳ Ｐゴシック" charset="0"/>
              </a:rPr>
              <a:t>defense</a:t>
            </a:r>
            <a:r>
              <a:rPr lang="en-GB" sz="2400" dirty="0">
                <a:latin typeface="Goudy Old Style" charset="0"/>
                <a:ea typeface="ＭＳ Ｐゴシック" charset="0"/>
                <a:cs typeface="ＭＳ Ｐゴシック" charset="0"/>
              </a:rPr>
              <a:t> lawyers, knowing that Spaulding and his lawyers were unaware of the aneurysm, did not disclose this this injury or make representations concerning the scope of their client’s injuries.</a:t>
            </a:r>
          </a:p>
          <a:p>
            <a:pPr eaLnBrk="1" hangingPunct="1"/>
            <a:r>
              <a:rPr lang="en-GB" sz="2400" dirty="0">
                <a:latin typeface="Goudy Old Style" charset="0"/>
                <a:ea typeface="ＭＳ Ｐゴシック" charset="0"/>
                <a:cs typeface="ＭＳ Ｐゴシック" charset="0"/>
              </a:rPr>
              <a:t>At the settlement conference, Spaulding’s claim was settled for settled for $6,500. </a:t>
            </a:r>
          </a:p>
          <a:p>
            <a:pPr eaLnBrk="1" hangingPunct="1"/>
            <a:r>
              <a:rPr lang="en-GB" sz="2400" dirty="0">
                <a:latin typeface="Goudy Old Style" charset="0"/>
                <a:ea typeface="ＭＳ Ｐゴシック" charset="0"/>
                <a:cs typeface="ＭＳ Ｐゴシック" charset="0"/>
              </a:rPr>
              <a:t>Two years later, </a:t>
            </a:r>
            <a:r>
              <a:rPr lang="en-GB" sz="2400" dirty="0" err="1">
                <a:latin typeface="Goudy Old Style" charset="0"/>
                <a:ea typeface="ＭＳ Ｐゴシック" charset="0"/>
                <a:cs typeface="ＭＳ Ｐゴシック" charset="0"/>
              </a:rPr>
              <a:t>Spaudling’s</a:t>
            </a:r>
            <a:r>
              <a:rPr lang="en-GB" sz="2400" dirty="0">
                <a:latin typeface="Goudy Old Style" charset="0"/>
                <a:ea typeface="ＭＳ Ｐゴシック" charset="0"/>
                <a:cs typeface="ＭＳ Ｐゴシック" charset="0"/>
              </a:rPr>
              <a:t> aneurysm was detected at a medical examination given when he enlisted in the military reserves. He was rushed into vascular surgery. </a:t>
            </a:r>
          </a:p>
          <a:p>
            <a:pPr eaLnBrk="1" hangingPunct="1"/>
            <a:r>
              <a:rPr lang="en-GB" sz="2400" dirty="0">
                <a:latin typeface="Goudy Old Style" charset="0"/>
                <a:ea typeface="ＭＳ Ｐゴシック" charset="0"/>
                <a:cs typeface="ＭＳ Ｐゴシック" charset="0"/>
              </a:rPr>
              <a:t>At no point in the intervening two years had anyone from the from the </a:t>
            </a:r>
            <a:r>
              <a:rPr lang="en-GB" sz="2400" dirty="0" err="1">
                <a:latin typeface="Goudy Old Style" charset="0"/>
                <a:ea typeface="ＭＳ Ｐゴシック" charset="0"/>
                <a:cs typeface="ＭＳ Ｐゴシック" charset="0"/>
              </a:rPr>
              <a:t>defense</a:t>
            </a:r>
            <a:r>
              <a:rPr lang="en-GB" sz="2400" dirty="0">
                <a:latin typeface="Goudy Old Style" charset="0"/>
                <a:ea typeface="ＭＳ Ｐゴシック" charset="0"/>
                <a:cs typeface="ＭＳ Ｐゴシック" charset="0"/>
              </a:rPr>
              <a:t> team –the client, the lawyer, or Dr Hannah – attempted to warn Spaulding of the threat to his life.</a:t>
            </a:r>
          </a:p>
        </p:txBody>
      </p:sp>
    </p:spTree>
    <p:extLst>
      <p:ext uri="{BB962C8B-B14F-4D97-AF65-F5344CB8AC3E}">
        <p14:creationId xmlns:p14="http://schemas.microsoft.com/office/powerpoint/2010/main" val="4077994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0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08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08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0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4034"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4035" name="Rectangle 1028"/>
          <p:cNvSpPr>
            <a:spLocks noGrp="1" noChangeArrowheads="1"/>
          </p:cNvSpPr>
          <p:nvPr>
            <p:ph type="title"/>
          </p:nvPr>
        </p:nvSpPr>
        <p:spPr>
          <a:noFill/>
        </p:spPr>
        <p:txBody>
          <a:bodyPr lIns="90488" tIns="44450" rIns="90488" bIns="44450"/>
          <a:lstStyle/>
          <a:p>
            <a:pPr algn="l" eaLnBrk="1" hangingPunct="1"/>
            <a:r>
              <a:rPr lang="en-AU">
                <a:latin typeface="Palatino" charset="0"/>
                <a:ea typeface="ＭＳ Ｐゴシック" charset="0"/>
                <a:cs typeface="ＭＳ Ｐゴシック" charset="0"/>
              </a:rPr>
              <a:t>Principal of Partisanship</a:t>
            </a:r>
          </a:p>
        </p:txBody>
      </p:sp>
      <p:pic>
        <p:nvPicPr>
          <p:cNvPr id="44037" name="Picture 8" descr="Queen%20Carolin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27538" y="1700213"/>
            <a:ext cx="4392612" cy="4537075"/>
          </a:xfrm>
        </p:spPr>
      </p:pic>
      <p:sp>
        <p:nvSpPr>
          <p:cNvPr id="44036" name="Rectangle 7"/>
          <p:cNvSpPr>
            <a:spLocks noGrp="1"/>
          </p:cNvSpPr>
          <p:nvPr>
            <p:ph type="body" sz="half" idx="4294967295"/>
          </p:nvPr>
        </p:nvSpPr>
        <p:spPr>
          <a:xfrm>
            <a:off x="0" y="1773238"/>
            <a:ext cx="3744913" cy="4392612"/>
          </a:xfrm>
        </p:spPr>
        <p:txBody>
          <a:bodyPr/>
          <a:lstStyle/>
          <a:p>
            <a:pPr marL="0" indent="0" eaLnBrk="1" hangingPunct="1">
              <a:lnSpc>
                <a:spcPct val="80000"/>
              </a:lnSpc>
              <a:buFontTx/>
              <a:buNone/>
            </a:pPr>
            <a:r>
              <a:rPr lang="en-AU" sz="1800">
                <a:latin typeface="Palatino" charset="0"/>
                <a:ea typeface="ＭＳ Ｐゴシック" charset="0"/>
                <a:cs typeface="ＭＳ Ｐゴシック" charset="0"/>
              </a:rPr>
              <a:t>An advocate, in the discharge of his duty ... knows but one person in all the world, and that person is his client. To save that client by all means and expedients, and at all hazards and costs to other persons, and among them, to himself, is his first and only duty; and in performing this duty he must not regard the alarm, the torments, the destruction which he may bring others. Separating the duty of a patriot from that of an advocate, he must go on reckless of consequences, though it should be his unhappy fate to involve his country in confusion.</a:t>
            </a:r>
            <a:endParaRPr lang="en-AU" sz="1500">
              <a:latin typeface="Palatino" charset="0"/>
              <a:ea typeface="ＭＳ Ｐゴシック" charset="0"/>
              <a:cs typeface="ＭＳ Ｐゴシック" charset="0"/>
            </a:endParaRPr>
          </a:p>
          <a:p>
            <a:pPr marL="0" indent="0" eaLnBrk="1" hangingPunct="1">
              <a:lnSpc>
                <a:spcPct val="80000"/>
              </a:lnSpc>
              <a:buFontTx/>
              <a:buNone/>
            </a:pPr>
            <a:r>
              <a:rPr lang="en-AU" sz="1500">
                <a:latin typeface="Palatino" charset="0"/>
                <a:ea typeface="ＭＳ Ｐゴシック" charset="0"/>
                <a:cs typeface="ＭＳ Ｐゴシック" charset="0"/>
              </a:rPr>
              <a:t>Lord Brougham </a:t>
            </a:r>
            <a:r>
              <a:rPr lang="en-AU" sz="1500" i="1">
                <a:latin typeface="Palatino" charset="0"/>
                <a:ea typeface="ＭＳ Ｐゴシック" charset="0"/>
                <a:cs typeface="ＭＳ Ｐゴシック" charset="0"/>
              </a:rPr>
              <a:t>The Trial of Queen Caroline</a:t>
            </a:r>
            <a:endParaRPr lang="en-GB" sz="1600">
              <a:latin typeface="Goudy Old Style" charset="0"/>
              <a:ea typeface="ＭＳ Ｐゴシック" charset="0"/>
              <a:cs typeface="ＭＳ Ｐゴシック" charset="0"/>
            </a:endParaRPr>
          </a:p>
        </p:txBody>
      </p:sp>
    </p:spTree>
    <p:extLst>
      <p:ext uri="{BB962C8B-B14F-4D97-AF65-F5344CB8AC3E}">
        <p14:creationId xmlns:p14="http://schemas.microsoft.com/office/powerpoint/2010/main" val="38046013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6082"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6083" name="Rectangle 6"/>
          <p:cNvSpPr>
            <a:spLocks noGrp="1"/>
          </p:cNvSpPr>
          <p:nvPr>
            <p:ph type="title"/>
          </p:nvPr>
        </p:nvSpPr>
        <p:spPr/>
        <p:txBody>
          <a:bodyPr/>
          <a:lstStyle/>
          <a:p>
            <a:r>
              <a:rPr lang="en-NZ">
                <a:latin typeface="Goudy Old Style" charset="0"/>
                <a:ea typeface="ＭＳ Ｐゴシック" charset="0"/>
                <a:cs typeface="ＭＳ Ｐゴシック" charset="0"/>
              </a:rPr>
              <a:t>David Luban</a:t>
            </a:r>
            <a:endParaRPr lang="en-GB">
              <a:latin typeface="Goudy Old Style" charset="0"/>
              <a:ea typeface="ＭＳ Ｐゴシック" charset="0"/>
              <a:cs typeface="ＭＳ Ｐゴシック" charset="0"/>
            </a:endParaRPr>
          </a:p>
        </p:txBody>
      </p:sp>
      <p:pic>
        <p:nvPicPr>
          <p:cNvPr id="46085" name="Picture 8" descr="lawyers and justi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48263" y="1628775"/>
            <a:ext cx="3197225" cy="4752975"/>
          </a:xfrm>
        </p:spPr>
      </p:pic>
      <p:sp>
        <p:nvSpPr>
          <p:cNvPr id="46084" name="Rectangle 7"/>
          <p:cNvSpPr>
            <a:spLocks noGrp="1"/>
          </p:cNvSpPr>
          <p:nvPr>
            <p:ph type="body" sz="half" idx="4294967295"/>
          </p:nvPr>
        </p:nvSpPr>
        <p:spPr>
          <a:xfrm>
            <a:off x="0" y="1628775"/>
            <a:ext cx="4248150" cy="4824413"/>
          </a:xfrm>
        </p:spPr>
        <p:txBody>
          <a:bodyPr/>
          <a:lstStyle/>
          <a:p>
            <a:pPr marL="0" indent="0" eaLnBrk="1" hangingPunct="1">
              <a:lnSpc>
                <a:spcPct val="80000"/>
              </a:lnSpc>
              <a:buFontTx/>
              <a:buNone/>
            </a:pPr>
            <a:r>
              <a:rPr lang="en-AU" sz="2100">
                <a:latin typeface="Palatino" charset="0"/>
                <a:ea typeface="ＭＳ Ｐゴシック" charset="0"/>
                <a:cs typeface="ＭＳ Ｐゴシック" charset="0"/>
              </a:rPr>
              <a:t>My legal rights are everything to which I am in fact legally entitled to, not everything the law can be made to give. For obviously a good lawyer may be able to get me things to which I am not entitled.... Every lawyer knows tricks of the trade that can be used to do opponents out of their legal deserts - using delaying tactics for example, to make it too costly for an opponent without much money to prosecute a lengthy suit even though the law is on her side, or filing a nuisance claim carefully calculated to be cheaper to settle than defend.</a:t>
            </a:r>
            <a:endParaRPr lang="en-AU" sz="1700">
              <a:latin typeface="Palatino" charset="0"/>
              <a:ea typeface="ＭＳ Ｐゴシック" charset="0"/>
              <a:cs typeface="ＭＳ Ｐゴシック" charset="0"/>
            </a:endParaRPr>
          </a:p>
          <a:p>
            <a:pPr marL="0" indent="0" algn="r" eaLnBrk="1" hangingPunct="1">
              <a:lnSpc>
                <a:spcPct val="80000"/>
              </a:lnSpc>
              <a:buFontTx/>
              <a:buNone/>
            </a:pPr>
            <a:r>
              <a:rPr lang="en-AU" sz="1700">
                <a:latin typeface="Palatino" charset="0"/>
                <a:ea typeface="ＭＳ Ｐゴシック" charset="0"/>
                <a:cs typeface="ＭＳ Ｐゴシック" charset="0"/>
              </a:rPr>
              <a:t>David Luban </a:t>
            </a:r>
            <a:r>
              <a:rPr lang="en-AU" sz="1700" i="1">
                <a:latin typeface="Palatino" charset="0"/>
                <a:ea typeface="ＭＳ Ｐゴシック" charset="0"/>
                <a:cs typeface="ＭＳ Ｐゴシック" charset="0"/>
              </a:rPr>
              <a:t>Lawyers and Justice</a:t>
            </a:r>
            <a:endParaRPr lang="en-GB" sz="1700" i="1">
              <a:latin typeface="Palatino" charset="0"/>
              <a:ea typeface="ＭＳ Ｐゴシック" charset="0"/>
              <a:cs typeface="ＭＳ Ｐゴシック" charset="0"/>
            </a:endParaRPr>
          </a:p>
        </p:txBody>
      </p:sp>
    </p:spTree>
    <p:extLst>
      <p:ext uri="{BB962C8B-B14F-4D97-AF65-F5344CB8AC3E}">
        <p14:creationId xmlns:p14="http://schemas.microsoft.com/office/powerpoint/2010/main" val="24188876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8130"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48131" name="Rectangle 1029"/>
          <p:cNvSpPr>
            <a:spLocks noGrp="1" noChangeArrowheads="1"/>
          </p:cNvSpPr>
          <p:nvPr>
            <p:ph idx="1"/>
          </p:nvPr>
        </p:nvSpPr>
        <p:spPr/>
        <p:txBody>
          <a:bodyPr lIns="90488" tIns="44450" rIns="90488" bIns="44450"/>
          <a:lstStyle/>
          <a:p>
            <a:pPr marL="0" indent="0" eaLnBrk="1" hangingPunct="1">
              <a:buFontTx/>
              <a:buNone/>
            </a:pPr>
            <a:r>
              <a:rPr lang="en-AU">
                <a:latin typeface="Palatino" charset="0"/>
                <a:ea typeface="ＭＳ Ｐゴシック" charset="0"/>
                <a:cs typeface="ＭＳ Ｐゴシック" charset="0"/>
              </a:rPr>
              <a:t>The no-holds-barred zealous advocate tries to get everything the law can give and thereby does a better job of defending the client</a:t>
            </a:r>
            <a:r>
              <a:rPr lang="ja-JP" altLang="en-AU">
                <a:latin typeface="Palatino" charset="0"/>
                <a:ea typeface="ＭＳ Ｐゴシック" charset="0"/>
                <a:cs typeface="ＭＳ Ｐゴシック" charset="0"/>
              </a:rPr>
              <a:t>’</a:t>
            </a:r>
            <a:r>
              <a:rPr lang="en-AU" altLang="ja-JP">
                <a:latin typeface="Palatino" charset="0"/>
                <a:ea typeface="ＭＳ Ｐゴシック" charset="0"/>
                <a:cs typeface="ＭＳ Ｐゴシック" charset="0"/>
              </a:rPr>
              <a:t>s legal rights than a less committed lawyer would do.</a:t>
            </a:r>
          </a:p>
          <a:p>
            <a:pPr marL="0" indent="0" algn="ctr" eaLnBrk="1" hangingPunct="1">
              <a:buFontTx/>
              <a:buNone/>
            </a:pPr>
            <a:endParaRPr lang="en-AU" sz="2000">
              <a:latin typeface="Palatino" charset="0"/>
              <a:ea typeface="ＭＳ Ｐゴシック" charset="0"/>
              <a:cs typeface="ＭＳ Ｐゴシック" charset="0"/>
            </a:endParaRPr>
          </a:p>
          <a:p>
            <a:pPr marL="0" indent="0" algn="ctr" eaLnBrk="1" hangingPunct="1">
              <a:buFontTx/>
              <a:buNone/>
            </a:pPr>
            <a:endParaRPr lang="en-AU" sz="2000">
              <a:latin typeface="Palatino" charset="0"/>
              <a:ea typeface="ＭＳ Ｐゴシック" charset="0"/>
              <a:cs typeface="ＭＳ Ｐゴシック" charset="0"/>
            </a:endParaRPr>
          </a:p>
          <a:p>
            <a:pPr marL="0" indent="0" algn="ctr" eaLnBrk="1" hangingPunct="1">
              <a:buFontTx/>
              <a:buNone/>
            </a:pPr>
            <a:endParaRPr lang="en-AU" sz="2000">
              <a:latin typeface="Palatino" charset="0"/>
              <a:ea typeface="ＭＳ Ｐゴシック" charset="0"/>
              <a:cs typeface="ＭＳ Ｐゴシック" charset="0"/>
            </a:endParaRPr>
          </a:p>
          <a:p>
            <a:pPr marL="0" indent="0" algn="r" eaLnBrk="1" hangingPunct="1">
              <a:buFontTx/>
              <a:buNone/>
            </a:pPr>
            <a:r>
              <a:rPr lang="en-AU" sz="2000">
                <a:latin typeface="Palatino" charset="0"/>
                <a:ea typeface="ＭＳ Ｐゴシック" charset="0"/>
                <a:cs typeface="ＭＳ Ｐゴシック" charset="0"/>
              </a:rPr>
              <a:t>David Luban </a:t>
            </a:r>
            <a:r>
              <a:rPr lang="en-AU" sz="2000" i="1">
                <a:latin typeface="Palatino" charset="0"/>
                <a:ea typeface="ＭＳ Ｐゴシック" charset="0"/>
                <a:cs typeface="ＭＳ Ｐゴシック" charset="0"/>
              </a:rPr>
              <a:t>Lawyers and Justice</a:t>
            </a:r>
            <a:endParaRPr lang="en-US" sz="2000" i="1">
              <a:latin typeface="Palatino" charset="0"/>
              <a:ea typeface="ＭＳ Ｐゴシック" charset="0"/>
              <a:cs typeface="ＭＳ Ｐゴシック" charset="0"/>
            </a:endParaRPr>
          </a:p>
        </p:txBody>
      </p:sp>
    </p:spTree>
    <p:extLst>
      <p:ext uri="{BB962C8B-B14F-4D97-AF65-F5344CB8AC3E}">
        <p14:creationId xmlns:p14="http://schemas.microsoft.com/office/powerpoint/2010/main" val="18121117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0178"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0179" name="Rectangle 1028"/>
          <p:cNvSpPr>
            <a:spLocks noGrp="1" noChangeArrowheads="1"/>
          </p:cNvSpPr>
          <p:nvPr>
            <p:ph type="title"/>
          </p:nvPr>
        </p:nvSpPr>
        <p:spPr>
          <a:noFill/>
        </p:spPr>
        <p:txBody>
          <a:bodyPr lIns="90488" tIns="44450" rIns="90488" bIns="44450"/>
          <a:lstStyle/>
          <a:p>
            <a:pPr algn="l" eaLnBrk="1" hangingPunct="1"/>
            <a:r>
              <a:rPr lang="en-AU" dirty="0">
                <a:latin typeface="Palatino" charset="0"/>
                <a:ea typeface="ＭＳ Ｐゴシック" charset="0"/>
                <a:cs typeface="ＭＳ Ｐゴシック" charset="0"/>
              </a:rPr>
              <a:t>Principle of neutrality</a:t>
            </a:r>
          </a:p>
        </p:txBody>
      </p:sp>
      <p:sp>
        <p:nvSpPr>
          <p:cNvPr id="50180" name="Rectangle 1029"/>
          <p:cNvSpPr>
            <a:spLocks noGrp="1" noChangeArrowheads="1"/>
          </p:cNvSpPr>
          <p:nvPr>
            <p:ph idx="1"/>
          </p:nvPr>
        </p:nvSpPr>
        <p:spPr/>
        <p:txBody>
          <a:bodyPr lIns="90488" tIns="44450" rIns="90488" bIns="44450"/>
          <a:lstStyle/>
          <a:p>
            <a:pPr marL="0" indent="0" eaLnBrk="1" hangingPunct="1">
              <a:buFontTx/>
              <a:buNone/>
            </a:pPr>
            <a:r>
              <a:rPr lang="en-AU" sz="2800" dirty="0">
                <a:latin typeface="Palatino" charset="0"/>
                <a:ea typeface="ＭＳ Ｐゴシック" charset="0"/>
                <a:cs typeface="ＭＳ Ｐゴシック" charset="0"/>
              </a:rPr>
              <a:t>If lawyers were to substitute their own private views of what ought to be legally permissible and impermissible for those of the legislature, this would constitute a surreptitious and dangerous shift from a democracy to an oligarchy of </a:t>
            </a:r>
            <a:r>
              <a:rPr lang="en-AU" sz="2800" dirty="0" smtClean="0">
                <a:latin typeface="Palatino" charset="0"/>
                <a:ea typeface="ＭＳ Ｐゴシック" charset="0"/>
                <a:cs typeface="ＭＳ Ｐゴシック" charset="0"/>
              </a:rPr>
              <a:t>lawyers</a:t>
            </a:r>
            <a:r>
              <a:rPr lang="en-AU" sz="2800" dirty="0">
                <a:latin typeface="Palatino" charset="0"/>
                <a:ea typeface="ＭＳ Ｐゴシック" charset="0"/>
                <a:cs typeface="ＭＳ Ｐゴシック" charset="0"/>
              </a:rPr>
              <a:t>.</a:t>
            </a:r>
            <a:endParaRPr lang="en-AU" sz="2800" dirty="0">
              <a:latin typeface="Palatino" charset="0"/>
              <a:ea typeface="ＭＳ Ｐゴシック" charset="0"/>
              <a:cs typeface="ＭＳ Ｐゴシック" charset="0"/>
            </a:endParaRPr>
          </a:p>
          <a:p>
            <a:pPr marL="0" indent="0" eaLnBrk="1" hangingPunct="1">
              <a:buFontTx/>
              <a:buNone/>
            </a:pPr>
            <a:endParaRPr lang="en-AU" sz="2800" dirty="0">
              <a:latin typeface="Palatino" charset="0"/>
              <a:ea typeface="ＭＳ Ｐゴシック" charset="0"/>
              <a:cs typeface="ＭＳ Ｐゴシック" charset="0"/>
            </a:endParaRPr>
          </a:p>
          <a:p>
            <a:pPr marL="0" indent="0" algn="r" eaLnBrk="1" hangingPunct="1">
              <a:buFontTx/>
              <a:buNone/>
            </a:pPr>
            <a:r>
              <a:rPr lang="en-AU" sz="1800" dirty="0">
                <a:latin typeface="Palatino" charset="0"/>
                <a:ea typeface="ＭＳ Ｐゴシック" charset="0"/>
                <a:cs typeface="ＭＳ Ｐゴシック" charset="0"/>
              </a:rPr>
              <a:t>Richard </a:t>
            </a:r>
            <a:r>
              <a:rPr lang="en-AU" sz="1800" dirty="0" err="1">
                <a:latin typeface="Palatino" charset="0"/>
                <a:ea typeface="ＭＳ Ｐゴシック" charset="0"/>
                <a:cs typeface="ＭＳ Ｐゴシック" charset="0"/>
              </a:rPr>
              <a:t>Wasserstrom</a:t>
            </a:r>
            <a:r>
              <a:rPr lang="en-AU" sz="1800" dirty="0">
                <a:latin typeface="Palatino" charset="0"/>
                <a:ea typeface="ＭＳ Ｐゴシック" charset="0"/>
                <a:cs typeface="ＭＳ Ｐゴシック" charset="0"/>
              </a:rPr>
              <a:t> 'Lawyers as Professionals: Some Moral Issues'</a:t>
            </a:r>
            <a:endParaRPr lang="en-US" sz="1800" dirty="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32762270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6626"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6627" name="Rectangle 1028"/>
          <p:cNvSpPr>
            <a:spLocks noGrp="1" noChangeArrowheads="1"/>
          </p:cNvSpPr>
          <p:nvPr>
            <p:ph type="title"/>
          </p:nvPr>
        </p:nvSpPr>
        <p:spPr>
          <a:noFill/>
        </p:spPr>
        <p:txBody>
          <a:bodyPr lIns="90488" tIns="44450" rIns="90488" bIns="44450"/>
          <a:lstStyle/>
          <a:p>
            <a:pPr marL="1978025" indent="-1978025" algn="l" eaLnBrk="1" hangingPunct="1">
              <a:spcBef>
                <a:spcPct val="100000"/>
              </a:spcBef>
            </a:pPr>
            <a:r>
              <a:rPr lang="en-AU" sz="3200" b="1" dirty="0" smtClean="0">
                <a:latin typeface="Goudy Old Style" charset="0"/>
                <a:ea typeface="ＭＳ Ｐゴシック" charset="0"/>
                <a:cs typeface="ＭＳ Ｐゴシック" charset="0"/>
              </a:rPr>
              <a:t>The </a:t>
            </a:r>
            <a:r>
              <a:rPr lang="en-AU" sz="3200" b="1" dirty="0">
                <a:latin typeface="Goudy Old Style" charset="0"/>
                <a:ea typeface="ＭＳ Ｐゴシック" charset="0"/>
                <a:cs typeface="ＭＳ Ｐゴシック" charset="0"/>
              </a:rPr>
              <a:t>standard conception of the lawyer</a:t>
            </a:r>
            <a:r>
              <a:rPr lang="ja-JP" altLang="en-AU" sz="3200" b="1" dirty="0">
                <a:latin typeface="Goudy Old Style" charset="0"/>
                <a:ea typeface="ＭＳ Ｐゴシック" charset="0"/>
                <a:cs typeface="ＭＳ Ｐゴシック" charset="0"/>
              </a:rPr>
              <a:t>’</a:t>
            </a:r>
            <a:r>
              <a:rPr lang="en-AU" altLang="ja-JP" sz="3200" b="1" dirty="0">
                <a:latin typeface="Goudy Old Style" charset="0"/>
                <a:ea typeface="ＭＳ Ｐゴシック" charset="0"/>
                <a:cs typeface="ＭＳ Ｐゴシック" charset="0"/>
              </a:rPr>
              <a:t>s role</a:t>
            </a:r>
            <a:endParaRPr lang="en-AU" sz="2800" b="1" dirty="0">
              <a:latin typeface="Goudy Old Style" charset="0"/>
              <a:ea typeface="ＭＳ Ｐゴシック" charset="0"/>
              <a:cs typeface="ＭＳ Ｐゴシック" charset="0"/>
            </a:endParaRPr>
          </a:p>
        </p:txBody>
      </p:sp>
      <p:sp>
        <p:nvSpPr>
          <p:cNvPr id="26628" name="Rectangle 1029"/>
          <p:cNvSpPr>
            <a:spLocks noGrp="1" noChangeArrowheads="1"/>
          </p:cNvSpPr>
          <p:nvPr>
            <p:ph idx="1"/>
          </p:nvPr>
        </p:nvSpPr>
        <p:spPr>
          <a:xfrm>
            <a:off x="685800" y="1417638"/>
            <a:ext cx="7391400" cy="4983162"/>
          </a:xfrm>
        </p:spPr>
        <p:txBody>
          <a:bodyPr lIns="90488" tIns="44450" rIns="90488" bIns="44450"/>
          <a:lstStyle/>
          <a:p>
            <a:pPr marL="812800" indent="-812800" eaLnBrk="1" hangingPunct="1">
              <a:lnSpc>
                <a:spcPct val="40000"/>
              </a:lnSpc>
              <a:spcBef>
                <a:spcPct val="100000"/>
              </a:spcBef>
              <a:buFontTx/>
              <a:buNone/>
            </a:pPr>
            <a:endParaRPr lang="en-AU" sz="2500" dirty="0">
              <a:latin typeface="Goudy Old Style" charset="0"/>
              <a:ea typeface="ＭＳ Ｐゴシック" charset="0"/>
              <a:cs typeface="ＭＳ Ｐゴシック" charset="0"/>
            </a:endParaRPr>
          </a:p>
          <a:p>
            <a:pPr marL="812800" indent="-812800" eaLnBrk="1" hangingPunct="1">
              <a:lnSpc>
                <a:spcPct val="40000"/>
              </a:lnSpc>
              <a:spcBef>
                <a:spcPct val="100000"/>
              </a:spcBef>
              <a:buFontTx/>
              <a:buNone/>
            </a:pPr>
            <a:r>
              <a:rPr lang="en-AU" sz="2500" dirty="0">
                <a:latin typeface="Goudy Old Style" charset="0"/>
                <a:ea typeface="ＭＳ Ｐゴシック" charset="0"/>
                <a:cs typeface="ＭＳ Ｐゴシック" charset="0"/>
              </a:rPr>
              <a:t>I. What is it about lawyers?</a:t>
            </a:r>
          </a:p>
          <a:p>
            <a:pPr marL="812800" indent="-812800" eaLnBrk="1" hangingPunct="1">
              <a:lnSpc>
                <a:spcPct val="40000"/>
              </a:lnSpc>
              <a:spcBef>
                <a:spcPct val="100000"/>
              </a:spcBef>
              <a:buFontTx/>
              <a:buNone/>
            </a:pPr>
            <a:r>
              <a:rPr lang="en-AU" sz="2500" dirty="0">
                <a:latin typeface="Goudy Old Style" charset="0"/>
                <a:ea typeface="ＭＳ Ｐゴシック" charset="0"/>
                <a:cs typeface="ＭＳ Ｐゴシック" charset="0"/>
              </a:rPr>
              <a:t>II. The standard conception of the lawyer</a:t>
            </a:r>
            <a:r>
              <a:rPr lang="ja-JP" altLang="en-AU" sz="2500" dirty="0">
                <a:latin typeface="Goudy Old Style" charset="0"/>
                <a:ea typeface="ＭＳ Ｐゴシック" charset="0"/>
                <a:cs typeface="ＭＳ Ｐゴシック" charset="0"/>
              </a:rPr>
              <a:t>’</a:t>
            </a:r>
            <a:r>
              <a:rPr lang="en-AU" altLang="ja-JP" sz="2500" dirty="0">
                <a:latin typeface="Goudy Old Style" charset="0"/>
                <a:ea typeface="ＭＳ Ｐゴシック" charset="0"/>
                <a:cs typeface="ＭＳ Ｐゴシック" charset="0"/>
              </a:rPr>
              <a:t>s role</a:t>
            </a:r>
          </a:p>
          <a:p>
            <a:pPr marL="1524000" lvl="2" indent="-609600" eaLnBrk="1" hangingPunct="1">
              <a:lnSpc>
                <a:spcPct val="40000"/>
              </a:lnSpc>
              <a:spcBef>
                <a:spcPct val="100000"/>
              </a:spcBef>
              <a:buFontTx/>
              <a:buNone/>
            </a:pPr>
            <a:r>
              <a:rPr lang="en-AU" sz="2500" dirty="0">
                <a:latin typeface="Goudy Old Style" charset="0"/>
                <a:ea typeface="ＭＳ Ｐゴシック" charset="0"/>
              </a:rPr>
              <a:t>1. The principle of partisanship</a:t>
            </a:r>
          </a:p>
          <a:p>
            <a:pPr marL="1524000" lvl="2" indent="-609600" eaLnBrk="1" hangingPunct="1">
              <a:lnSpc>
                <a:spcPct val="40000"/>
              </a:lnSpc>
              <a:spcBef>
                <a:spcPct val="100000"/>
              </a:spcBef>
              <a:buFontTx/>
              <a:buNone/>
            </a:pPr>
            <a:r>
              <a:rPr lang="en-AU" sz="2500" dirty="0">
                <a:latin typeface="Goudy Old Style" charset="0"/>
                <a:ea typeface="ＭＳ Ｐゴシック" charset="0"/>
              </a:rPr>
              <a:t>2. The principle of neutrality</a:t>
            </a:r>
          </a:p>
          <a:p>
            <a:pPr marL="1524000" lvl="2" indent="-609600" eaLnBrk="1" hangingPunct="1">
              <a:lnSpc>
                <a:spcPct val="40000"/>
              </a:lnSpc>
              <a:spcBef>
                <a:spcPct val="100000"/>
              </a:spcBef>
              <a:buFontTx/>
              <a:buNone/>
            </a:pPr>
            <a:r>
              <a:rPr lang="en-AU" sz="2500" dirty="0">
                <a:latin typeface="Goudy Old Style" charset="0"/>
                <a:ea typeface="ＭＳ Ｐゴシック" charset="0"/>
              </a:rPr>
              <a:t>3. The principle of non-accountability</a:t>
            </a:r>
          </a:p>
          <a:p>
            <a:pPr marL="1524000" lvl="2" indent="-609600" eaLnBrk="1" hangingPunct="1">
              <a:lnSpc>
                <a:spcPct val="40000"/>
              </a:lnSpc>
              <a:spcBef>
                <a:spcPct val="100000"/>
              </a:spcBef>
              <a:buFontTx/>
              <a:buNone/>
            </a:pPr>
            <a:r>
              <a:rPr lang="en-AU" sz="2500" dirty="0">
                <a:latin typeface="Goudy Old Style" charset="0"/>
                <a:ea typeface="ＭＳ Ｐゴシック" charset="0"/>
              </a:rPr>
              <a:t>4. Summary of the standard conception</a:t>
            </a:r>
          </a:p>
          <a:p>
            <a:pPr marL="812800" indent="-812800" eaLnBrk="1" hangingPunct="1">
              <a:lnSpc>
                <a:spcPct val="40000"/>
              </a:lnSpc>
              <a:spcBef>
                <a:spcPct val="100000"/>
              </a:spcBef>
              <a:buFontTx/>
              <a:buNone/>
            </a:pPr>
            <a:r>
              <a:rPr lang="en-AU" sz="2500" dirty="0">
                <a:latin typeface="Goudy Old Style" charset="0"/>
                <a:ea typeface="ＭＳ Ｐゴシック" charset="0"/>
                <a:cs typeface="ＭＳ Ｐゴシック" charset="0"/>
              </a:rPr>
              <a:t>III. The Idea of Role Differentiated Obligation</a:t>
            </a:r>
            <a:endParaRPr lang="en-AU" sz="2500" b="1" dirty="0">
              <a:latin typeface="Goudy Old Style" charset="0"/>
              <a:ea typeface="ＭＳ Ｐゴシック" charset="0"/>
              <a:cs typeface="ＭＳ Ｐゴシック" charset="0"/>
            </a:endParaRPr>
          </a:p>
        </p:txBody>
      </p:sp>
    </p:spTree>
    <p:extLst>
      <p:ext uri="{BB962C8B-B14F-4D97-AF65-F5344CB8AC3E}">
        <p14:creationId xmlns:p14="http://schemas.microsoft.com/office/powerpoint/2010/main" val="242873355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2226"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2228" name="Rectangle 1029"/>
          <p:cNvSpPr>
            <a:spLocks noGrp="1" noChangeArrowheads="1"/>
          </p:cNvSpPr>
          <p:nvPr>
            <p:ph type="body" sz="half" idx="4294967295"/>
          </p:nvPr>
        </p:nvSpPr>
        <p:spPr>
          <a:xfrm>
            <a:off x="685801" y="575961"/>
            <a:ext cx="4467620" cy="5862991"/>
          </a:xfrm>
          <a:noFill/>
        </p:spPr>
        <p:txBody>
          <a:bodyPr lIns="90488" tIns="44450" rIns="90488" bIns="44450">
            <a:noAutofit/>
          </a:bodyPr>
          <a:lstStyle/>
          <a:p>
            <a:pPr marL="0" indent="0" eaLnBrk="1" hangingPunct="1">
              <a:lnSpc>
                <a:spcPct val="90000"/>
              </a:lnSpc>
              <a:buFontTx/>
              <a:buNone/>
            </a:pPr>
            <a:r>
              <a:rPr lang="en-AU" sz="2400" dirty="0">
                <a:latin typeface="Palatino" charset="0"/>
                <a:ea typeface="ＭＳ Ｐゴシック" charset="0"/>
                <a:cs typeface="ＭＳ Ｐゴシック" charset="0"/>
              </a:rPr>
              <a:t>From the moment that any advocate can be permitted to say that he will or will not stand between the Crown and the subject arraigned in the court where he daily sits to practice, from that moment the liberties of England are at an end. If the advocate refuses to defend, from what he may think of the charge or the defence, he assumes the character of the judge; nay, he assumes it before the hour of judgment.</a:t>
            </a:r>
            <a:endParaRPr lang="en-AU" sz="2000" dirty="0">
              <a:latin typeface="Palatino" charset="0"/>
              <a:ea typeface="ＭＳ Ｐゴシック" charset="0"/>
              <a:cs typeface="ＭＳ Ｐゴシック" charset="0"/>
            </a:endParaRPr>
          </a:p>
          <a:p>
            <a:pPr marL="0" indent="0" algn="r" eaLnBrk="1" hangingPunct="1">
              <a:lnSpc>
                <a:spcPct val="90000"/>
              </a:lnSpc>
              <a:buFontTx/>
              <a:buNone/>
            </a:pPr>
            <a:r>
              <a:rPr lang="en-AU" sz="1200" dirty="0">
                <a:latin typeface="Palatino" charset="0"/>
                <a:ea typeface="ＭＳ Ｐゴシック" charset="0"/>
                <a:cs typeface="ＭＳ Ｐゴシック" charset="0"/>
              </a:rPr>
              <a:t>Thomas Erskine, </a:t>
            </a:r>
            <a:r>
              <a:rPr lang="en-AU" sz="1200" i="1" dirty="0">
                <a:latin typeface="Palatino" charset="0"/>
                <a:ea typeface="ＭＳ Ｐゴシック" charset="0"/>
                <a:cs typeface="ＭＳ Ｐゴシック" charset="0"/>
              </a:rPr>
              <a:t>R </a:t>
            </a:r>
            <a:r>
              <a:rPr lang="en-AU" sz="1200" dirty="0">
                <a:latin typeface="Palatino" charset="0"/>
                <a:ea typeface="ＭＳ Ｐゴシック" charset="0"/>
                <a:cs typeface="ＭＳ Ｐゴシック" charset="0"/>
              </a:rPr>
              <a:t>v </a:t>
            </a:r>
            <a:r>
              <a:rPr lang="en-AU" sz="1200" i="1" dirty="0">
                <a:latin typeface="Palatino" charset="0"/>
                <a:ea typeface="ＭＳ Ｐゴシック" charset="0"/>
                <a:cs typeface="ＭＳ Ｐゴシック" charset="0"/>
              </a:rPr>
              <a:t>Paine </a:t>
            </a:r>
            <a:r>
              <a:rPr lang="en-AU" sz="1200" dirty="0">
                <a:latin typeface="Palatino" charset="0"/>
                <a:ea typeface="ＭＳ Ｐゴシック" charset="0"/>
                <a:cs typeface="ＭＳ Ｐゴシック" charset="0"/>
              </a:rPr>
              <a:t>(1792) 22 State Trials 357,412</a:t>
            </a:r>
            <a:endParaRPr lang="en-US" sz="1200" dirty="0">
              <a:latin typeface="Palatino" charset="0"/>
              <a:ea typeface="ＭＳ Ｐゴシック" charset="0"/>
              <a:cs typeface="ＭＳ Ｐゴシック" charset="0"/>
            </a:endParaRPr>
          </a:p>
        </p:txBody>
      </p:sp>
      <p:pic>
        <p:nvPicPr>
          <p:cNvPr id="52229" name="Picture 9" descr="Thomas_Erskin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153421" y="1041031"/>
            <a:ext cx="3425770" cy="4056062"/>
          </a:xfrm>
        </p:spPr>
      </p:pic>
    </p:spTree>
    <p:extLst>
      <p:ext uri="{BB962C8B-B14F-4D97-AF65-F5344CB8AC3E}">
        <p14:creationId xmlns:p14="http://schemas.microsoft.com/office/powerpoint/2010/main" val="6143236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427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4275" name="Rectangle 4"/>
          <p:cNvSpPr>
            <a:spLocks noGrp="1" noChangeArrowheads="1"/>
          </p:cNvSpPr>
          <p:nvPr>
            <p:ph type="title"/>
          </p:nvPr>
        </p:nvSpPr>
        <p:spPr>
          <a:noFill/>
        </p:spPr>
        <p:txBody>
          <a:bodyPr lIns="90488" tIns="44450" rIns="90488" bIns="44450"/>
          <a:lstStyle/>
          <a:p>
            <a:pPr algn="just" eaLnBrk="1" hangingPunct="1"/>
            <a:r>
              <a:rPr lang="en-US" sz="3600">
                <a:latin typeface="Palatino" charset="0"/>
                <a:ea typeface="ＭＳ Ｐゴシック" charset="0"/>
                <a:cs typeface="ＭＳ Ｐゴシック" charset="0"/>
              </a:rPr>
              <a:t>The principle of nonaccountability</a:t>
            </a:r>
            <a:endParaRPr lang="en-US">
              <a:latin typeface="Palatino" charset="0"/>
              <a:ea typeface="ＭＳ Ｐゴシック" charset="0"/>
              <a:cs typeface="ＭＳ Ｐゴシック" charset="0"/>
            </a:endParaRPr>
          </a:p>
        </p:txBody>
      </p:sp>
      <p:sp>
        <p:nvSpPr>
          <p:cNvPr id="54276" name="Rectangle 5"/>
          <p:cNvSpPr>
            <a:spLocks noGrp="1" noChangeArrowheads="1"/>
          </p:cNvSpPr>
          <p:nvPr>
            <p:ph idx="1"/>
          </p:nvPr>
        </p:nvSpPr>
        <p:spPr>
          <a:xfrm>
            <a:off x="698500" y="1429751"/>
            <a:ext cx="7378700" cy="5009200"/>
          </a:xfrm>
        </p:spPr>
        <p:txBody>
          <a:bodyPr lIns="90488" tIns="44450" rIns="90488" bIns="44450">
            <a:noAutofit/>
          </a:bodyPr>
          <a:lstStyle/>
          <a:p>
            <a:pPr marL="0" indent="0" eaLnBrk="1" hangingPunct="1">
              <a:buFontTx/>
              <a:buNone/>
            </a:pPr>
            <a:r>
              <a:rPr lang="en-AU" sz="3200" dirty="0">
                <a:latin typeface="Palatino" charset="0"/>
                <a:ea typeface="ＭＳ Ｐゴシック" charset="0"/>
                <a:cs typeface="ＭＳ Ｐゴシック" charset="0"/>
              </a:rPr>
              <a:t>If counsel is bound to act for such a person, no reasonable man could think the less of any counsel because of his association with such a client, but if counsel could pick and choose, his reputation might suffer if he chose to act for such a client, and the client might have great difficulty in obtaining proper legal assistance.</a:t>
            </a:r>
          </a:p>
          <a:p>
            <a:pPr marL="0" indent="0" algn="r" eaLnBrk="1" hangingPunct="1">
              <a:buFontTx/>
              <a:buNone/>
            </a:pPr>
            <a:r>
              <a:rPr lang="en-AU" sz="2000" i="1" dirty="0" err="1">
                <a:latin typeface="Palatino" charset="0"/>
                <a:ea typeface="ＭＳ Ｐゴシック" charset="0"/>
                <a:cs typeface="ＭＳ Ｐゴシック" charset="0"/>
              </a:rPr>
              <a:t>Rondel</a:t>
            </a:r>
            <a:r>
              <a:rPr lang="en-AU" sz="2000" i="1" dirty="0">
                <a:latin typeface="Palatino" charset="0"/>
                <a:ea typeface="ＭＳ Ｐゴシック" charset="0"/>
                <a:cs typeface="ＭＳ Ｐゴシック" charset="0"/>
              </a:rPr>
              <a:t> </a:t>
            </a:r>
            <a:r>
              <a:rPr lang="en-AU" sz="2000" dirty="0">
                <a:latin typeface="Palatino" charset="0"/>
                <a:ea typeface="ＭＳ Ｐゴシック" charset="0"/>
                <a:cs typeface="ＭＳ Ｐゴシック" charset="0"/>
              </a:rPr>
              <a:t>v </a:t>
            </a:r>
            <a:r>
              <a:rPr lang="en-AU" sz="2000" i="1" dirty="0">
                <a:latin typeface="Palatino" charset="0"/>
                <a:ea typeface="ＭＳ Ｐゴシック" charset="0"/>
                <a:cs typeface="ＭＳ Ｐゴシック" charset="0"/>
              </a:rPr>
              <a:t>Worsley </a:t>
            </a:r>
            <a:r>
              <a:rPr lang="en-AU" sz="2000" dirty="0">
                <a:latin typeface="Palatino" charset="0"/>
                <a:ea typeface="ＭＳ Ｐゴシック" charset="0"/>
                <a:cs typeface="ＭＳ Ｐゴシック" charset="0"/>
              </a:rPr>
              <a:t>[1969] 1 AC 191, 227 (House of Lords)</a:t>
            </a:r>
            <a:endParaRPr lang="en-US" sz="2000" dirty="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63553513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632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6323" name="Rectangle 13"/>
          <p:cNvSpPr>
            <a:spLocks noGrp="1"/>
          </p:cNvSpPr>
          <p:nvPr>
            <p:ph type="title"/>
          </p:nvPr>
        </p:nvSpPr>
        <p:spPr/>
        <p:txBody>
          <a:bodyPr/>
          <a:lstStyle/>
          <a:p>
            <a:r>
              <a:rPr lang="en-GB" dirty="0" smtClean="0">
                <a:latin typeface="Goudy Old Style" charset="0"/>
                <a:ea typeface="ＭＳ Ｐゴシック" charset="0"/>
                <a:cs typeface="ＭＳ Ｐゴシック" charset="0"/>
              </a:rPr>
              <a:t>Role Differentiation</a:t>
            </a:r>
            <a:endParaRPr lang="en-GB" dirty="0">
              <a:latin typeface="Goudy Old Style" charset="0"/>
              <a:ea typeface="ＭＳ Ｐゴシック" charset="0"/>
              <a:cs typeface="ＭＳ Ｐゴシック" charset="0"/>
            </a:endParaRPr>
          </a:p>
        </p:txBody>
      </p:sp>
      <p:pic>
        <p:nvPicPr>
          <p:cNvPr id="56325" name="Picture 15" descr="michel-de-montaign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56138" y="1857375"/>
            <a:ext cx="3562350" cy="3810000"/>
          </a:xfrm>
        </p:spPr>
      </p:pic>
      <p:sp>
        <p:nvSpPr>
          <p:cNvPr id="56324" name="Rectangle 14"/>
          <p:cNvSpPr>
            <a:spLocks noGrp="1"/>
          </p:cNvSpPr>
          <p:nvPr>
            <p:ph type="body" sz="half" idx="4294967295"/>
          </p:nvPr>
        </p:nvSpPr>
        <p:spPr>
          <a:xfrm>
            <a:off x="324856" y="1698347"/>
            <a:ext cx="3986889" cy="4696299"/>
          </a:xfrm>
        </p:spPr>
        <p:txBody>
          <a:bodyPr>
            <a:noAutofit/>
          </a:bodyPr>
          <a:lstStyle/>
          <a:p>
            <a:pPr marL="92075" indent="-3175" eaLnBrk="1" hangingPunct="1">
              <a:lnSpc>
                <a:spcPct val="120000"/>
              </a:lnSpc>
              <a:buFontTx/>
              <a:buNone/>
            </a:pPr>
            <a:r>
              <a:rPr lang="en-AU" sz="2400" dirty="0">
                <a:latin typeface="Palatino" charset="0"/>
                <a:ea typeface="ＭＳ Ｐゴシック" charset="0"/>
                <a:cs typeface="ＭＳ Ｐゴシック" charset="0"/>
              </a:rPr>
              <a:t>I have been able to concern myself with public affairs without moving the length of my fingernail from myself.... The Mayor [of Bordeaux] and Montaigne have always been two people, clearly separated'</a:t>
            </a:r>
          </a:p>
          <a:p>
            <a:pPr marL="92075" indent="-3175" algn="r" eaLnBrk="1" hangingPunct="1">
              <a:lnSpc>
                <a:spcPct val="120000"/>
              </a:lnSpc>
              <a:buFontTx/>
              <a:buNone/>
            </a:pPr>
            <a:r>
              <a:rPr lang="en-AU" sz="2400" dirty="0">
                <a:latin typeface="Palatino" charset="0"/>
                <a:ea typeface="ＭＳ Ｐゴシック" charset="0"/>
                <a:cs typeface="ＭＳ Ｐゴシック" charset="0"/>
              </a:rPr>
              <a:t>Montaigne</a:t>
            </a:r>
            <a:endParaRPr lang="en-GB" sz="2400" dirty="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199387207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837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58371" name="Rectangle 5"/>
          <p:cNvSpPr>
            <a:spLocks noGrp="1" noChangeArrowheads="1"/>
          </p:cNvSpPr>
          <p:nvPr>
            <p:ph idx="1"/>
          </p:nvPr>
        </p:nvSpPr>
        <p:spPr>
          <a:xfrm>
            <a:off x="714779" y="1319604"/>
            <a:ext cx="7620000" cy="4800600"/>
          </a:xfrm>
        </p:spPr>
        <p:txBody>
          <a:bodyPr lIns="90488" tIns="44450" rIns="90488" bIns="44450">
            <a:normAutofit/>
          </a:bodyPr>
          <a:lstStyle/>
          <a:p>
            <a:pPr marL="0" indent="0" eaLnBrk="1" hangingPunct="1">
              <a:buFontTx/>
              <a:buNone/>
            </a:pPr>
            <a:r>
              <a:rPr lang="en-AU" sz="2800" dirty="0">
                <a:latin typeface="Palatino" charset="0"/>
                <a:ea typeface="ＭＳ Ｐゴシック" charset="0"/>
                <a:cs typeface="ＭＳ Ｐゴシック" charset="0"/>
              </a:rPr>
              <a:t>We are talking about the special moral code which governs a man who is acting for another. Lawyers in their practice put off more and more of our common morals the farther they go in [the] </a:t>
            </a:r>
            <a:r>
              <a:rPr lang="en-AU" sz="2800" dirty="0" smtClean="0">
                <a:latin typeface="Palatino" charset="0"/>
                <a:ea typeface="ＭＳ Ｐゴシック" charset="0"/>
                <a:cs typeface="ＭＳ Ｐゴシック" charset="0"/>
              </a:rPr>
              <a:t>profession…</a:t>
            </a:r>
            <a:endParaRPr lang="en-AU" sz="2800" dirty="0">
              <a:latin typeface="Palatino" charset="0"/>
              <a:ea typeface="ＭＳ Ｐゴシック" charset="0"/>
              <a:cs typeface="ＭＳ Ｐゴシック" charset="0"/>
            </a:endParaRPr>
          </a:p>
          <a:p>
            <a:pPr marL="0" indent="0" algn="r" eaLnBrk="1" hangingPunct="1">
              <a:buFontTx/>
              <a:buNone/>
            </a:pPr>
            <a:r>
              <a:rPr lang="en-AU" sz="2400" dirty="0">
                <a:latin typeface="Palatino" charset="0"/>
                <a:ea typeface="ＭＳ Ｐゴシック" charset="0"/>
                <a:cs typeface="ＭＳ Ｐゴシック" charset="0"/>
              </a:rPr>
              <a:t>Charles P. Curtis 'The Ethics of Advocacy'</a:t>
            </a:r>
            <a:endParaRPr lang="en-US" sz="2400" dirty="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160318268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041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60419" name="Rectangle 4"/>
          <p:cNvSpPr>
            <a:spLocks noGrp="1" noChangeArrowheads="1"/>
          </p:cNvSpPr>
          <p:nvPr>
            <p:ph type="title"/>
          </p:nvPr>
        </p:nvSpPr>
        <p:spPr>
          <a:noFill/>
        </p:spPr>
        <p:txBody>
          <a:bodyPr lIns="90488" tIns="44450" rIns="90488" bIns="44450"/>
          <a:lstStyle/>
          <a:p>
            <a:pPr marL="2422525" indent="-2422525" algn="l" eaLnBrk="1" hangingPunct="1"/>
            <a:r>
              <a:rPr lang="en-AU" sz="4000" b="1" dirty="0" smtClean="0">
                <a:latin typeface="Goudy Old Style" charset="0"/>
                <a:ea typeface="ＭＳ Ｐゴシック" charset="0"/>
                <a:cs typeface="ＭＳ Ｐゴシック" charset="0"/>
              </a:rPr>
              <a:t>Criticism </a:t>
            </a:r>
            <a:r>
              <a:rPr lang="en-AU" sz="4000" b="1" dirty="0">
                <a:latin typeface="Goudy Old Style" charset="0"/>
                <a:ea typeface="ＭＳ Ｐゴシック" charset="0"/>
                <a:cs typeface="ＭＳ Ｐゴシック" charset="0"/>
              </a:rPr>
              <a:t>of the standard conception</a:t>
            </a:r>
            <a:endParaRPr lang="en-AU" b="1" dirty="0">
              <a:latin typeface="Palatino" charset="0"/>
              <a:ea typeface="ＭＳ Ｐゴシック" charset="0"/>
              <a:cs typeface="ＭＳ Ｐゴシック" charset="0"/>
            </a:endParaRPr>
          </a:p>
        </p:txBody>
      </p:sp>
      <p:sp>
        <p:nvSpPr>
          <p:cNvPr id="131077" name="Rectangle 5"/>
          <p:cNvSpPr>
            <a:spLocks noGrp="1" noChangeArrowheads="1"/>
          </p:cNvSpPr>
          <p:nvPr>
            <p:ph idx="1"/>
          </p:nvPr>
        </p:nvSpPr>
        <p:spPr>
          <a:xfrm>
            <a:off x="838200" y="1752600"/>
            <a:ext cx="7475198" cy="4953000"/>
          </a:xfrm>
        </p:spPr>
        <p:txBody>
          <a:bodyPr lIns="90488" tIns="44450" rIns="90488" bIns="44450">
            <a:normAutofit lnSpcReduction="10000"/>
          </a:bodyPr>
          <a:lstStyle/>
          <a:p>
            <a:pPr marL="723900" indent="-495300" eaLnBrk="1" hangingPunct="1">
              <a:lnSpc>
                <a:spcPct val="135000"/>
              </a:lnSpc>
              <a:buFontTx/>
              <a:buAutoNum type="arabicPeriod"/>
            </a:pPr>
            <a:r>
              <a:rPr lang="en-AU" sz="2400" dirty="0" smtClean="0">
                <a:latin typeface="Goudy Old Style" charset="0"/>
                <a:ea typeface="ＭＳ Ｐゴシック" charset="0"/>
                <a:cs typeface="ＭＳ Ｐゴシック" charset="0"/>
              </a:rPr>
              <a:t>Morality </a:t>
            </a:r>
            <a:r>
              <a:rPr lang="en-AU" sz="2400" dirty="0">
                <a:latin typeface="Goudy Old Style" charset="0"/>
                <a:ea typeface="ＭＳ Ｐゴシック" charset="0"/>
                <a:cs typeface="ＭＳ Ｐゴシック" charset="0"/>
              </a:rPr>
              <a:t>and the standard conception</a:t>
            </a:r>
            <a:endParaRPr lang="en-AU" sz="2400" dirty="0">
              <a:latin typeface="Palatino" charset="0"/>
              <a:ea typeface="ＭＳ Ｐゴシック" charset="0"/>
              <a:cs typeface="ＭＳ Ｐゴシック" charset="0"/>
            </a:endParaRPr>
          </a:p>
          <a:p>
            <a:pPr marL="723900" indent="-495300" eaLnBrk="1" hangingPunct="1">
              <a:lnSpc>
                <a:spcPct val="135000"/>
              </a:lnSpc>
              <a:buFontTx/>
              <a:buAutoNum type="arabicPeriod"/>
            </a:pPr>
            <a:r>
              <a:rPr lang="en-AU" sz="2400" dirty="0" smtClean="0">
                <a:latin typeface="Goudy Old Style" charset="0"/>
                <a:ea typeface="ＭＳ Ｐゴシック" charset="0"/>
                <a:cs typeface="ＭＳ Ｐゴシック" charset="0"/>
              </a:rPr>
              <a:t>Roles </a:t>
            </a:r>
            <a:r>
              <a:rPr lang="en-AU" sz="2400" dirty="0">
                <a:latin typeface="Goudy Old Style" charset="0"/>
                <a:ea typeface="ＭＳ Ｐゴシック" charset="0"/>
                <a:cs typeface="ＭＳ Ｐゴシック" charset="0"/>
              </a:rPr>
              <a:t>and </a:t>
            </a:r>
            <a:r>
              <a:rPr lang="en-AU" sz="2400" dirty="0" smtClean="0">
                <a:latin typeface="Goudy Old Style" charset="0"/>
                <a:ea typeface="ＭＳ Ｐゴシック" charset="0"/>
                <a:cs typeface="ＭＳ Ｐゴシック" charset="0"/>
              </a:rPr>
              <a:t>responsibility</a:t>
            </a:r>
          </a:p>
          <a:p>
            <a:pPr marL="723900" indent="-495300" eaLnBrk="1" hangingPunct="1">
              <a:lnSpc>
                <a:spcPct val="135000"/>
              </a:lnSpc>
              <a:buFontTx/>
              <a:buAutoNum type="arabicPeriod"/>
            </a:pPr>
            <a:r>
              <a:rPr lang="en-AU" sz="2400" dirty="0" smtClean="0">
                <a:latin typeface="Goudy Old Style" charset="0"/>
                <a:ea typeface="ＭＳ Ｐゴシック" charset="0"/>
                <a:cs typeface="ＭＳ Ｐゴシック" charset="0"/>
              </a:rPr>
              <a:t>Moral </a:t>
            </a:r>
            <a:r>
              <a:rPr lang="en-AU" sz="2400" dirty="0">
                <a:latin typeface="Goudy Old Style" charset="0"/>
                <a:ea typeface="ＭＳ Ｐゴシック" charset="0"/>
                <a:cs typeface="ＭＳ Ｐゴシック" charset="0"/>
              </a:rPr>
              <a:t>insensitivity	</a:t>
            </a:r>
          </a:p>
          <a:p>
            <a:pPr marL="1181100" indent="-457200" defTabSz="1344613" eaLnBrk="1" hangingPunct="1">
              <a:lnSpc>
                <a:spcPct val="135000"/>
              </a:lnSpc>
              <a:buFontTx/>
              <a:buAutoNum type="alphaLcPeriod"/>
              <a:tabLst>
                <a:tab pos="989013" algn="l"/>
              </a:tabLst>
            </a:pPr>
            <a:r>
              <a:rPr lang="en-AU" sz="2400" dirty="0" smtClean="0">
                <a:latin typeface="Goudy Old Style" charset="0"/>
                <a:ea typeface="ＭＳ Ｐゴシック" charset="0"/>
                <a:cs typeface="ＭＳ Ｐゴシック" charset="0"/>
              </a:rPr>
              <a:t>Moral </a:t>
            </a:r>
            <a:r>
              <a:rPr lang="en-AU" sz="2400" dirty="0">
                <a:latin typeface="Goudy Old Style" charset="0"/>
                <a:ea typeface="ＭＳ Ｐゴシック" charset="0"/>
                <a:cs typeface="ＭＳ Ｐゴシック" charset="0"/>
              </a:rPr>
              <a:t>insensitivity: significance outside the professional role </a:t>
            </a:r>
          </a:p>
          <a:p>
            <a:pPr marL="1181100" indent="-457200" defTabSz="1344613" eaLnBrk="1" hangingPunct="1">
              <a:lnSpc>
                <a:spcPct val="135000"/>
              </a:lnSpc>
              <a:buFontTx/>
              <a:buAutoNum type="alphaLcPeriod"/>
              <a:tabLst>
                <a:tab pos="989013" algn="l"/>
              </a:tabLst>
            </a:pPr>
            <a:r>
              <a:rPr lang="en-AU" sz="2400" dirty="0" smtClean="0">
                <a:latin typeface="Goudy Old Style" charset="0"/>
                <a:ea typeface="ＭＳ Ｐゴシック" charset="0"/>
                <a:cs typeface="ＭＳ Ｐゴシック" charset="0"/>
              </a:rPr>
              <a:t>Moral </a:t>
            </a:r>
            <a:r>
              <a:rPr lang="en-AU" sz="2400" dirty="0">
                <a:latin typeface="Goudy Old Style" charset="0"/>
                <a:ea typeface="ＭＳ Ｐゴシック" charset="0"/>
                <a:cs typeface="ＭＳ Ｐゴシック" charset="0"/>
              </a:rPr>
              <a:t>insensitivity: Significance inside the professional role</a:t>
            </a:r>
          </a:p>
          <a:p>
            <a:pPr marL="685800" indent="-457200" eaLnBrk="1" hangingPunct="1">
              <a:lnSpc>
                <a:spcPct val="135000"/>
              </a:lnSpc>
              <a:buFontTx/>
              <a:buAutoNum type="arabicPeriod" startAt="4"/>
            </a:pPr>
            <a:r>
              <a:rPr lang="en-AU" sz="2400" dirty="0" smtClean="0">
                <a:latin typeface="Goudy Old Style" charset="0"/>
                <a:ea typeface="ＭＳ Ｐゴシック" charset="0"/>
                <a:cs typeface="ＭＳ Ｐゴシック" charset="0"/>
              </a:rPr>
              <a:t>Law's </a:t>
            </a:r>
            <a:r>
              <a:rPr lang="en-AU" sz="2400" dirty="0">
                <a:latin typeface="Goudy Old Style" charset="0"/>
                <a:ea typeface="ＭＳ Ｐゴシック" charset="0"/>
                <a:cs typeface="ＭＳ Ｐゴシック" charset="0"/>
              </a:rPr>
              <a:t>crisis of </a:t>
            </a:r>
            <a:r>
              <a:rPr lang="en-AU" sz="2400" dirty="0" smtClean="0">
                <a:latin typeface="Goudy Old Style" charset="0"/>
                <a:ea typeface="ＭＳ Ｐゴシック" charset="0"/>
                <a:cs typeface="ＭＳ Ｐゴシック" charset="0"/>
              </a:rPr>
              <a:t>morale</a:t>
            </a:r>
          </a:p>
          <a:p>
            <a:pPr marL="685800" indent="-457200" eaLnBrk="1" hangingPunct="1">
              <a:lnSpc>
                <a:spcPct val="135000"/>
              </a:lnSpc>
              <a:buFontTx/>
              <a:buAutoNum type="arabicPeriod" startAt="4"/>
            </a:pPr>
            <a:r>
              <a:rPr lang="en-AU" sz="2400" dirty="0" smtClean="0">
                <a:latin typeface="Goudy Old Style" charset="0"/>
                <a:ea typeface="ＭＳ Ｐゴシック" charset="0"/>
                <a:cs typeface="ＭＳ Ｐゴシック" charset="0"/>
              </a:rPr>
              <a:t>Distance, Detachment, and Integrity</a:t>
            </a:r>
            <a:endParaRPr lang="en-AU" sz="2400" dirty="0">
              <a:latin typeface="Goudy Old Style" charset="0"/>
              <a:ea typeface="ＭＳ Ｐゴシック" charset="0"/>
              <a:cs typeface="ＭＳ Ｐゴシック" charset="0"/>
            </a:endParaRPr>
          </a:p>
        </p:txBody>
      </p:sp>
    </p:spTree>
    <p:extLst>
      <p:ext uri="{BB962C8B-B14F-4D97-AF65-F5344CB8AC3E}">
        <p14:creationId xmlns:p14="http://schemas.microsoft.com/office/powerpoint/2010/main" val="353244438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077">
                                            <p:txEl>
                                              <p:pRg st="0" end="0"/>
                                            </p:txEl>
                                          </p:spTgt>
                                        </p:tgtEl>
                                        <p:attrNameLst>
                                          <p:attrName>style.visibility</p:attrName>
                                        </p:attrNameLst>
                                      </p:cBhvr>
                                      <p:to>
                                        <p:strVal val="visible"/>
                                      </p:to>
                                    </p:set>
                                    <p:animEffect transition="in" filter="wipe(left)">
                                      <p:cBhvr>
                                        <p:cTn id="7" dur="500"/>
                                        <p:tgtEl>
                                          <p:spTgt spid="1310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1077">
                                            <p:txEl>
                                              <p:pRg st="1" end="1"/>
                                            </p:txEl>
                                          </p:spTgt>
                                        </p:tgtEl>
                                        <p:attrNameLst>
                                          <p:attrName>style.visibility</p:attrName>
                                        </p:attrNameLst>
                                      </p:cBhvr>
                                      <p:to>
                                        <p:strVal val="visible"/>
                                      </p:to>
                                    </p:set>
                                    <p:animEffect transition="in" filter="wipe(left)">
                                      <p:cBhvr>
                                        <p:cTn id="12" dur="500"/>
                                        <p:tgtEl>
                                          <p:spTgt spid="1310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1077">
                                            <p:txEl>
                                              <p:pRg st="2" end="2"/>
                                            </p:txEl>
                                          </p:spTgt>
                                        </p:tgtEl>
                                        <p:attrNameLst>
                                          <p:attrName>style.visibility</p:attrName>
                                        </p:attrNameLst>
                                      </p:cBhvr>
                                      <p:to>
                                        <p:strVal val="visible"/>
                                      </p:to>
                                    </p:set>
                                    <p:animEffect transition="in" filter="wipe(left)">
                                      <p:cBhvr>
                                        <p:cTn id="17" dur="500"/>
                                        <p:tgtEl>
                                          <p:spTgt spid="13107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1077">
                                            <p:txEl>
                                              <p:pRg st="3" end="3"/>
                                            </p:txEl>
                                          </p:spTgt>
                                        </p:tgtEl>
                                        <p:attrNameLst>
                                          <p:attrName>style.visibility</p:attrName>
                                        </p:attrNameLst>
                                      </p:cBhvr>
                                      <p:to>
                                        <p:strVal val="visible"/>
                                      </p:to>
                                    </p:set>
                                    <p:animEffect transition="in" filter="wipe(left)">
                                      <p:cBhvr>
                                        <p:cTn id="22" dur="500"/>
                                        <p:tgtEl>
                                          <p:spTgt spid="13107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1077">
                                            <p:txEl>
                                              <p:pRg st="4" end="4"/>
                                            </p:txEl>
                                          </p:spTgt>
                                        </p:tgtEl>
                                        <p:attrNameLst>
                                          <p:attrName>style.visibility</p:attrName>
                                        </p:attrNameLst>
                                      </p:cBhvr>
                                      <p:to>
                                        <p:strVal val="visible"/>
                                      </p:to>
                                    </p:set>
                                    <p:animEffect transition="in" filter="wipe(left)">
                                      <p:cBhvr>
                                        <p:cTn id="27" dur="500"/>
                                        <p:tgtEl>
                                          <p:spTgt spid="13107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1077">
                                            <p:txEl>
                                              <p:pRg st="5" end="5"/>
                                            </p:txEl>
                                          </p:spTgt>
                                        </p:tgtEl>
                                        <p:attrNameLst>
                                          <p:attrName>style.visibility</p:attrName>
                                        </p:attrNameLst>
                                      </p:cBhvr>
                                      <p:to>
                                        <p:strVal val="visible"/>
                                      </p:to>
                                    </p:set>
                                    <p:animEffect transition="in" filter="wipe(left)">
                                      <p:cBhvr>
                                        <p:cTn id="32" dur="500"/>
                                        <p:tgtEl>
                                          <p:spTgt spid="1310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1077">
                                            <p:txEl>
                                              <p:pRg st="6" end="6"/>
                                            </p:txEl>
                                          </p:spTgt>
                                        </p:tgtEl>
                                        <p:attrNameLst>
                                          <p:attrName>style.visibility</p:attrName>
                                        </p:attrNameLst>
                                      </p:cBhvr>
                                      <p:to>
                                        <p:strVal val="visible"/>
                                      </p:to>
                                    </p:set>
                                    <p:animEffect transition="in" filter="wipe(left)">
                                      <p:cBhvr>
                                        <p:cTn id="37" dur="500"/>
                                        <p:tgtEl>
                                          <p:spTgt spid="13107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27"/>
          <p:cNvSpPr>
            <a:spLocks noGrp="1" noChangeArrowheads="1"/>
          </p:cNvSpPr>
          <p:nvPr>
            <p:ph idx="1"/>
          </p:nvPr>
        </p:nvSpPr>
        <p:spPr>
          <a:xfrm>
            <a:off x="533400" y="685800"/>
            <a:ext cx="7924800" cy="5410200"/>
          </a:xfrm>
        </p:spPr>
        <p:txBody>
          <a:bodyPr>
            <a:normAutofit lnSpcReduction="10000"/>
          </a:bodyPr>
          <a:lstStyle/>
          <a:p>
            <a:pPr marL="0" indent="0" eaLnBrk="1" hangingPunct="1">
              <a:buFontTx/>
              <a:buNone/>
            </a:pPr>
            <a:r>
              <a:rPr lang="en-AU" sz="2800">
                <a:latin typeface="Goudy Old Style" charset="0"/>
                <a:ea typeface="ＭＳ Ｐゴシック" charset="0"/>
                <a:cs typeface="ＭＳ Ｐゴシック" charset="0"/>
              </a:rPr>
              <a:t> </a:t>
            </a:r>
            <a:r>
              <a:rPr lang="en-AU" sz="2800" b="1">
                <a:latin typeface="Times" charset="0"/>
                <a:ea typeface="ＭＳ Ｐゴシック" charset="0"/>
                <a:cs typeface="ＭＳ Ｐゴシック" charset="0"/>
              </a:rPr>
              <a:t>The rules of discovery, initiated to enable one side to find out crucial facts from the other, are used nowadays to delay trial or to impose added expenses on the other side; conversely one might respond to an interrogatory by delivering to the discoverer tons of miscellaneous documents to run up their legal bills or to conceal a needle in a haystack. ... Similarly, rules involving conflicts of interest are now regularly used by adversaries to drive up the other side's costs by having the counsel disqualified.</a:t>
            </a:r>
            <a:endParaRPr lang="en-AU" sz="2800">
              <a:latin typeface="Goudy Old Style" charset="0"/>
              <a:ea typeface="ＭＳ Ｐゴシック" charset="0"/>
              <a:cs typeface="ＭＳ Ｐゴシック" charset="0"/>
            </a:endParaRPr>
          </a:p>
          <a:p>
            <a:pPr marL="0" indent="0" algn="r" eaLnBrk="1" hangingPunct="1">
              <a:buFontTx/>
              <a:buNone/>
            </a:pPr>
            <a:endParaRPr lang="en-AU" sz="2800">
              <a:latin typeface="Goudy Old Style" charset="0"/>
              <a:ea typeface="ＭＳ Ｐゴシック" charset="0"/>
              <a:cs typeface="ＭＳ Ｐゴシック" charset="0"/>
            </a:endParaRPr>
          </a:p>
          <a:p>
            <a:pPr marL="0" indent="0" algn="r" eaLnBrk="1" hangingPunct="1">
              <a:buFontTx/>
              <a:buNone/>
            </a:pPr>
            <a:r>
              <a:rPr lang="en-AU" sz="2800">
                <a:latin typeface="Goudy Old Style" charset="0"/>
                <a:ea typeface="ＭＳ Ｐゴシック" charset="0"/>
                <a:cs typeface="ＭＳ Ｐゴシック" charset="0"/>
              </a:rPr>
              <a:t>David Luban </a:t>
            </a:r>
            <a:r>
              <a:rPr lang="en-AU" sz="2800" i="1">
                <a:latin typeface="Goudy Old Style" charset="0"/>
                <a:ea typeface="ＭＳ Ｐゴシック" charset="0"/>
                <a:cs typeface="ＭＳ Ｐゴシック" charset="0"/>
              </a:rPr>
              <a:t>Lawyers and Justice</a:t>
            </a:r>
            <a:r>
              <a:rPr lang="en-AU" sz="2800">
                <a:latin typeface="Goudy Old Style" charset="0"/>
                <a:ea typeface="ＭＳ Ｐゴシック" charset="0"/>
                <a:cs typeface="ＭＳ Ｐゴシック" charset="0"/>
              </a:rPr>
              <a:t> 51</a:t>
            </a:r>
            <a:endParaRPr lang="en-AU">
              <a:latin typeface="Goudy Old Style" charset="0"/>
              <a:ea typeface="ＭＳ Ｐゴシック" charset="0"/>
              <a:cs typeface="ＭＳ Ｐゴシック" charset="0"/>
            </a:endParaRPr>
          </a:p>
          <a:p>
            <a:pPr marL="0" indent="0" eaLnBrk="1" hangingPunct="1"/>
            <a:endParaRPr lang="en-AU">
              <a:latin typeface="Goudy Old Style" charset="0"/>
              <a:ea typeface="ＭＳ Ｐゴシック" charset="0"/>
              <a:cs typeface="ＭＳ Ｐゴシック" charset="0"/>
            </a:endParaRPr>
          </a:p>
        </p:txBody>
      </p:sp>
    </p:spTree>
    <p:extLst>
      <p:ext uri="{BB962C8B-B14F-4D97-AF65-F5344CB8AC3E}">
        <p14:creationId xmlns:p14="http://schemas.microsoft.com/office/powerpoint/2010/main" val="13130068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idx="1"/>
          </p:nvPr>
        </p:nvSpPr>
        <p:spPr>
          <a:xfrm>
            <a:off x="685800" y="915631"/>
            <a:ext cx="7258442" cy="5180369"/>
          </a:xfrm>
        </p:spPr>
        <p:txBody>
          <a:bodyPr>
            <a:normAutofit/>
          </a:bodyPr>
          <a:lstStyle/>
          <a:p>
            <a:pPr marL="0" indent="0" eaLnBrk="1" hangingPunct="1">
              <a:buFontTx/>
              <a:buNone/>
            </a:pPr>
            <a:r>
              <a:rPr lang="en-AU" sz="2800" b="1" dirty="0">
                <a:latin typeface="Goudy Old Style" charset="0"/>
                <a:ea typeface="ＭＳ Ｐゴシック" charset="0"/>
                <a:cs typeface="ＭＳ Ｐゴシック" charset="0"/>
              </a:rPr>
              <a:t> </a:t>
            </a:r>
            <a:r>
              <a:rPr lang="en-AU" sz="2800" b="1" dirty="0">
                <a:latin typeface="Times" charset="0"/>
                <a:ea typeface="ＭＳ Ｐゴシック" charset="0"/>
                <a:cs typeface="ＭＳ Ｐゴシック" charset="0"/>
              </a:rPr>
              <a:t>Effective adversarial advocacy ... demands measures that are unacceptable from a moral point of view.... A firm and settled disposition to truthfulness, fairness, goodwill, and the like would thwart the lawyer</a:t>
            </a:r>
            <a:r>
              <a:rPr lang="ja-JP" altLang="en-AU" sz="2800" b="1" dirty="0">
                <a:latin typeface="Times" charset="0"/>
                <a:ea typeface="ＭＳ Ｐゴシック" charset="0"/>
                <a:cs typeface="ＭＳ Ｐゴシック" charset="0"/>
              </a:rPr>
              <a:t>’</a:t>
            </a:r>
            <a:r>
              <a:rPr lang="en-AU" altLang="ja-JP" sz="2800" b="1" dirty="0">
                <a:latin typeface="Times" charset="0"/>
                <a:ea typeface="ＭＳ Ｐゴシック" charset="0"/>
                <a:cs typeface="ＭＳ Ｐゴシック" charset="0"/>
              </a:rPr>
              <a:t>s capacity to do his tasks well. To excel as a lawyer, it would be beneficial to possess </a:t>
            </a:r>
            <a:r>
              <a:rPr lang="en-AU" altLang="ja-JP" sz="2800" b="1" dirty="0" err="1">
                <a:latin typeface="Times" charset="0"/>
                <a:ea typeface="ＭＳ Ｐゴシック" charset="0"/>
                <a:cs typeface="ＭＳ Ｐゴシック" charset="0"/>
              </a:rPr>
              <a:t>combatative</a:t>
            </a:r>
            <a:r>
              <a:rPr lang="en-AU" altLang="ja-JP" sz="2800" b="1" dirty="0">
                <a:latin typeface="Times" charset="0"/>
                <a:ea typeface="ＭＳ Ｐゴシック" charset="0"/>
                <a:cs typeface="ＭＳ Ｐゴシック" charset="0"/>
              </a:rPr>
              <a:t> character traits such as cunning</a:t>
            </a:r>
            <a:r>
              <a:rPr lang="en-AU" altLang="ja-JP" sz="2800" b="1" dirty="0" smtClean="0">
                <a:latin typeface="Times" charset="0"/>
                <a:ea typeface="ＭＳ Ｐゴシック" charset="0"/>
                <a:cs typeface="ＭＳ Ｐゴシック" charset="0"/>
              </a:rPr>
              <a:t>.</a:t>
            </a:r>
            <a:endParaRPr lang="en-AU" sz="2800" b="1" dirty="0">
              <a:latin typeface="Goudy Old Style" charset="0"/>
              <a:ea typeface="ＭＳ Ｐゴシック" charset="0"/>
              <a:cs typeface="ＭＳ Ｐゴシック" charset="0"/>
            </a:endParaRPr>
          </a:p>
          <a:p>
            <a:pPr marL="297180" lvl="1" indent="0">
              <a:buFontTx/>
              <a:buNone/>
            </a:pPr>
            <a:r>
              <a:rPr lang="en-AU" sz="2600" b="1" dirty="0">
                <a:latin typeface="Goudy Old Style" charset="0"/>
                <a:ea typeface="ＭＳ Ｐゴシック" charset="0"/>
                <a:cs typeface="ＭＳ Ｐゴシック" charset="0"/>
              </a:rPr>
              <a:t>Andreas </a:t>
            </a:r>
            <a:r>
              <a:rPr lang="en-AU" sz="2600" b="1" dirty="0" err="1">
                <a:latin typeface="Goudy Old Style" charset="0"/>
                <a:ea typeface="ＭＳ Ｐゴシック" charset="0"/>
                <a:cs typeface="ＭＳ Ｐゴシック" charset="0"/>
              </a:rPr>
              <a:t>Esthete</a:t>
            </a:r>
            <a:r>
              <a:rPr lang="en-AU" sz="2600" b="1" dirty="0">
                <a:latin typeface="Goudy Old Style" charset="0"/>
                <a:ea typeface="ＭＳ Ｐゴシック" charset="0"/>
                <a:cs typeface="ＭＳ Ｐゴシック" charset="0"/>
              </a:rPr>
              <a:t> </a:t>
            </a:r>
            <a:r>
              <a:rPr lang="ja-JP" altLang="en-AU" sz="2600" b="1" dirty="0">
                <a:latin typeface="Goudy Old Style" charset="0"/>
                <a:ea typeface="ＭＳ Ｐゴシック" charset="0"/>
                <a:cs typeface="ＭＳ Ｐゴシック" charset="0"/>
              </a:rPr>
              <a:t>‘</a:t>
            </a:r>
            <a:r>
              <a:rPr lang="en-AU" altLang="ja-JP" sz="2600" b="1" dirty="0">
                <a:latin typeface="Goudy Old Style" charset="0"/>
                <a:ea typeface="ＭＳ Ｐゴシック" charset="0"/>
                <a:cs typeface="ＭＳ Ｐゴシック" charset="0"/>
              </a:rPr>
              <a:t>Does a Lawyers Conscience Matter?</a:t>
            </a:r>
            <a:r>
              <a:rPr lang="ja-JP" altLang="en-AU" sz="2600" b="1" dirty="0">
                <a:latin typeface="Goudy Old Style" charset="0"/>
                <a:ea typeface="ＭＳ Ｐゴシック" charset="0"/>
                <a:cs typeface="ＭＳ Ｐゴシック" charset="0"/>
              </a:rPr>
              <a:t>’</a:t>
            </a:r>
            <a:r>
              <a:rPr lang="en-AU" altLang="ja-JP" sz="2600" b="1" dirty="0">
                <a:latin typeface="Goudy Old Style" charset="0"/>
                <a:ea typeface="ＭＳ Ｐゴシック" charset="0"/>
                <a:cs typeface="ＭＳ Ｐゴシック" charset="0"/>
              </a:rPr>
              <a:t> </a:t>
            </a:r>
            <a:endParaRPr lang="en-AU" altLang="ja-JP" dirty="0">
              <a:latin typeface="Goudy Old Style" charset="0"/>
              <a:ea typeface="ＭＳ Ｐゴシック" charset="0"/>
              <a:cs typeface="ＭＳ Ｐゴシック" charset="0"/>
            </a:endParaRPr>
          </a:p>
          <a:p>
            <a:pPr marL="0" indent="0" eaLnBrk="1" hangingPunct="1"/>
            <a:endParaRPr lang="en-AU" dirty="0">
              <a:latin typeface="Goudy Old Style" charset="0"/>
              <a:ea typeface="ＭＳ Ｐゴシック" charset="0"/>
              <a:cs typeface="ＭＳ Ｐゴシック" charset="0"/>
            </a:endParaRPr>
          </a:p>
        </p:txBody>
      </p:sp>
    </p:spTree>
    <p:extLst>
      <p:ext uri="{BB962C8B-B14F-4D97-AF65-F5344CB8AC3E}">
        <p14:creationId xmlns:p14="http://schemas.microsoft.com/office/powerpoint/2010/main" val="27708859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noChangeArrowheads="1"/>
          </p:cNvSpPr>
          <p:nvPr>
            <p:ph idx="1"/>
          </p:nvPr>
        </p:nvSpPr>
        <p:spPr>
          <a:xfrm>
            <a:off x="838200" y="990600"/>
            <a:ext cx="7620000" cy="5105400"/>
          </a:xfrm>
        </p:spPr>
        <p:txBody>
          <a:bodyPr/>
          <a:lstStyle/>
          <a:p>
            <a:pPr marL="0" indent="0" eaLnBrk="1" hangingPunct="1">
              <a:buFontTx/>
              <a:buNone/>
            </a:pPr>
            <a:r>
              <a:rPr lang="ja-JP" altLang="en-AU" sz="2400" b="1" dirty="0">
                <a:ea typeface="ＭＳ Ｐゴシック" charset="0"/>
                <a:cs typeface="ＭＳ Ｐゴシック" charset="0"/>
              </a:rPr>
              <a:t>“</a:t>
            </a:r>
            <a:r>
              <a:rPr lang="en-AU" altLang="ja-JP" sz="2400" b="1" dirty="0">
                <a:ea typeface="ＭＳ Ｐゴシック" charset="0"/>
                <a:cs typeface="ＭＳ Ｐゴシック" charset="0"/>
              </a:rPr>
              <a:t>The lawyer's role carries no moral privileges and immunities. ...  If a lawyer is permitted to puff, bluff, or threaten on certain occasions, this is not because of the [standard conception] ... but because in such circumstances, anyone would be permitted to do these things...".</a:t>
            </a:r>
            <a:endParaRPr lang="en-AU" altLang="ja-JP" sz="2400" dirty="0">
              <a:ea typeface="ＭＳ Ｐゴシック" charset="0"/>
              <a:cs typeface="ＭＳ Ｐゴシック" charset="0"/>
            </a:endParaRPr>
          </a:p>
          <a:p>
            <a:pPr marL="860425" lvl="1" eaLnBrk="1" hangingPunct="1">
              <a:buFontTx/>
              <a:buNone/>
            </a:pPr>
            <a:r>
              <a:rPr lang="en-AU" sz="2400" dirty="0">
                <a:ea typeface="ＭＳ Ｐゴシック" charset="0"/>
              </a:rPr>
              <a:t> </a:t>
            </a:r>
          </a:p>
          <a:p>
            <a:pPr marL="860425" lvl="1" eaLnBrk="1" hangingPunct="1">
              <a:buFontTx/>
              <a:buNone/>
            </a:pPr>
            <a:r>
              <a:rPr lang="en-AU" sz="2400" dirty="0">
                <a:ea typeface="ＭＳ Ｐゴシック" charset="0"/>
              </a:rPr>
              <a:t>David </a:t>
            </a:r>
            <a:r>
              <a:rPr lang="en-AU" sz="2400" dirty="0" err="1">
                <a:ea typeface="ＭＳ Ｐゴシック" charset="0"/>
              </a:rPr>
              <a:t>Luban</a:t>
            </a:r>
            <a:r>
              <a:rPr lang="en-AU" sz="2400" dirty="0">
                <a:ea typeface="ＭＳ Ｐゴシック" charset="0"/>
              </a:rPr>
              <a:t> 'The Adversary System Excuse'</a:t>
            </a:r>
          </a:p>
          <a:p>
            <a:pPr marL="0" indent="0" eaLnBrk="1" hangingPunct="1"/>
            <a:endParaRPr lang="en-AU" dirty="0">
              <a:latin typeface="Goudy Old Style" charset="0"/>
              <a:ea typeface="ＭＳ Ｐゴシック" charset="0"/>
              <a:cs typeface="ＭＳ Ｐゴシック" charset="0"/>
            </a:endParaRPr>
          </a:p>
        </p:txBody>
      </p:sp>
    </p:spTree>
    <p:extLst>
      <p:ext uri="{BB962C8B-B14F-4D97-AF65-F5344CB8AC3E}">
        <p14:creationId xmlns:p14="http://schemas.microsoft.com/office/powerpoint/2010/main" val="15132093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AU">
                <a:latin typeface="Palatino" charset="0"/>
                <a:ea typeface="ＭＳ Ｐゴシック" charset="0"/>
                <a:cs typeface="ＭＳ Ｐゴシック" charset="0"/>
              </a:rPr>
              <a:t>Roles and responsibility</a:t>
            </a:r>
            <a:endParaRPr lang="en-US">
              <a:latin typeface="Goudy Old Style" charset="0"/>
              <a:ea typeface="ＭＳ Ｐゴシック" charset="0"/>
              <a:cs typeface="ＭＳ Ｐゴシック" charset="0"/>
            </a:endParaRPr>
          </a:p>
        </p:txBody>
      </p:sp>
      <p:sp>
        <p:nvSpPr>
          <p:cNvPr id="65538" name="Content Placeholder 2"/>
          <p:cNvSpPr>
            <a:spLocks noGrp="1"/>
          </p:cNvSpPr>
          <p:nvPr>
            <p:ph idx="1"/>
          </p:nvPr>
        </p:nvSpPr>
        <p:spPr/>
        <p:txBody>
          <a:bodyPr/>
          <a:lstStyle/>
          <a:p>
            <a:pPr marL="100013" indent="0" eaLnBrk="1" hangingPunct="1">
              <a:lnSpc>
                <a:spcPct val="90000"/>
              </a:lnSpc>
              <a:buFontTx/>
              <a:buNone/>
            </a:pPr>
            <a:r>
              <a:rPr lang="en-AU" sz="2800" b="1">
                <a:latin typeface="Times" charset="0"/>
                <a:ea typeface="ＭＳ Ｐゴシック" charset="0"/>
                <a:cs typeface="ＭＳ Ｐゴシック" charset="0"/>
              </a:rPr>
              <a:t>[Role] identification is a strategy for evading one's freedom and, consequently, one's responsibility for who one is and what one does. By taking shelter in the role, the individual places the responsibility for all his acts at the door of the institutional author of the role.</a:t>
            </a:r>
            <a:endParaRPr lang="en-AU" sz="2800">
              <a:latin typeface="Goudy Old Style" charset="0"/>
              <a:ea typeface="ＭＳ Ｐゴシック" charset="0"/>
              <a:cs typeface="ＭＳ Ｐゴシック" charset="0"/>
            </a:endParaRPr>
          </a:p>
          <a:p>
            <a:pPr marL="860425" lvl="1" eaLnBrk="1" hangingPunct="1">
              <a:lnSpc>
                <a:spcPct val="90000"/>
              </a:lnSpc>
            </a:pPr>
            <a:endParaRPr lang="en-AU" sz="2400">
              <a:latin typeface="Goudy Old Style" charset="0"/>
              <a:ea typeface="ＭＳ Ｐゴシック" charset="0"/>
            </a:endParaRPr>
          </a:p>
          <a:p>
            <a:pPr marL="860425" lvl="1" eaLnBrk="1" hangingPunct="1">
              <a:lnSpc>
                <a:spcPct val="90000"/>
              </a:lnSpc>
            </a:pPr>
            <a:r>
              <a:rPr lang="en-AU" sz="2400">
                <a:latin typeface="Goudy Old Style" charset="0"/>
                <a:ea typeface="ＭＳ Ｐゴシック" charset="0"/>
              </a:rPr>
              <a:t>Gerald Postema </a:t>
            </a:r>
            <a:r>
              <a:rPr lang="ja-JP" altLang="en-AU" sz="2400">
                <a:latin typeface="Goudy Old Style" charset="0"/>
                <a:ea typeface="ＭＳ Ｐゴシック" charset="0"/>
              </a:rPr>
              <a:t>‘</a:t>
            </a:r>
            <a:r>
              <a:rPr lang="en-AU" altLang="ja-JP" sz="2400">
                <a:latin typeface="Goudy Old Style" charset="0"/>
                <a:ea typeface="ＭＳ Ｐゴシック" charset="0"/>
              </a:rPr>
              <a:t>Moral responsibility and professional ethics</a:t>
            </a:r>
            <a:r>
              <a:rPr lang="ja-JP" altLang="en-AU" sz="2400">
                <a:latin typeface="Goudy Old Style" charset="0"/>
                <a:ea typeface="ＭＳ Ｐゴシック" charset="0"/>
              </a:rPr>
              <a:t>’</a:t>
            </a:r>
            <a:endParaRPr lang="en-AU" altLang="ja-JP" sz="2400">
              <a:latin typeface="Goudy Old Style" charset="0"/>
              <a:ea typeface="ＭＳ Ｐゴシック" charset="0"/>
            </a:endParaRPr>
          </a:p>
          <a:p>
            <a:pPr marL="100013" indent="0" eaLnBrk="1" hangingPunct="1">
              <a:lnSpc>
                <a:spcPct val="90000"/>
              </a:lnSpc>
            </a:pPr>
            <a:endParaRPr lang="en-US">
              <a:latin typeface="Goudy Old Style" charset="0"/>
              <a:ea typeface="ＭＳ Ｐゴシック" charset="0"/>
              <a:cs typeface="ＭＳ Ｐゴシック" charset="0"/>
            </a:endParaRPr>
          </a:p>
        </p:txBody>
      </p:sp>
    </p:spTree>
    <p:extLst>
      <p:ext uri="{BB962C8B-B14F-4D97-AF65-F5344CB8AC3E}">
        <p14:creationId xmlns:p14="http://schemas.microsoft.com/office/powerpoint/2010/main" val="24122456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026"/>
          <p:cNvSpPr>
            <a:spLocks noGrp="1" noChangeArrowheads="1"/>
          </p:cNvSpPr>
          <p:nvPr>
            <p:ph type="title"/>
          </p:nvPr>
        </p:nvSpPr>
        <p:spPr/>
        <p:txBody>
          <a:bodyPr/>
          <a:lstStyle/>
          <a:p>
            <a:pPr eaLnBrk="1" hangingPunct="1"/>
            <a:r>
              <a:rPr lang="en-AU" sz="4000" b="1" dirty="0">
                <a:latin typeface="Goudy Old Style" charset="0"/>
                <a:ea typeface="ＭＳ Ｐゴシック" charset="0"/>
                <a:cs typeface="ＭＳ Ｐゴシック" charset="0"/>
              </a:rPr>
              <a:t>Moral insensitivity outside the role</a:t>
            </a:r>
            <a:endParaRPr lang="en-AU" b="1" dirty="0">
              <a:latin typeface="Goudy Old Style" charset="0"/>
              <a:ea typeface="ＭＳ Ｐゴシック" charset="0"/>
              <a:cs typeface="ＭＳ Ｐゴシック" charset="0"/>
            </a:endParaRPr>
          </a:p>
        </p:txBody>
      </p:sp>
      <p:sp>
        <p:nvSpPr>
          <p:cNvPr id="66562" name="Rectangle 1027"/>
          <p:cNvSpPr>
            <a:spLocks noGrp="1" noChangeArrowheads="1"/>
          </p:cNvSpPr>
          <p:nvPr>
            <p:ph idx="1"/>
          </p:nvPr>
        </p:nvSpPr>
        <p:spPr>
          <a:xfrm>
            <a:off x="941388" y="1935163"/>
            <a:ext cx="7268647" cy="4191000"/>
          </a:xfrm>
        </p:spPr>
        <p:txBody>
          <a:bodyPr>
            <a:normAutofit/>
          </a:bodyPr>
          <a:lstStyle/>
          <a:p>
            <a:pPr marL="531813" indent="-417513" eaLnBrk="1" hangingPunct="1"/>
            <a:r>
              <a:rPr lang="en-AU" sz="4800" dirty="0" smtClean="0">
                <a:latin typeface="Goudy Old Style" charset="0"/>
                <a:ea typeface="ＭＳ Ｐゴシック" charset="0"/>
                <a:cs typeface="ＭＳ Ｐゴシック" charset="0"/>
              </a:rPr>
              <a:t>Concern for communities lawyers serve</a:t>
            </a:r>
          </a:p>
          <a:p>
            <a:pPr marL="531813" indent="-417513" eaLnBrk="1" hangingPunct="1"/>
            <a:r>
              <a:rPr lang="en-AU" sz="4800" dirty="0" smtClean="0">
                <a:latin typeface="Goudy Old Style" charset="0"/>
                <a:ea typeface="ＭＳ Ｐゴシック" charset="0"/>
                <a:cs typeface="ＭＳ Ｐゴシック" charset="0"/>
              </a:rPr>
              <a:t>Concern for lawyers themselves</a:t>
            </a:r>
            <a:endParaRPr lang="en-AU" sz="4800" dirty="0">
              <a:latin typeface="Goudy Old Style" charset="0"/>
              <a:ea typeface="ＭＳ Ｐゴシック" charset="0"/>
              <a:cs typeface="ＭＳ Ｐゴシック" charset="0"/>
            </a:endParaRPr>
          </a:p>
        </p:txBody>
      </p:sp>
    </p:spTree>
    <p:extLst>
      <p:ext uri="{BB962C8B-B14F-4D97-AF65-F5344CB8AC3E}">
        <p14:creationId xmlns:p14="http://schemas.microsoft.com/office/powerpoint/2010/main" val="8837440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762000" y="533400"/>
            <a:ext cx="7772400" cy="1143000"/>
          </a:xfrm>
        </p:spPr>
        <p:txBody>
          <a:bodyPr/>
          <a:lstStyle/>
          <a:p>
            <a:pPr algn="l" eaLnBrk="1" hangingPunct="1"/>
            <a:r>
              <a:rPr lang="en-US" b="1">
                <a:latin typeface="Goudy Old Style" charset="0"/>
                <a:ea typeface="ＭＳ Ｐゴシック" charset="0"/>
                <a:cs typeface="ＭＳ Ｐゴシック" charset="0"/>
              </a:rPr>
              <a:t>What is it about lawyers?</a:t>
            </a:r>
          </a:p>
        </p:txBody>
      </p:sp>
      <p:sp>
        <p:nvSpPr>
          <p:cNvPr id="194563" name="Rectangle 3"/>
          <p:cNvSpPr>
            <a:spLocks noGrp="1" noChangeArrowheads="1"/>
          </p:cNvSpPr>
          <p:nvPr>
            <p:ph idx="1"/>
          </p:nvPr>
        </p:nvSpPr>
        <p:spPr/>
        <p:txBody>
          <a:bodyPr>
            <a:normAutofit/>
          </a:bodyPr>
          <a:lstStyle/>
          <a:p>
            <a:pPr marL="0" indent="0" algn="ctr" eaLnBrk="1" hangingPunct="1">
              <a:buFontTx/>
              <a:buNone/>
            </a:pPr>
            <a:endParaRPr lang="en-AU" sz="3600" dirty="0">
              <a:latin typeface="Goudy Old Style" charset="0"/>
              <a:ea typeface="ＭＳ Ｐゴシック" charset="0"/>
              <a:cs typeface="ＭＳ Ｐゴシック" charset="0"/>
            </a:endParaRPr>
          </a:p>
          <a:p>
            <a:pPr marL="0" indent="0" eaLnBrk="1" hangingPunct="1">
              <a:buFontTx/>
              <a:buNone/>
            </a:pPr>
            <a:r>
              <a:rPr lang="en-AU" sz="4000" dirty="0">
                <a:latin typeface="Goudy Old Style" charset="0"/>
                <a:ea typeface="ＭＳ Ｐゴシック" charset="0"/>
                <a:cs typeface="ＭＳ Ｐゴシック" charset="0"/>
              </a:rPr>
              <a:t>Standing before a headstone inscribed 'Here lies a Lawyer and an Honest Man', a man turns to his companion and says 'Look, they've buried them two to a plot'.</a:t>
            </a:r>
            <a:endParaRPr lang="en-AU" sz="1800" dirty="0">
              <a:latin typeface="Goudy Old Style" charset="0"/>
              <a:ea typeface="ＭＳ Ｐゴシック" charset="0"/>
              <a:cs typeface="ＭＳ Ｐゴシック" charset="0"/>
            </a:endParaRPr>
          </a:p>
        </p:txBody>
      </p:sp>
    </p:spTree>
    <p:extLst>
      <p:ext uri="{BB962C8B-B14F-4D97-AF65-F5344CB8AC3E}">
        <p14:creationId xmlns:p14="http://schemas.microsoft.com/office/powerpoint/2010/main" val="696486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Outside the role</a:t>
            </a:r>
            <a:endParaRPr lang="en-US" i="1" dirty="0"/>
          </a:p>
        </p:txBody>
      </p:sp>
      <p:sp>
        <p:nvSpPr>
          <p:cNvPr id="67585" name="Rectangle 1027"/>
          <p:cNvSpPr>
            <a:spLocks noGrp="1" noChangeArrowheads="1"/>
          </p:cNvSpPr>
          <p:nvPr>
            <p:ph idx="1"/>
          </p:nvPr>
        </p:nvSpPr>
        <p:spPr/>
        <p:txBody>
          <a:bodyPr>
            <a:noAutofit/>
          </a:bodyPr>
          <a:lstStyle/>
          <a:p>
            <a:pPr marL="0" indent="0" eaLnBrk="1" hangingPunct="1">
              <a:buFontTx/>
              <a:buNone/>
            </a:pPr>
            <a:r>
              <a:rPr lang="en-AU" sz="3200" b="1" dirty="0">
                <a:latin typeface="+mj-lt"/>
                <a:ea typeface="ＭＳ Ｐゴシック" charset="0"/>
                <a:cs typeface="ＭＳ Ｐゴシック" charset="0"/>
              </a:rPr>
              <a:t>... to become and be a professional, such as a lawyer, is to incorporate within oneself ways of behaving and ways of thinking that shape the whole person.  It is especially hard, if not impossible, because of the nature of the professions, for one's professional way of thinking not to dominate one's entire adult life. </a:t>
            </a:r>
            <a:endParaRPr lang="en-AU" sz="3200" dirty="0">
              <a:latin typeface="+mj-lt"/>
              <a:ea typeface="ＭＳ Ｐゴシック" charset="0"/>
              <a:cs typeface="ＭＳ Ｐゴシック" charset="0"/>
            </a:endParaRPr>
          </a:p>
          <a:p>
            <a:pPr marL="860425" lvl="1" eaLnBrk="1" hangingPunct="1"/>
            <a:r>
              <a:rPr lang="en-AU" sz="3200" dirty="0">
                <a:latin typeface="+mj-lt"/>
                <a:ea typeface="ＭＳ Ｐゴシック" charset="0"/>
              </a:rPr>
              <a:t> </a:t>
            </a:r>
            <a:r>
              <a:rPr lang="en-AU" sz="2800" dirty="0" err="1">
                <a:latin typeface="+mj-lt"/>
                <a:ea typeface="ＭＳ Ｐゴシック" charset="0"/>
              </a:rPr>
              <a:t>Wasserstrom</a:t>
            </a:r>
            <a:r>
              <a:rPr lang="en-AU" sz="2800" dirty="0">
                <a:latin typeface="+mj-lt"/>
                <a:ea typeface="ＭＳ Ｐゴシック" charset="0"/>
              </a:rPr>
              <a:t>, 'Lawyers as Professionals</a:t>
            </a:r>
            <a:r>
              <a:rPr lang="ja-JP" altLang="en-AU" sz="2800" dirty="0">
                <a:latin typeface="+mj-lt"/>
                <a:ea typeface="ＭＳ Ｐゴシック" charset="0"/>
              </a:rPr>
              <a:t>’</a:t>
            </a:r>
            <a:endParaRPr lang="en-AU" sz="2800" dirty="0">
              <a:latin typeface="+mj-lt"/>
              <a:ea typeface="ＭＳ Ｐゴシック" charset="0"/>
            </a:endParaRPr>
          </a:p>
        </p:txBody>
      </p:sp>
    </p:spTree>
    <p:extLst>
      <p:ext uri="{BB962C8B-B14F-4D97-AF65-F5344CB8AC3E}">
        <p14:creationId xmlns:p14="http://schemas.microsoft.com/office/powerpoint/2010/main" val="21584951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Outside the role</a:t>
            </a:r>
            <a:endParaRPr lang="en-US" b="1" i="1" dirty="0"/>
          </a:p>
        </p:txBody>
      </p:sp>
      <p:sp>
        <p:nvSpPr>
          <p:cNvPr id="68609" name="Rectangle 1027"/>
          <p:cNvSpPr>
            <a:spLocks noGrp="1" noChangeArrowheads="1"/>
          </p:cNvSpPr>
          <p:nvPr>
            <p:ph idx="1"/>
          </p:nvPr>
        </p:nvSpPr>
        <p:spPr/>
        <p:txBody>
          <a:bodyPr>
            <a:normAutofit fontScale="92500" lnSpcReduction="10000"/>
          </a:bodyPr>
          <a:lstStyle/>
          <a:p>
            <a:pPr marL="0" indent="0" eaLnBrk="1" hangingPunct="1">
              <a:buFontTx/>
              <a:buNone/>
            </a:pPr>
            <a:r>
              <a:rPr lang="en-AU" sz="2800" dirty="0">
                <a:latin typeface="Times" charset="0"/>
                <a:ea typeface="ＭＳ Ｐゴシック" charset="0"/>
                <a:cs typeface="ＭＳ Ｐゴシック" charset="0"/>
              </a:rPr>
              <a:t>[L]et me now posit this: 'dignity' has to do crucially with a butler's ability not to abandon the professional being he inhabits. Lesser butlers will abandon the professional being for the private one at the least provocation. For such persons, being a butler is like playing a pantomime role; a small push, a slight stumble, and the facade will drop off to reveal the actor underneath. The great butlers are great by virtue of their ability to inhabit their professional role and inhabit it to the utmost.... They wear their professionalism as a decent gentleman will wear his suit: he will not let ruffians or circumstances tear it off him ...."</a:t>
            </a:r>
            <a:endParaRPr lang="en-AU" sz="2800" dirty="0">
              <a:latin typeface="Goudy Old Style" charset="0"/>
              <a:ea typeface="ＭＳ Ｐゴシック" charset="0"/>
              <a:cs typeface="ＭＳ Ｐゴシック" charset="0"/>
            </a:endParaRPr>
          </a:p>
          <a:p>
            <a:pPr marL="760413" lvl="1" algn="r" eaLnBrk="1" hangingPunct="1">
              <a:buFontTx/>
              <a:buNone/>
            </a:pPr>
            <a:r>
              <a:rPr lang="en-AU" sz="2400" dirty="0">
                <a:latin typeface="Goudy Old Style" charset="0"/>
                <a:ea typeface="ＭＳ Ｐゴシック" charset="0"/>
              </a:rPr>
              <a:t> Kazuo Ishiguro The Remains of the Day 42-</a:t>
            </a:r>
            <a:r>
              <a:rPr lang="en-AU" sz="2400" dirty="0" smtClean="0">
                <a:latin typeface="Goudy Old Style" charset="0"/>
                <a:ea typeface="ＭＳ Ｐゴシック" charset="0"/>
              </a:rPr>
              <a:t>43</a:t>
            </a:r>
            <a:endParaRPr lang="en-AU" dirty="0">
              <a:latin typeface="Goudy Old Style" charset="0"/>
              <a:ea typeface="ＭＳ Ｐゴシック" charset="0"/>
            </a:endParaRPr>
          </a:p>
        </p:txBody>
      </p:sp>
    </p:spTree>
    <p:extLst>
      <p:ext uri="{BB962C8B-B14F-4D97-AF65-F5344CB8AC3E}">
        <p14:creationId xmlns:p14="http://schemas.microsoft.com/office/powerpoint/2010/main" val="39231584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026"/>
          <p:cNvSpPr>
            <a:spLocks noGrp="1" noChangeArrowheads="1"/>
          </p:cNvSpPr>
          <p:nvPr>
            <p:ph type="title"/>
          </p:nvPr>
        </p:nvSpPr>
        <p:spPr/>
        <p:txBody>
          <a:bodyPr/>
          <a:lstStyle/>
          <a:p>
            <a:pPr eaLnBrk="1" hangingPunct="1"/>
            <a:r>
              <a:rPr lang="en-AU" b="1" i="1" dirty="0">
                <a:latin typeface="Goudy Old Style" charset="0"/>
                <a:ea typeface="ＭＳ Ｐゴシック" charset="0"/>
                <a:cs typeface="ＭＳ Ｐゴシック" charset="0"/>
              </a:rPr>
              <a:t>Moral insensitivity inside the role</a:t>
            </a:r>
          </a:p>
        </p:txBody>
      </p:sp>
      <p:sp>
        <p:nvSpPr>
          <p:cNvPr id="233475" name="Rectangle 1027"/>
          <p:cNvSpPr>
            <a:spLocks noGrp="1" noChangeArrowheads="1"/>
          </p:cNvSpPr>
          <p:nvPr>
            <p:ph idx="1"/>
          </p:nvPr>
        </p:nvSpPr>
        <p:spPr>
          <a:xfrm>
            <a:off x="698500" y="1851025"/>
            <a:ext cx="7053781" cy="4275138"/>
          </a:xfrm>
        </p:spPr>
        <p:txBody>
          <a:bodyPr>
            <a:normAutofit/>
          </a:bodyPr>
          <a:lstStyle/>
          <a:p>
            <a:pPr marL="0" indent="0" eaLnBrk="1" hangingPunct="1">
              <a:buFontTx/>
              <a:buNone/>
            </a:pPr>
            <a:r>
              <a:rPr lang="en-AU" sz="3200" dirty="0">
                <a:latin typeface="Goudy Old Style" charset="0"/>
                <a:ea typeface="ＭＳ Ｐゴシック" charset="0"/>
                <a:cs typeface="ＭＳ Ｐゴシック" charset="0"/>
              </a:rPr>
              <a:t>Ways in which the standard conception may seem to reduce professional competence:</a:t>
            </a:r>
          </a:p>
          <a:p>
            <a:pPr marL="1255713" lvl="1" indent="-401638" eaLnBrk="1" hangingPunct="1"/>
            <a:r>
              <a:rPr lang="en-AU" sz="2800" dirty="0" smtClean="0">
                <a:latin typeface="Goudy Old Style" charset="0"/>
                <a:ea typeface="ＭＳ Ｐゴシック" charset="0"/>
              </a:rPr>
              <a:t>Clients </a:t>
            </a:r>
            <a:r>
              <a:rPr lang="en-AU" sz="2800" dirty="0">
                <a:latin typeface="Goudy Old Style" charset="0"/>
                <a:ea typeface="ＭＳ Ｐゴシック" charset="0"/>
              </a:rPr>
              <a:t>often want more than merely </a:t>
            </a:r>
            <a:r>
              <a:rPr lang="en-AU" sz="2800" dirty="0" smtClean="0">
                <a:latin typeface="Goudy Old Style" charset="0"/>
                <a:ea typeface="ＭＳ Ｐゴシック" charset="0"/>
              </a:rPr>
              <a:t>technical </a:t>
            </a:r>
            <a:r>
              <a:rPr lang="en-AU" sz="2800" dirty="0">
                <a:latin typeface="Goudy Old Style" charset="0"/>
                <a:ea typeface="ＭＳ Ｐゴシック" charset="0"/>
              </a:rPr>
              <a:t>legal </a:t>
            </a:r>
            <a:r>
              <a:rPr lang="en-AU" sz="2800" dirty="0" smtClean="0">
                <a:latin typeface="Goudy Old Style" charset="0"/>
                <a:ea typeface="ＭＳ Ｐゴシック" charset="0"/>
              </a:rPr>
              <a:t>advice</a:t>
            </a:r>
          </a:p>
          <a:p>
            <a:pPr marL="1255713" lvl="1" indent="-401638" eaLnBrk="1" hangingPunct="1"/>
            <a:r>
              <a:rPr lang="en-AU" sz="2800" dirty="0" smtClean="0">
                <a:latin typeface="Goudy Old Style" charset="0"/>
                <a:ea typeface="ＭＳ Ｐゴシック" charset="0"/>
              </a:rPr>
              <a:t>The </a:t>
            </a:r>
            <a:r>
              <a:rPr lang="en-AU" sz="2800" dirty="0">
                <a:latin typeface="Goudy Old Style" charset="0"/>
                <a:ea typeface="ＭＳ Ｐゴシック" charset="0"/>
              </a:rPr>
              <a:t>jurisprudential point: </a:t>
            </a:r>
            <a:r>
              <a:rPr lang="en-AU" sz="2800" dirty="0" smtClean="0">
                <a:latin typeface="Goudy Old Style" charset="0"/>
                <a:ea typeface="ＭＳ Ｐゴシック" charset="0"/>
              </a:rPr>
              <a:t>positivism</a:t>
            </a:r>
            <a:r>
              <a:rPr lang="en-AU" sz="2800" dirty="0">
                <a:latin typeface="Goudy Old Style" charset="0"/>
                <a:ea typeface="ＭＳ Ｐゴシック" charset="0"/>
              </a:rPr>
              <a:t>/natural law and all </a:t>
            </a:r>
            <a:r>
              <a:rPr lang="en-AU" sz="2800" dirty="0" smtClean="0">
                <a:latin typeface="Goudy Old Style" charset="0"/>
                <a:ea typeface="ＭＳ Ｐゴシック" charset="0"/>
              </a:rPr>
              <a:t>that</a:t>
            </a:r>
          </a:p>
          <a:p>
            <a:pPr marL="1255713" lvl="1" indent="-401638" eaLnBrk="1" hangingPunct="1"/>
            <a:r>
              <a:rPr lang="en-AU" sz="2800" dirty="0" smtClean="0">
                <a:latin typeface="Goudy Old Style" charset="0"/>
                <a:ea typeface="ＭＳ Ｐゴシック" charset="0"/>
              </a:rPr>
              <a:t>The </a:t>
            </a:r>
            <a:r>
              <a:rPr lang="en-AU" sz="2800" dirty="0">
                <a:latin typeface="Goudy Old Style" charset="0"/>
                <a:ea typeface="ＭＳ Ｐゴシック" charset="0"/>
              </a:rPr>
              <a:t>lawyer as </a:t>
            </a:r>
            <a:r>
              <a:rPr lang="en-AU" sz="2800" dirty="0" err="1">
                <a:latin typeface="Goudy Old Style" charset="0"/>
                <a:ea typeface="ＭＳ Ｐゴシック" charset="0"/>
              </a:rPr>
              <a:t>phronemos</a:t>
            </a:r>
            <a:r>
              <a:rPr lang="en-AU" sz="2800" dirty="0">
                <a:latin typeface="Goudy Old Style" charset="0"/>
                <a:ea typeface="ＭＳ Ｐゴシック" charset="0"/>
              </a:rPr>
              <a:t>?</a:t>
            </a:r>
            <a:endParaRPr lang="en-AU" sz="2400" dirty="0">
              <a:latin typeface="Goudy Old Style" charset="0"/>
              <a:ea typeface="ＭＳ Ｐゴシック" charset="0"/>
            </a:endParaRPr>
          </a:p>
        </p:txBody>
      </p:sp>
    </p:spTree>
    <p:extLst>
      <p:ext uri="{BB962C8B-B14F-4D97-AF65-F5344CB8AC3E}">
        <p14:creationId xmlns:p14="http://schemas.microsoft.com/office/powerpoint/2010/main" val="3578515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34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334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334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334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065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70659" name="Rectangle 4"/>
          <p:cNvSpPr>
            <a:spLocks noGrp="1" noChangeArrowheads="1"/>
          </p:cNvSpPr>
          <p:nvPr>
            <p:ph type="title"/>
          </p:nvPr>
        </p:nvSpPr>
        <p:spPr/>
        <p:txBody>
          <a:bodyPr lIns="90488" tIns="44450" rIns="90488" bIns="44450"/>
          <a:lstStyle/>
          <a:p>
            <a:pPr algn="just" eaLnBrk="1" hangingPunct="1"/>
            <a:r>
              <a:rPr lang="en-US" i="1" dirty="0" smtClean="0">
                <a:latin typeface="Palatino" charset="0"/>
                <a:ea typeface="ＭＳ Ｐゴシック" charset="0"/>
                <a:cs typeface="ＭＳ Ｐゴシック" charset="0"/>
              </a:rPr>
              <a:t>Inside the Role</a:t>
            </a:r>
            <a:endParaRPr lang="en-US" i="1" dirty="0">
              <a:latin typeface="Palatino" charset="0"/>
              <a:ea typeface="ＭＳ Ｐゴシック" charset="0"/>
              <a:cs typeface="ＭＳ Ｐゴシック" charset="0"/>
            </a:endParaRPr>
          </a:p>
        </p:txBody>
      </p:sp>
      <p:sp>
        <p:nvSpPr>
          <p:cNvPr id="70660" name="Rectangle 5"/>
          <p:cNvSpPr>
            <a:spLocks noGrp="1" noChangeArrowheads="1"/>
          </p:cNvSpPr>
          <p:nvPr>
            <p:ph idx="1"/>
          </p:nvPr>
        </p:nvSpPr>
        <p:spPr/>
        <p:txBody>
          <a:bodyPr lIns="90488" tIns="44450" rIns="90488" bIns="44450">
            <a:normAutofit/>
          </a:bodyPr>
          <a:lstStyle/>
          <a:p>
            <a:pPr marL="0" indent="0" eaLnBrk="1" hangingPunct="1">
              <a:buFontTx/>
              <a:buNone/>
            </a:pPr>
            <a:r>
              <a:rPr lang="en-AU" sz="3600" dirty="0">
                <a:latin typeface="Palatino" charset="0"/>
                <a:ea typeface="ＭＳ Ｐゴシック" charset="0"/>
                <a:cs typeface="ＭＳ Ｐゴシック" charset="0"/>
              </a:rPr>
              <a:t>The lawyer who must detach professional judgement from his own moral judgement is deprived of the resources from which arguments regarding his client's legal rights and duties can be fashioned.</a:t>
            </a:r>
          </a:p>
          <a:p>
            <a:pPr marL="0" indent="0" algn="r" eaLnBrk="1" hangingPunct="1">
              <a:buFontTx/>
              <a:buNone/>
            </a:pPr>
            <a:r>
              <a:rPr lang="en-AU" sz="3200" dirty="0" err="1">
                <a:latin typeface="Palatino" charset="0"/>
                <a:ea typeface="ＭＳ Ｐゴシック" charset="0"/>
                <a:cs typeface="ＭＳ Ｐゴシック" charset="0"/>
              </a:rPr>
              <a:t>Postema</a:t>
            </a:r>
            <a:r>
              <a:rPr lang="en-AU" sz="3200" dirty="0">
                <a:latin typeface="Palatino" charset="0"/>
                <a:ea typeface="ＭＳ Ｐゴシック" charset="0"/>
                <a:cs typeface="ＭＳ Ｐゴシック" charset="0"/>
              </a:rPr>
              <a:t>, 'Moral Responsibility...' 79</a:t>
            </a:r>
            <a:endParaRPr lang="en-US" sz="2400" dirty="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39600046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026"/>
          <p:cNvSpPr>
            <a:spLocks noGrp="1" noChangeArrowheads="1"/>
          </p:cNvSpPr>
          <p:nvPr>
            <p:ph type="title"/>
          </p:nvPr>
        </p:nvSpPr>
        <p:spPr/>
        <p:txBody>
          <a:bodyPr/>
          <a:lstStyle/>
          <a:p>
            <a:pPr eaLnBrk="1" hangingPunct="1"/>
            <a:r>
              <a:rPr lang="en-AU" b="1" i="1" dirty="0">
                <a:latin typeface="Goudy Old Style" charset="0"/>
                <a:ea typeface="ＭＳ Ｐゴシック" charset="0"/>
                <a:cs typeface="ＭＳ Ｐゴシック" charset="0"/>
              </a:rPr>
              <a:t>Law</a:t>
            </a:r>
            <a:r>
              <a:rPr lang="ja-JP" altLang="en-AU" b="1" i="1" dirty="0">
                <a:latin typeface="Goudy Old Style" charset="0"/>
                <a:ea typeface="ＭＳ Ｐゴシック" charset="0"/>
                <a:cs typeface="ＭＳ Ｐゴシック" charset="0"/>
              </a:rPr>
              <a:t>’</a:t>
            </a:r>
            <a:r>
              <a:rPr lang="en-AU" altLang="ja-JP" b="1" i="1" dirty="0">
                <a:latin typeface="Goudy Old Style" charset="0"/>
                <a:ea typeface="ＭＳ Ｐゴシック" charset="0"/>
                <a:cs typeface="ＭＳ Ｐゴシック" charset="0"/>
              </a:rPr>
              <a:t>s Crisis of morale</a:t>
            </a:r>
            <a:endParaRPr lang="en-AU" b="1" i="1" dirty="0">
              <a:latin typeface="Goudy Old Style" charset="0"/>
              <a:ea typeface="ＭＳ Ｐゴシック" charset="0"/>
              <a:cs typeface="ＭＳ Ｐゴシック" charset="0"/>
            </a:endParaRPr>
          </a:p>
        </p:txBody>
      </p:sp>
      <p:sp>
        <p:nvSpPr>
          <p:cNvPr id="234499" name="Rectangle 1027"/>
          <p:cNvSpPr>
            <a:spLocks noGrp="1" noChangeArrowheads="1"/>
          </p:cNvSpPr>
          <p:nvPr>
            <p:ph idx="1"/>
          </p:nvPr>
        </p:nvSpPr>
        <p:spPr/>
        <p:txBody>
          <a:bodyPr/>
          <a:lstStyle/>
          <a:p>
            <a:pPr marL="0" indent="0" eaLnBrk="1" hangingPunct="1">
              <a:buFontTx/>
              <a:buNone/>
            </a:pPr>
            <a:r>
              <a:rPr lang="en-AU" sz="3600" dirty="0">
                <a:latin typeface="Goudy Old Style" charset="0"/>
                <a:ea typeface="ＭＳ Ｐゴシック" charset="0"/>
                <a:cs typeface="ＭＳ Ｐゴシック" charset="0"/>
              </a:rPr>
              <a:t>Ways in which the Standard Conception may contribute to a  crisis of morale:</a:t>
            </a:r>
          </a:p>
          <a:p>
            <a:pPr marL="1149350" lvl="1" indent="-958850" eaLnBrk="1" hangingPunct="1"/>
            <a:r>
              <a:rPr lang="en-AU" sz="3200" dirty="0">
                <a:latin typeface="Goudy Old Style" charset="0"/>
                <a:ea typeface="ＭＳ Ｐゴシック" charset="0"/>
              </a:rPr>
              <a:t>by requiring them to act immorally?</a:t>
            </a:r>
          </a:p>
          <a:p>
            <a:pPr marL="1149350" lvl="1" indent="-958850" eaLnBrk="1" hangingPunct="1"/>
            <a:r>
              <a:rPr lang="en-AU" sz="3200" dirty="0">
                <a:latin typeface="Goudy Old Style" charset="0"/>
                <a:ea typeface="ＭＳ Ｐゴシック" charset="0"/>
              </a:rPr>
              <a:t>by requiring </a:t>
            </a:r>
            <a:r>
              <a:rPr lang="ja-JP" altLang="en-AU" sz="3200" dirty="0">
                <a:latin typeface="Goudy Old Style" charset="0"/>
                <a:ea typeface="ＭＳ Ｐゴシック" charset="0"/>
              </a:rPr>
              <a:t>‘</a:t>
            </a:r>
            <a:r>
              <a:rPr lang="en-AU" altLang="ja-JP" sz="3200" dirty="0">
                <a:latin typeface="Goudy Old Style" charset="0"/>
                <a:ea typeface="ＭＳ Ｐゴシック" charset="0"/>
              </a:rPr>
              <a:t>moral</a:t>
            </a:r>
            <a:r>
              <a:rPr lang="ja-JP" altLang="en-AU" sz="3200" dirty="0">
                <a:latin typeface="Goudy Old Style" charset="0"/>
                <a:ea typeface="ＭＳ Ｐゴシック" charset="0"/>
              </a:rPr>
              <a:t>’</a:t>
            </a:r>
            <a:r>
              <a:rPr lang="en-AU" altLang="ja-JP" sz="3200" dirty="0">
                <a:latin typeface="Goudy Old Style" charset="0"/>
                <a:ea typeface="ＭＳ Ｐゴシック" charset="0"/>
              </a:rPr>
              <a:t> schizophrenia?</a:t>
            </a:r>
          </a:p>
          <a:p>
            <a:pPr marL="1149350" lvl="1" indent="-958850" eaLnBrk="1" hangingPunct="1"/>
            <a:r>
              <a:rPr lang="en-AU" sz="3200" dirty="0">
                <a:latin typeface="Goudy Old Style" charset="0"/>
                <a:ea typeface="ＭＳ Ｐゴシック" charset="0"/>
              </a:rPr>
              <a:t>by lowering the public esteem of lawyers?</a:t>
            </a:r>
          </a:p>
          <a:p>
            <a:pPr marL="1149350" lvl="1" indent="-958850" eaLnBrk="1" hangingPunct="1"/>
            <a:r>
              <a:rPr lang="en-AU" sz="3200" dirty="0">
                <a:latin typeface="Goudy Old Style" charset="0"/>
                <a:ea typeface="ＭＳ Ｐゴシック" charset="0"/>
              </a:rPr>
              <a:t>by rendering them mere technicians</a:t>
            </a:r>
            <a:r>
              <a:rPr lang="en-AU" sz="3200" dirty="0" smtClean="0">
                <a:latin typeface="Goudy Old Style" charset="0"/>
                <a:ea typeface="ＭＳ Ｐゴシック" charset="0"/>
              </a:rPr>
              <a:t>, exercising </a:t>
            </a:r>
            <a:r>
              <a:rPr lang="en-AU" sz="3200" dirty="0">
                <a:latin typeface="Goudy Old Style" charset="0"/>
                <a:ea typeface="ＭＳ Ｐゴシック" charset="0"/>
              </a:rPr>
              <a:t>no genuine wisdom</a:t>
            </a:r>
          </a:p>
          <a:p>
            <a:pPr marL="1149350" lvl="1" indent="-958850" eaLnBrk="1" hangingPunct="1"/>
            <a:endParaRPr lang="en-AU" sz="2400" dirty="0">
              <a:latin typeface="Goudy Old Style" charset="0"/>
              <a:ea typeface="ＭＳ Ｐゴシック" charset="0"/>
            </a:endParaRPr>
          </a:p>
        </p:txBody>
      </p:sp>
    </p:spTree>
    <p:extLst>
      <p:ext uri="{BB962C8B-B14F-4D97-AF65-F5344CB8AC3E}">
        <p14:creationId xmlns:p14="http://schemas.microsoft.com/office/powerpoint/2010/main" val="1935318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44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344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344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344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344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18446"/>
          </a:xfrm>
        </p:spPr>
        <p:txBody>
          <a:bodyPr/>
          <a:lstStyle/>
          <a:p>
            <a:r>
              <a:rPr lang="en-US" dirty="0" smtClean="0"/>
              <a:t>Distance, Detachment, and Integrity</a:t>
            </a:r>
            <a:endParaRPr lang="en-US" dirty="0"/>
          </a:p>
        </p:txBody>
      </p:sp>
      <p:sp>
        <p:nvSpPr>
          <p:cNvPr id="3" name="Content Placeholder 2"/>
          <p:cNvSpPr>
            <a:spLocks noGrp="1"/>
          </p:cNvSpPr>
          <p:nvPr>
            <p:ph idx="1"/>
          </p:nvPr>
        </p:nvSpPr>
        <p:spPr>
          <a:xfrm>
            <a:off x="457200" y="2700872"/>
            <a:ext cx="7620000" cy="3699927"/>
          </a:xfrm>
        </p:spPr>
        <p:txBody>
          <a:bodyPr/>
          <a:lstStyle/>
          <a:p>
            <a:endParaRPr lang="en-US" dirty="0"/>
          </a:p>
        </p:txBody>
      </p:sp>
    </p:spTree>
    <p:extLst>
      <p:ext uri="{BB962C8B-B14F-4D97-AF65-F5344CB8AC3E}">
        <p14:creationId xmlns:p14="http://schemas.microsoft.com/office/powerpoint/2010/main" val="3942184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0722"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30723" name="Rectangle 6"/>
          <p:cNvSpPr>
            <a:spLocks noGrp="1"/>
          </p:cNvSpPr>
          <p:nvPr>
            <p:ph type="title"/>
          </p:nvPr>
        </p:nvSpPr>
        <p:spPr/>
        <p:txBody>
          <a:bodyPr/>
          <a:lstStyle/>
          <a:p>
            <a:endParaRPr lang="en-GB">
              <a:latin typeface="Goudy Old Style" charset="0"/>
              <a:ea typeface="ＭＳ Ｐゴシック" charset="0"/>
              <a:cs typeface="ＭＳ Ｐゴシック" charset="0"/>
            </a:endParaRPr>
          </a:p>
        </p:txBody>
      </p:sp>
      <p:pic>
        <p:nvPicPr>
          <p:cNvPr id="30725" name="Picture 8" descr="macaula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879975" y="2062163"/>
            <a:ext cx="3114675" cy="4030662"/>
          </a:xfrm>
        </p:spPr>
      </p:pic>
      <p:sp>
        <p:nvSpPr>
          <p:cNvPr id="30724" name="Rectangle 7"/>
          <p:cNvSpPr>
            <a:spLocks noGrp="1"/>
          </p:cNvSpPr>
          <p:nvPr>
            <p:ph type="body" sz="half" idx="4294967295"/>
          </p:nvPr>
        </p:nvSpPr>
        <p:spPr>
          <a:xfrm>
            <a:off x="900064" y="1875566"/>
            <a:ext cx="3381471" cy="4372834"/>
          </a:xfrm>
        </p:spPr>
        <p:txBody>
          <a:bodyPr>
            <a:noAutofit/>
          </a:bodyPr>
          <a:lstStyle/>
          <a:p>
            <a:pPr marL="0" indent="0" eaLnBrk="1" hangingPunct="1">
              <a:lnSpc>
                <a:spcPct val="90000"/>
              </a:lnSpc>
              <a:buFontTx/>
              <a:buNone/>
            </a:pPr>
            <a:r>
              <a:rPr lang="en-AU" sz="2800" dirty="0">
                <a:latin typeface="Goudy Old Style" charset="0"/>
                <a:ea typeface="ＭＳ Ｐゴシック" charset="0"/>
                <a:cs typeface="ＭＳ Ｐゴシック" charset="0"/>
              </a:rPr>
              <a:t>How </a:t>
            </a:r>
            <a:r>
              <a:rPr lang="ja-JP" altLang="en-AU" sz="2800" dirty="0">
                <a:latin typeface="Goudy Old Style" charset="0"/>
                <a:ea typeface="ＭＳ Ｐゴシック" charset="0"/>
                <a:cs typeface="ＭＳ Ｐゴシック" charset="0"/>
              </a:rPr>
              <a:t>‘</a:t>
            </a:r>
            <a:r>
              <a:rPr lang="en-AU" altLang="ja-JP" sz="2800" dirty="0">
                <a:latin typeface="Goudy Old Style" charset="0"/>
                <a:ea typeface="ＭＳ Ｐゴシック" charset="0"/>
                <a:cs typeface="ＭＳ Ｐゴシック" charset="0"/>
              </a:rPr>
              <a:t>it be right that a man should, with a wig on his head and a band around his neck, do for a guinea what, without these appendages, he would think it wicked and infamous to do for an empire?</a:t>
            </a:r>
            <a:r>
              <a:rPr lang="ja-JP" altLang="en-AU" sz="2800" dirty="0">
                <a:latin typeface="Goudy Old Style" charset="0"/>
                <a:ea typeface="ＭＳ Ｐゴシック" charset="0"/>
                <a:cs typeface="ＭＳ Ｐゴシック" charset="0"/>
              </a:rPr>
              <a:t>’</a:t>
            </a:r>
            <a:endParaRPr lang="en-AU" altLang="ja-JP" sz="1100" dirty="0">
              <a:latin typeface="Goudy Old Style" charset="0"/>
              <a:ea typeface="ＭＳ Ｐゴシック" charset="0"/>
              <a:cs typeface="ＭＳ Ｐゴシック" charset="0"/>
            </a:endParaRPr>
          </a:p>
          <a:p>
            <a:pPr marL="0" indent="0" algn="r" eaLnBrk="1" hangingPunct="1">
              <a:lnSpc>
                <a:spcPct val="90000"/>
              </a:lnSpc>
              <a:buFontTx/>
              <a:buNone/>
            </a:pPr>
            <a:r>
              <a:rPr lang="en-AU" sz="1800" dirty="0">
                <a:latin typeface="Goudy Old Style" charset="0"/>
                <a:ea typeface="ＭＳ Ｐゴシック" charset="0"/>
                <a:cs typeface="ＭＳ Ｐゴシック" charset="0"/>
              </a:rPr>
              <a:t>Thomas </a:t>
            </a:r>
            <a:r>
              <a:rPr lang="en-AU" sz="1800" dirty="0" err="1">
                <a:latin typeface="Goudy Old Style" charset="0"/>
                <a:ea typeface="ＭＳ Ｐゴシック" charset="0"/>
                <a:cs typeface="ＭＳ Ｐゴシック" charset="0"/>
              </a:rPr>
              <a:t>Babbington</a:t>
            </a:r>
            <a:r>
              <a:rPr lang="en-AU" sz="1800" dirty="0">
                <a:latin typeface="Goudy Old Style" charset="0"/>
                <a:ea typeface="ＭＳ Ｐゴシック" charset="0"/>
                <a:cs typeface="ＭＳ Ｐゴシック" charset="0"/>
              </a:rPr>
              <a:t> Macaulay </a:t>
            </a:r>
          </a:p>
          <a:p>
            <a:pPr marL="0" indent="0" algn="r" eaLnBrk="1" hangingPunct="1">
              <a:lnSpc>
                <a:spcPct val="90000"/>
              </a:lnSpc>
              <a:buFontTx/>
              <a:buNone/>
            </a:pPr>
            <a:r>
              <a:rPr lang="en-AU" sz="1800" dirty="0">
                <a:latin typeface="Goudy Old Style" charset="0"/>
                <a:ea typeface="ＭＳ Ｐゴシック" charset="0"/>
                <a:cs typeface="ＭＳ Ｐゴシック" charset="0"/>
              </a:rPr>
              <a:t>'Essay on Bacon'</a:t>
            </a:r>
            <a:endParaRPr lang="en-GB" sz="2000" dirty="0">
              <a:latin typeface="Goudy Old Style" charset="0"/>
              <a:ea typeface="ＭＳ Ｐゴシック" charset="0"/>
              <a:cs typeface="ＭＳ Ｐゴシック" charset="0"/>
            </a:endParaRPr>
          </a:p>
        </p:txBody>
      </p:sp>
    </p:spTree>
    <p:extLst>
      <p:ext uri="{BB962C8B-B14F-4D97-AF65-F5344CB8AC3E}">
        <p14:creationId xmlns:p14="http://schemas.microsoft.com/office/powerpoint/2010/main" val="12082422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GB" sz="3200" i="1">
                <a:latin typeface="Goudy Old Style" charset="0"/>
                <a:ea typeface="ＭＳ Ｐゴシック" charset="0"/>
                <a:cs typeface="ＭＳ Ｐゴシック" charset="0"/>
              </a:rPr>
              <a:t>Zabella</a:t>
            </a:r>
            <a:r>
              <a:rPr lang="en-GB" sz="3200">
                <a:latin typeface="Goudy Old Style" charset="0"/>
                <a:ea typeface="ＭＳ Ｐゴシック" charset="0"/>
                <a:cs typeface="ＭＳ Ｐゴシック" charset="0"/>
              </a:rPr>
              <a:t>v </a:t>
            </a:r>
            <a:r>
              <a:rPr lang="en-GB" sz="3200" i="1">
                <a:latin typeface="Goudy Old Style" charset="0"/>
                <a:ea typeface="ＭＳ Ｐゴシック" charset="0"/>
                <a:cs typeface="ＭＳ Ｐゴシック" charset="0"/>
              </a:rPr>
              <a:t>Pakel </a:t>
            </a:r>
            <a:r>
              <a:rPr lang="en-GB" sz="3200">
                <a:latin typeface="Goudy Old Style" charset="0"/>
                <a:ea typeface="ＭＳ Ｐゴシック" charset="0"/>
                <a:cs typeface="ＭＳ Ｐゴシック" charset="0"/>
              </a:rPr>
              <a:t>242 F2d 452 (7th Cir. 1957)</a:t>
            </a:r>
          </a:p>
        </p:txBody>
      </p:sp>
      <p:sp>
        <p:nvSpPr>
          <p:cNvPr id="280579" name="Rectangle 3"/>
          <p:cNvSpPr>
            <a:spLocks noGrp="1" noChangeArrowheads="1"/>
          </p:cNvSpPr>
          <p:nvPr>
            <p:ph idx="1"/>
          </p:nvPr>
        </p:nvSpPr>
        <p:spPr/>
        <p:txBody>
          <a:bodyPr>
            <a:normAutofit fontScale="92500" lnSpcReduction="10000"/>
          </a:bodyPr>
          <a:lstStyle/>
          <a:p>
            <a:pPr eaLnBrk="1" hangingPunct="1">
              <a:lnSpc>
                <a:spcPct val="90000"/>
              </a:lnSpc>
            </a:pPr>
            <a:r>
              <a:rPr lang="en-GB" sz="2800" dirty="0">
                <a:latin typeface="Goudy Old Style" charset="0"/>
                <a:ea typeface="ＭＳ Ｐゴシック" charset="0"/>
                <a:cs typeface="ＭＳ Ｐゴシック" charset="0"/>
              </a:rPr>
              <a:t>Joseph </a:t>
            </a:r>
            <a:r>
              <a:rPr lang="en-GB" sz="2800" dirty="0" err="1">
                <a:latin typeface="Goudy Old Style" charset="0"/>
                <a:ea typeface="ＭＳ Ｐゴシック" charset="0"/>
                <a:cs typeface="ＭＳ Ｐゴシック" charset="0"/>
              </a:rPr>
              <a:t>Zabella</a:t>
            </a:r>
            <a:r>
              <a:rPr lang="en-GB" sz="2800" dirty="0">
                <a:latin typeface="Goudy Old Style" charset="0"/>
                <a:ea typeface="ＭＳ Ｐゴシック" charset="0"/>
                <a:cs typeface="ＭＳ Ｐゴシック" charset="0"/>
              </a:rPr>
              <a:t> worked for John </a:t>
            </a:r>
            <a:r>
              <a:rPr lang="en-GB" sz="2800" dirty="0" err="1">
                <a:latin typeface="Goudy Old Style" charset="0"/>
                <a:ea typeface="ＭＳ Ｐゴシック" charset="0"/>
                <a:cs typeface="ＭＳ Ｐゴシック" charset="0"/>
              </a:rPr>
              <a:t>Pakel</a:t>
            </a:r>
            <a:r>
              <a:rPr lang="en-GB" sz="2800" dirty="0">
                <a:latin typeface="Goudy Old Style" charset="0"/>
                <a:ea typeface="ＭＳ Ｐゴシック" charset="0"/>
                <a:cs typeface="ＭＳ Ｐゴシック" charset="0"/>
              </a:rPr>
              <a:t>. </a:t>
            </a:r>
            <a:r>
              <a:rPr lang="en-GB" sz="2800" dirty="0" err="1">
                <a:latin typeface="Goudy Old Style" charset="0"/>
                <a:ea typeface="ＭＳ Ｐゴシック" charset="0"/>
                <a:cs typeface="ＭＳ Ｐゴシック" charset="0"/>
              </a:rPr>
              <a:t>Zabella</a:t>
            </a:r>
            <a:r>
              <a:rPr lang="en-GB" sz="2800" dirty="0">
                <a:latin typeface="Goudy Old Style" charset="0"/>
                <a:ea typeface="ＭＳ Ｐゴシック" charset="0"/>
                <a:cs typeface="ＭＳ Ｐゴシック" charset="0"/>
              </a:rPr>
              <a:t> was better off off than his employer and from time to time loaned him money. Eventually </a:t>
            </a:r>
            <a:r>
              <a:rPr lang="en-GB" sz="2800" dirty="0" err="1">
                <a:latin typeface="Goudy Old Style" charset="0"/>
                <a:ea typeface="ＭＳ Ｐゴシック" charset="0"/>
                <a:cs typeface="ＭＳ Ｐゴシック" charset="0"/>
              </a:rPr>
              <a:t>Pakel</a:t>
            </a:r>
            <a:r>
              <a:rPr lang="en-GB" sz="2800" dirty="0">
                <a:latin typeface="Goudy Old Style" charset="0"/>
                <a:ea typeface="ＭＳ Ｐゴシック" charset="0"/>
                <a:cs typeface="ＭＳ Ｐゴシック" charset="0"/>
              </a:rPr>
              <a:t> owed </a:t>
            </a:r>
            <a:r>
              <a:rPr lang="en-GB" sz="2800" dirty="0" err="1">
                <a:latin typeface="Goudy Old Style" charset="0"/>
                <a:ea typeface="ＭＳ Ｐゴシック" charset="0"/>
                <a:cs typeface="ＭＳ Ｐゴシック" charset="0"/>
              </a:rPr>
              <a:t>Zabella</a:t>
            </a:r>
            <a:r>
              <a:rPr lang="en-GB" sz="2800" dirty="0">
                <a:latin typeface="Goudy Old Style" charset="0"/>
                <a:ea typeface="ＭＳ Ｐゴシック" charset="0"/>
                <a:cs typeface="ＭＳ Ｐゴシック" charset="0"/>
              </a:rPr>
              <a:t> $5,000.00. </a:t>
            </a:r>
          </a:p>
          <a:p>
            <a:pPr eaLnBrk="1" hangingPunct="1">
              <a:lnSpc>
                <a:spcPct val="90000"/>
              </a:lnSpc>
            </a:pPr>
            <a:r>
              <a:rPr lang="en-GB" sz="2800" dirty="0">
                <a:latin typeface="Goudy Old Style" charset="0"/>
                <a:ea typeface="ＭＳ Ｐゴシック" charset="0"/>
                <a:cs typeface="ＭＳ Ｐゴシック" charset="0"/>
              </a:rPr>
              <a:t>The two drafted and signed a simple contract, but </a:t>
            </a:r>
            <a:r>
              <a:rPr lang="en-GB" sz="2800" dirty="0" err="1">
                <a:latin typeface="Goudy Old Style" charset="0"/>
                <a:ea typeface="ＭＳ Ｐゴシック" charset="0"/>
                <a:cs typeface="ＭＳ Ｐゴシック" charset="0"/>
              </a:rPr>
              <a:t>Pakel</a:t>
            </a:r>
            <a:r>
              <a:rPr lang="en-GB" sz="2800" dirty="0">
                <a:latin typeface="Goudy Old Style" charset="0"/>
                <a:ea typeface="ＭＳ Ｐゴシック" charset="0"/>
                <a:cs typeface="ＭＳ Ｐゴシック" charset="0"/>
              </a:rPr>
              <a:t> declared declared bankruptcy before the debt was repaid. </a:t>
            </a:r>
          </a:p>
          <a:p>
            <a:pPr eaLnBrk="1" hangingPunct="1">
              <a:lnSpc>
                <a:spcPct val="90000"/>
              </a:lnSpc>
            </a:pPr>
            <a:r>
              <a:rPr lang="en-GB" sz="2800" dirty="0">
                <a:latin typeface="Goudy Old Style" charset="0"/>
                <a:ea typeface="ＭＳ Ｐゴシック" charset="0"/>
                <a:cs typeface="ＭＳ Ｐゴシック" charset="0"/>
              </a:rPr>
              <a:t>Some time later </a:t>
            </a:r>
            <a:r>
              <a:rPr lang="en-GB" sz="2800" dirty="0" err="1">
                <a:latin typeface="Goudy Old Style" charset="0"/>
                <a:ea typeface="ＭＳ Ｐゴシック" charset="0"/>
                <a:cs typeface="ＭＳ Ｐゴシック" charset="0"/>
              </a:rPr>
              <a:t>Zabella</a:t>
            </a:r>
            <a:r>
              <a:rPr lang="en-GB" sz="2800" dirty="0">
                <a:latin typeface="Goudy Old Style" charset="0"/>
                <a:ea typeface="ＭＳ Ｐゴシック" charset="0"/>
                <a:cs typeface="ＭＳ Ｐゴシック" charset="0"/>
              </a:rPr>
              <a:t> sued, claiming that, subsequent to the bankruptcy, </a:t>
            </a:r>
            <a:r>
              <a:rPr lang="en-GB" sz="2800" dirty="0" err="1">
                <a:latin typeface="Goudy Old Style" charset="0"/>
                <a:ea typeface="ＭＳ Ｐゴシック" charset="0"/>
                <a:cs typeface="ＭＳ Ｐゴシック" charset="0"/>
              </a:rPr>
              <a:t>Pakel</a:t>
            </a:r>
            <a:r>
              <a:rPr lang="en-GB" sz="2800" dirty="0">
                <a:latin typeface="Goudy Old Style" charset="0"/>
                <a:ea typeface="ＭＳ Ｐゴシック" charset="0"/>
                <a:cs typeface="ＭＳ Ｐゴシック" charset="0"/>
              </a:rPr>
              <a:t> had made a new promise to repay the debt. The new promise would have blocked the bankruptcy defence, but because it was not in writing </a:t>
            </a:r>
            <a:r>
              <a:rPr lang="en-GB" sz="2800" dirty="0" err="1">
                <a:latin typeface="Goudy Old Style" charset="0"/>
                <a:ea typeface="ＭＳ Ｐゴシック" charset="0"/>
                <a:cs typeface="ＭＳ Ｐゴシック" charset="0"/>
              </a:rPr>
              <a:t>Pakel</a:t>
            </a:r>
            <a:r>
              <a:rPr lang="en-GB" sz="2800" dirty="0">
                <a:latin typeface="Goudy Old Style" charset="0"/>
                <a:ea typeface="ＭＳ Ｐゴシック" charset="0"/>
                <a:cs typeface="ＭＳ Ｐゴシック" charset="0"/>
              </a:rPr>
              <a:t> was able to plead a statute of limitations to prevent legal enforcement. </a:t>
            </a:r>
          </a:p>
          <a:p>
            <a:pPr eaLnBrk="1" hangingPunct="1">
              <a:lnSpc>
                <a:spcPct val="90000"/>
              </a:lnSpc>
            </a:pPr>
            <a:endParaRPr lang="en-GB" sz="2200" dirty="0">
              <a:latin typeface="Goudy Old Style" charset="0"/>
              <a:ea typeface="ＭＳ Ｐゴシック" charset="0"/>
              <a:cs typeface="ＭＳ Ｐゴシック" charset="0"/>
            </a:endParaRPr>
          </a:p>
        </p:txBody>
      </p:sp>
    </p:spTree>
    <p:extLst>
      <p:ext uri="{BB962C8B-B14F-4D97-AF65-F5344CB8AC3E}">
        <p14:creationId xmlns:p14="http://schemas.microsoft.com/office/powerpoint/2010/main" val="252634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0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0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GB" sz="3200" i="1">
                <a:latin typeface="Goudy Old Style" charset="0"/>
                <a:ea typeface="ＭＳ Ｐゴシック" charset="0"/>
                <a:cs typeface="ＭＳ Ｐゴシック" charset="0"/>
              </a:rPr>
              <a:t>Zabella </a:t>
            </a:r>
            <a:r>
              <a:rPr lang="en-GB" sz="3200">
                <a:latin typeface="Goudy Old Style" charset="0"/>
                <a:ea typeface="ＭＳ Ｐゴシック" charset="0"/>
                <a:cs typeface="ＭＳ Ｐゴシック" charset="0"/>
              </a:rPr>
              <a:t>v </a:t>
            </a:r>
            <a:r>
              <a:rPr lang="en-GB" sz="3200" i="1">
                <a:latin typeface="Goudy Old Style" charset="0"/>
                <a:ea typeface="ＭＳ Ｐゴシック" charset="0"/>
                <a:cs typeface="ＭＳ Ｐゴシック" charset="0"/>
              </a:rPr>
              <a:t>Pakel </a:t>
            </a:r>
            <a:r>
              <a:rPr lang="en-GB" sz="3200">
                <a:latin typeface="Goudy Old Style" charset="0"/>
                <a:ea typeface="ＭＳ Ｐゴシック" charset="0"/>
                <a:cs typeface="ＭＳ Ｐゴシック" charset="0"/>
              </a:rPr>
              <a:t>242 F2d 452 (7th Cir. 1957)</a:t>
            </a:r>
          </a:p>
        </p:txBody>
      </p:sp>
      <p:sp>
        <p:nvSpPr>
          <p:cNvPr id="281603" name="Rectangle 3"/>
          <p:cNvSpPr>
            <a:spLocks noGrp="1" noChangeArrowheads="1"/>
          </p:cNvSpPr>
          <p:nvPr>
            <p:ph idx="1"/>
          </p:nvPr>
        </p:nvSpPr>
        <p:spPr>
          <a:xfrm>
            <a:off x="684213" y="1484313"/>
            <a:ext cx="7392987" cy="5040312"/>
          </a:xfrm>
        </p:spPr>
        <p:txBody>
          <a:bodyPr>
            <a:normAutofit/>
          </a:bodyPr>
          <a:lstStyle/>
          <a:p>
            <a:pPr eaLnBrk="1" hangingPunct="1">
              <a:lnSpc>
                <a:spcPct val="90000"/>
              </a:lnSpc>
            </a:pPr>
            <a:r>
              <a:rPr lang="en-GB" sz="2400" dirty="0">
                <a:latin typeface="Goudy Old Style" charset="0"/>
                <a:ea typeface="ＭＳ Ｐゴシック" charset="0"/>
                <a:cs typeface="ＭＳ Ｐゴシック" charset="0"/>
              </a:rPr>
              <a:t>The defence was successful, though the court was quite explicit that that the statute did not extinguish </a:t>
            </a:r>
            <a:r>
              <a:rPr lang="en-GB" sz="2400" dirty="0" err="1">
                <a:latin typeface="Goudy Old Style" charset="0"/>
                <a:ea typeface="ＭＳ Ｐゴシック" charset="0"/>
                <a:cs typeface="ＭＳ Ｐゴシック" charset="0"/>
              </a:rPr>
              <a:t>Pakel's</a:t>
            </a:r>
            <a:r>
              <a:rPr lang="en-GB" sz="2400" dirty="0">
                <a:latin typeface="Goudy Old Style" charset="0"/>
                <a:ea typeface="ＭＳ Ｐゴシック" charset="0"/>
                <a:cs typeface="ＭＳ Ｐゴシック" charset="0"/>
              </a:rPr>
              <a:t> moral obligation to repay </a:t>
            </a:r>
            <a:r>
              <a:rPr lang="en-GB" sz="2400" dirty="0" err="1">
                <a:latin typeface="Goudy Old Style" charset="0"/>
                <a:ea typeface="ＭＳ Ｐゴシック" charset="0"/>
                <a:cs typeface="ＭＳ Ｐゴシック" charset="0"/>
              </a:rPr>
              <a:t>Zabella</a:t>
            </a:r>
            <a:r>
              <a:rPr lang="en-GB" sz="2400" dirty="0">
                <a:latin typeface="Goudy Old Style" charset="0"/>
                <a:ea typeface="ＭＳ Ｐゴシック" charset="0"/>
                <a:cs typeface="ＭＳ Ｐゴシック" charset="0"/>
              </a:rPr>
              <a:t>. </a:t>
            </a:r>
          </a:p>
          <a:p>
            <a:pPr eaLnBrk="1" hangingPunct="1">
              <a:lnSpc>
                <a:spcPct val="90000"/>
              </a:lnSpc>
            </a:pPr>
            <a:r>
              <a:rPr lang="en-GB" sz="2400" dirty="0">
                <a:latin typeface="Goudy Old Style" charset="0"/>
                <a:ea typeface="ＭＳ Ｐゴシック" charset="0"/>
                <a:cs typeface="ＭＳ Ｐゴシック" charset="0"/>
              </a:rPr>
              <a:t>The immorality of </a:t>
            </a:r>
            <a:r>
              <a:rPr lang="en-GB" sz="2400" dirty="0" err="1">
                <a:latin typeface="Goudy Old Style" charset="0"/>
                <a:ea typeface="ＭＳ Ｐゴシック" charset="0"/>
                <a:cs typeface="ＭＳ Ｐゴシック" charset="0"/>
              </a:rPr>
              <a:t>Pakel's</a:t>
            </a:r>
            <a:r>
              <a:rPr lang="en-GB" sz="2400" dirty="0">
                <a:latin typeface="Goudy Old Style" charset="0"/>
                <a:ea typeface="ＭＳ Ｐゴシック" charset="0"/>
                <a:cs typeface="ＭＳ Ｐゴシック" charset="0"/>
              </a:rPr>
              <a:t> reliance upon the statute was made all the all the more striking since by the time of the suit </a:t>
            </a:r>
            <a:r>
              <a:rPr lang="en-GB" sz="2400" dirty="0" err="1">
                <a:latin typeface="Goudy Old Style" charset="0"/>
                <a:ea typeface="ＭＳ Ｐゴシック" charset="0"/>
                <a:cs typeface="ＭＳ Ｐゴシック" charset="0"/>
              </a:rPr>
              <a:t>Pakel</a:t>
            </a:r>
            <a:r>
              <a:rPr lang="en-GB" sz="2400" dirty="0">
                <a:latin typeface="Goudy Old Style" charset="0"/>
                <a:ea typeface="ＭＳ Ｐゴシック" charset="0"/>
                <a:cs typeface="ＭＳ Ｐゴシック" charset="0"/>
              </a:rPr>
              <a:t> had become the well-paid Chief Executive Officer of the Chicago Savings and Loan Association, and could have repaid the money without hardship. </a:t>
            </a:r>
          </a:p>
          <a:p>
            <a:pPr eaLnBrk="1" hangingPunct="1">
              <a:lnSpc>
                <a:spcPct val="90000"/>
              </a:lnSpc>
            </a:pPr>
            <a:r>
              <a:rPr lang="en-GB" sz="2400" dirty="0">
                <a:latin typeface="Goudy Old Style" charset="0"/>
                <a:ea typeface="ＭＳ Ｐゴシック" charset="0"/>
                <a:cs typeface="ＭＳ Ｐゴシック" charset="0"/>
              </a:rPr>
              <a:t>Though they felt obliged to allow the </a:t>
            </a:r>
            <a:r>
              <a:rPr lang="en-GB" sz="2400" dirty="0" err="1">
                <a:latin typeface="Goudy Old Style" charset="0"/>
                <a:ea typeface="ＭＳ Ｐゴシック" charset="0"/>
                <a:cs typeface="ＭＳ Ｐゴシック" charset="0"/>
              </a:rPr>
              <a:t>defense</a:t>
            </a:r>
            <a:r>
              <a:rPr lang="en-GB" sz="2400" dirty="0">
                <a:latin typeface="Goudy Old Style" charset="0"/>
                <a:ea typeface="ＭＳ Ｐゴシック" charset="0"/>
                <a:cs typeface="ＭＳ Ｐゴシック" charset="0"/>
              </a:rPr>
              <a:t>, the court made clear they thought </a:t>
            </a:r>
            <a:r>
              <a:rPr lang="en-GB" sz="2400" dirty="0" err="1">
                <a:latin typeface="Goudy Old Style" charset="0"/>
                <a:ea typeface="ＭＳ Ｐゴシック" charset="0"/>
                <a:cs typeface="ＭＳ Ｐゴシック" charset="0"/>
              </a:rPr>
              <a:t>Pakel</a:t>
            </a:r>
            <a:r>
              <a:rPr lang="en-GB" sz="2400" dirty="0">
                <a:latin typeface="Goudy Old Style" charset="0"/>
                <a:ea typeface="ＭＳ Ｐゴシック" charset="0"/>
                <a:cs typeface="ＭＳ Ｐゴシック" charset="0"/>
              </a:rPr>
              <a:t> was a scoundrel, who, being "in a position of position of some affluence ... should feel obliged to pay an honest debt honest debt to his old friend, employee, and countryman".</a:t>
            </a:r>
          </a:p>
          <a:p>
            <a:pPr eaLnBrk="1" hangingPunct="1">
              <a:lnSpc>
                <a:spcPct val="90000"/>
              </a:lnSpc>
            </a:pPr>
            <a:endParaRPr lang="en-GB" dirty="0">
              <a:latin typeface="Goudy Old Style" charset="0"/>
              <a:ea typeface="ＭＳ Ｐゴシック" charset="0"/>
              <a:cs typeface="ＭＳ Ｐゴシック" charset="0"/>
            </a:endParaRPr>
          </a:p>
        </p:txBody>
      </p:sp>
    </p:spTree>
    <p:extLst>
      <p:ext uri="{BB962C8B-B14F-4D97-AF65-F5344CB8AC3E}">
        <p14:creationId xmlns:p14="http://schemas.microsoft.com/office/powerpoint/2010/main" val="3182410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1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1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57200" y="274638"/>
            <a:ext cx="7620000" cy="1143000"/>
          </a:xfrm>
        </p:spPr>
        <p:txBody>
          <a:bodyPr/>
          <a:lstStyle/>
          <a:p>
            <a:pPr eaLnBrk="1" hangingPunct="1"/>
            <a:r>
              <a:rPr lang="en-GB" sz="3600" b="1" dirty="0">
                <a:latin typeface="Goudy Old Style" charset="0"/>
                <a:ea typeface="ＭＳ Ｐゴシック" charset="0"/>
                <a:cs typeface="ＭＳ Ｐゴシック" charset="0"/>
              </a:rPr>
              <a:t>Slayer's 2 Lawyers Kept Secret of 2 </a:t>
            </a:r>
            <a:r>
              <a:rPr lang="en-GB" sz="3600" dirty="0">
                <a:latin typeface="Goudy Old Style" charset="0"/>
                <a:ea typeface="ＭＳ Ｐゴシック" charset="0"/>
                <a:cs typeface="ＭＳ Ｐゴシック" charset="0"/>
              </a:rPr>
              <a:t/>
            </a:r>
            <a:br>
              <a:rPr lang="en-GB" sz="3600" dirty="0">
                <a:latin typeface="Goudy Old Style" charset="0"/>
                <a:ea typeface="ＭＳ Ｐゴシック" charset="0"/>
                <a:cs typeface="ＭＳ Ｐゴシック" charset="0"/>
              </a:rPr>
            </a:br>
            <a:r>
              <a:rPr lang="en-GB" sz="3600" b="1" dirty="0">
                <a:latin typeface="Goudy Old Style" charset="0"/>
                <a:ea typeface="ＭＳ Ｐゴシック" charset="0"/>
                <a:cs typeface="ＭＳ Ｐゴシック" charset="0"/>
              </a:rPr>
              <a:t>More Killings</a:t>
            </a:r>
            <a:endParaRPr lang="en-GB" sz="3600" dirty="0">
              <a:latin typeface="Goudy Old Style" charset="0"/>
              <a:ea typeface="ＭＳ Ｐゴシック" charset="0"/>
              <a:cs typeface="ＭＳ Ｐゴシック" charset="0"/>
            </a:endParaRPr>
          </a:p>
        </p:txBody>
      </p:sp>
      <p:sp>
        <p:nvSpPr>
          <p:cNvPr id="282627" name="Rectangle 3"/>
          <p:cNvSpPr>
            <a:spLocks noGrp="1" noChangeArrowheads="1"/>
          </p:cNvSpPr>
          <p:nvPr>
            <p:ph idx="1"/>
          </p:nvPr>
        </p:nvSpPr>
        <p:spPr/>
        <p:txBody>
          <a:bodyPr>
            <a:normAutofit lnSpcReduction="10000"/>
          </a:bodyPr>
          <a:lstStyle/>
          <a:p>
            <a:pPr eaLnBrk="1" hangingPunct="1">
              <a:lnSpc>
                <a:spcPct val="70000"/>
              </a:lnSpc>
            </a:pPr>
            <a:r>
              <a:rPr lang="en-GB" sz="2600" b="1" i="1" dirty="0">
                <a:latin typeface="Goudy Old Style" charset="0"/>
                <a:ea typeface="ＭＳ Ｐゴシック" charset="0"/>
                <a:cs typeface="ＭＳ Ｐゴシック" charset="0"/>
              </a:rPr>
              <a:t>New York Times </a:t>
            </a:r>
            <a:r>
              <a:rPr lang="en-GB" sz="2600" b="1" dirty="0">
                <a:latin typeface="Goudy Old Style" charset="0"/>
                <a:ea typeface="ＭＳ Ｐゴシック" charset="0"/>
                <a:cs typeface="ＭＳ Ｐゴシック" charset="0"/>
              </a:rPr>
              <a:t>(June 20, 1974</a:t>
            </a:r>
            <a:r>
              <a:rPr lang="en-GB" sz="2600" dirty="0">
                <a:latin typeface="Goudy Old Style" charset="0"/>
                <a:ea typeface="ＭＳ Ｐゴシック" charset="0"/>
                <a:cs typeface="ＭＳ Ｐゴシック" charset="0"/>
              </a:rPr>
              <a:t>) </a:t>
            </a:r>
            <a:r>
              <a:rPr lang="en-GB" sz="2600" b="1" dirty="0">
                <a:latin typeface="Goudy Old Style" charset="0"/>
                <a:ea typeface="ＭＳ Ｐゴシック" charset="0"/>
                <a:cs typeface="ＭＳ Ｐゴシック" charset="0"/>
              </a:rPr>
              <a:t>Lake Pleasant, N.Y., June 19</a:t>
            </a:r>
          </a:p>
          <a:p>
            <a:pPr eaLnBrk="1" hangingPunct="1">
              <a:lnSpc>
                <a:spcPct val="70000"/>
              </a:lnSpc>
            </a:pPr>
            <a:endParaRPr lang="en-GB" sz="2600" dirty="0">
              <a:latin typeface="Goudy Old Style" charset="0"/>
              <a:ea typeface="ＭＳ Ｐゴシック" charset="0"/>
              <a:cs typeface="ＭＳ Ｐゴシック" charset="0"/>
            </a:endParaRPr>
          </a:p>
          <a:p>
            <a:pPr lvl="1" eaLnBrk="1" hangingPunct="1"/>
            <a:r>
              <a:rPr lang="en-GB" sz="2400" dirty="0">
                <a:latin typeface="Goudy Old Style" charset="0"/>
                <a:ea typeface="ＭＳ Ｐゴシック" charset="0"/>
              </a:rPr>
              <a:t>“Two lawyers for a man on trial here for murder did not disclose for six months that they had seen the bodies of two other </a:t>
            </a:r>
            <a:r>
              <a:rPr lang="en-GB" sz="2400" dirty="0" smtClean="0">
                <a:latin typeface="Goudy Old Style" charset="0"/>
                <a:ea typeface="ＭＳ Ｐゴシック" charset="0"/>
              </a:rPr>
              <a:t>people </a:t>
            </a:r>
            <a:r>
              <a:rPr lang="en-GB" sz="2400" dirty="0">
                <a:latin typeface="Goudy Old Style" charset="0"/>
                <a:ea typeface="ＭＳ Ｐゴシック" charset="0"/>
              </a:rPr>
              <a:t>killed by their client because, they said, they were bound by the confidentiality of a lawyer-client relationship.</a:t>
            </a:r>
          </a:p>
          <a:p>
            <a:pPr lvl="1" eaLnBrk="1" hangingPunct="1"/>
            <a:endParaRPr lang="en-GB" sz="2400" dirty="0">
              <a:latin typeface="Goudy Old Style" charset="0"/>
              <a:ea typeface="ＭＳ Ｐゴシック" charset="0"/>
            </a:endParaRPr>
          </a:p>
          <a:p>
            <a:pPr lvl="1" eaLnBrk="1" hangingPunct="1"/>
            <a:r>
              <a:rPr lang="en-GB" sz="2400" dirty="0">
                <a:latin typeface="Goudy Old Style" charset="0"/>
                <a:ea typeface="ＭＳ Ｐゴシック" charset="0"/>
              </a:rPr>
              <a:t>The court-appointed attorneys said today that their client had told had told them where to find the bodies of two missing women. women. They photographed the bodies, they said, but did not report the discoveries to authorities searching for the murder victims</a:t>
            </a:r>
            <a:r>
              <a:rPr lang="en-GB" dirty="0">
                <a:latin typeface="Goudy Old Style" charset="0"/>
                <a:ea typeface="ＭＳ Ｐゴシック" charset="0"/>
              </a:rPr>
              <a:t>.</a:t>
            </a:r>
          </a:p>
        </p:txBody>
      </p:sp>
    </p:spTree>
    <p:extLst>
      <p:ext uri="{BB962C8B-B14F-4D97-AF65-F5344CB8AC3E}">
        <p14:creationId xmlns:p14="http://schemas.microsoft.com/office/powerpoint/2010/main" val="2241197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262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2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GB">
                <a:latin typeface="Goudy Old Style" charset="0"/>
                <a:ea typeface="ＭＳ Ｐゴシック" charset="0"/>
                <a:cs typeface="ＭＳ Ｐゴシック" charset="0"/>
              </a:rPr>
              <a:t>Lake Pleasant bodies case</a:t>
            </a:r>
          </a:p>
        </p:txBody>
      </p:sp>
      <p:sp>
        <p:nvSpPr>
          <p:cNvPr id="283651" name="Rectangle 3"/>
          <p:cNvSpPr>
            <a:spLocks noGrp="1" noChangeArrowheads="1"/>
          </p:cNvSpPr>
          <p:nvPr>
            <p:ph idx="1"/>
          </p:nvPr>
        </p:nvSpPr>
        <p:spPr/>
        <p:txBody>
          <a:bodyPr>
            <a:normAutofit/>
          </a:bodyPr>
          <a:lstStyle/>
          <a:p>
            <a:pPr eaLnBrk="1" hangingPunct="1"/>
            <a:r>
              <a:rPr lang="en-GB" sz="2400" dirty="0">
                <a:latin typeface="Goudy Old Style" charset="0"/>
                <a:ea typeface="ＭＳ Ｐゴシック" charset="0"/>
                <a:cs typeface="ＭＳ Ｐゴシック" charset="0"/>
              </a:rPr>
              <a:t>The lawyers also said they had kept their discovery from the father of one of one of the women, who had visited them in the hope that they could shed some shed some light on the disappearance of his 20 year-old daughter.</a:t>
            </a:r>
          </a:p>
          <a:p>
            <a:pPr eaLnBrk="1" hangingPunct="1"/>
            <a:r>
              <a:rPr lang="en-GB" sz="2400" dirty="0">
                <a:latin typeface="Goudy Old Style" charset="0"/>
                <a:ea typeface="ＭＳ Ｐゴシック" charset="0"/>
                <a:cs typeface="ＭＳ Ｐゴシック" charset="0"/>
              </a:rPr>
              <a:t>"The information was so privileged </a:t>
            </a:r>
            <a:r>
              <a:rPr lang="en-US" sz="2400" dirty="0">
                <a:latin typeface="Goudy Old Style" charset="0"/>
                <a:ea typeface="ＭＳ Ｐゴシック" charset="0"/>
                <a:cs typeface="ＭＳ Ｐゴシック" charset="0"/>
              </a:rPr>
              <a:t>–</a:t>
            </a:r>
            <a:r>
              <a:rPr lang="en-GB" sz="2400" dirty="0">
                <a:latin typeface="Goudy Old Style" charset="0"/>
                <a:ea typeface="ＭＳ Ｐゴシック" charset="0"/>
                <a:cs typeface="ＭＳ Ｐゴシック" charset="0"/>
              </a:rPr>
              <a:t> I was bound by my lawyer's oath to keep to keep it confidential after I found the bodies," said Francis </a:t>
            </a:r>
            <a:r>
              <a:rPr lang="en-GB" sz="2400" dirty="0" err="1">
                <a:latin typeface="Goudy Old Style" charset="0"/>
                <a:ea typeface="ＭＳ Ｐゴシック" charset="0"/>
                <a:cs typeface="ＭＳ Ｐゴシック" charset="0"/>
              </a:rPr>
              <a:t>Belge</a:t>
            </a:r>
            <a:r>
              <a:rPr lang="en-GB" sz="2400" dirty="0">
                <a:latin typeface="Goudy Old Style" charset="0"/>
                <a:ea typeface="ＭＳ Ｐゴシック" charset="0"/>
                <a:cs typeface="ＭＳ Ｐゴシック" charset="0"/>
              </a:rPr>
              <a:t>, one of the of the two lawyers representing Robert </a:t>
            </a:r>
            <a:r>
              <a:rPr lang="en-GB" sz="2400" dirty="0" err="1">
                <a:latin typeface="Goudy Old Style" charset="0"/>
                <a:ea typeface="ＭＳ Ｐゴシック" charset="0"/>
                <a:cs typeface="ＭＳ Ｐゴシック" charset="0"/>
              </a:rPr>
              <a:t>Garrow</a:t>
            </a:r>
            <a:r>
              <a:rPr lang="en-GB" sz="2400" dirty="0">
                <a:latin typeface="Goudy Old Style" charset="0"/>
                <a:ea typeface="ＭＳ Ｐゴシック" charset="0"/>
                <a:cs typeface="ＭＳ Ｐゴシック" charset="0"/>
              </a:rPr>
              <a:t>. </a:t>
            </a:r>
            <a:r>
              <a:rPr lang="en-GB" sz="2400" dirty="0" err="1">
                <a:latin typeface="Goudy Old Style" charset="0"/>
                <a:ea typeface="ＭＳ Ｐゴシック" charset="0"/>
                <a:cs typeface="ＭＳ Ｐゴシック" charset="0"/>
              </a:rPr>
              <a:t>Mr.</a:t>
            </a:r>
            <a:r>
              <a:rPr lang="en-GB" sz="2400" dirty="0">
                <a:latin typeface="Goudy Old Style" charset="0"/>
                <a:ea typeface="ＭＳ Ｐゴシック" charset="0"/>
                <a:cs typeface="ＭＳ Ｐゴシック" charset="0"/>
              </a:rPr>
              <a:t> </a:t>
            </a:r>
            <a:r>
              <a:rPr lang="en-GB" sz="2400" dirty="0" err="1">
                <a:latin typeface="Goudy Old Style" charset="0"/>
                <a:ea typeface="ＭＳ Ｐゴシック" charset="0"/>
                <a:cs typeface="ＭＳ Ｐゴシック" charset="0"/>
              </a:rPr>
              <a:t>Garrow</a:t>
            </a:r>
            <a:r>
              <a:rPr lang="en-GB" sz="2400" dirty="0">
                <a:latin typeface="Goudy Old Style" charset="0"/>
                <a:ea typeface="ＭＳ Ｐゴシック" charset="0"/>
                <a:cs typeface="ＭＳ Ｐゴシック" charset="0"/>
              </a:rPr>
              <a:t>, a 38 year-old old mechanic for a Syracuse bakery, is accused of fatally stabbing Philip Philip </a:t>
            </a:r>
            <a:r>
              <a:rPr lang="en-GB" sz="2400" dirty="0" err="1">
                <a:latin typeface="Goudy Old Style" charset="0"/>
                <a:ea typeface="ＭＳ Ｐゴシック" charset="0"/>
                <a:cs typeface="ＭＳ Ｐゴシック" charset="0"/>
              </a:rPr>
              <a:t>Domblewski</a:t>
            </a:r>
            <a:r>
              <a:rPr lang="en-GB" sz="2400" dirty="0">
                <a:latin typeface="Goudy Old Style" charset="0"/>
                <a:ea typeface="ＭＳ Ｐゴシック" charset="0"/>
                <a:cs typeface="ＭＳ Ｐゴシック" charset="0"/>
              </a:rPr>
              <a:t>, and 18 year-old Schenectady student who was camping in camping in the Adirondacks last July.</a:t>
            </a:r>
          </a:p>
        </p:txBody>
      </p:sp>
    </p:spTree>
    <p:extLst>
      <p:ext uri="{BB962C8B-B14F-4D97-AF65-F5344CB8AC3E}">
        <p14:creationId xmlns:p14="http://schemas.microsoft.com/office/powerpoint/2010/main" val="2938449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algn="l" eaLnBrk="1" hangingPunct="1"/>
            <a:r>
              <a:rPr lang="en-GB" sz="4000">
                <a:latin typeface="Goudy Old Style" charset="0"/>
                <a:ea typeface="ＭＳ Ｐゴシック" charset="0"/>
                <a:cs typeface="ＭＳ Ｐゴシック" charset="0"/>
              </a:rPr>
              <a:t>The Triangle Shirtwaist Fire Case.</a:t>
            </a:r>
          </a:p>
        </p:txBody>
      </p:sp>
      <p:sp>
        <p:nvSpPr>
          <p:cNvPr id="284675" name="Rectangle 3"/>
          <p:cNvSpPr>
            <a:spLocks noGrp="1" noChangeArrowheads="1"/>
          </p:cNvSpPr>
          <p:nvPr>
            <p:ph idx="1"/>
          </p:nvPr>
        </p:nvSpPr>
        <p:spPr>
          <a:xfrm>
            <a:off x="539750" y="1700212"/>
            <a:ext cx="7772400" cy="4797811"/>
          </a:xfrm>
        </p:spPr>
        <p:txBody>
          <a:bodyPr>
            <a:normAutofit fontScale="92500" lnSpcReduction="10000"/>
          </a:bodyPr>
          <a:lstStyle/>
          <a:p>
            <a:pPr eaLnBrk="1" hangingPunct="1"/>
            <a:r>
              <a:rPr lang="en-GB" sz="3000" dirty="0">
                <a:latin typeface="Goudy Old Style" charset="0"/>
                <a:ea typeface="ＭＳ Ｐゴシック" charset="0"/>
                <a:cs typeface="ＭＳ Ｐゴシック" charset="0"/>
              </a:rPr>
              <a:t>On March 25 1911, one hundred and forty six sweatshop sweatshop workers, most young immigrant women, died in died in the Triangle Shirtwaist Factory fire in New York York city.</a:t>
            </a:r>
          </a:p>
          <a:p>
            <a:pPr eaLnBrk="1" hangingPunct="1"/>
            <a:r>
              <a:rPr lang="en-GB" sz="3000" dirty="0">
                <a:latin typeface="Goudy Old Style" charset="0"/>
                <a:ea typeface="ＭＳ Ｐゴシック" charset="0"/>
                <a:cs typeface="ＭＳ Ｐゴシック" charset="0"/>
              </a:rPr>
              <a:t>Legislation required that factory doors “shall not be locked, locked, bolted or fastened during working hours”. </a:t>
            </a:r>
          </a:p>
          <a:p>
            <a:pPr eaLnBrk="1" hangingPunct="1"/>
            <a:r>
              <a:rPr lang="en-GB" sz="3000" dirty="0">
                <a:latin typeface="Goudy Old Style" charset="0"/>
                <a:ea typeface="ＭＳ Ｐゴシック" charset="0"/>
                <a:cs typeface="ＭＳ Ｐゴシック" charset="0"/>
              </a:rPr>
              <a:t>The owners were charged with manslaughter in the face of face of the “undisputed facts –locked doors forcing scores of women, clothes and hair ablaze, to leap from windows to their deaths.”</a:t>
            </a:r>
          </a:p>
          <a:p>
            <a:pPr eaLnBrk="1" hangingPunct="1">
              <a:lnSpc>
                <a:spcPct val="70000"/>
              </a:lnSpc>
            </a:pPr>
            <a:endParaRPr lang="en-GB" sz="2800" dirty="0">
              <a:latin typeface="Goudy Old Style" charset="0"/>
              <a:ea typeface="ＭＳ Ｐゴシック" charset="0"/>
              <a:cs typeface="ＭＳ Ｐゴシック" charset="0"/>
            </a:endParaRPr>
          </a:p>
        </p:txBody>
      </p:sp>
    </p:spTree>
    <p:extLst>
      <p:ext uri="{BB962C8B-B14F-4D97-AF65-F5344CB8AC3E}">
        <p14:creationId xmlns:p14="http://schemas.microsoft.com/office/powerpoint/2010/main" val="3880781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48</TotalTime>
  <Words>3048</Words>
  <Application>Microsoft Macintosh PowerPoint</Application>
  <PresentationFormat>On-screen Show (4:3)</PresentationFormat>
  <Paragraphs>140</Paragraphs>
  <Slides>35</Slides>
  <Notes>14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Adjacency</vt:lpstr>
      <vt:lpstr>Phil 318 Theory of Applied and Professional Ethics</vt:lpstr>
      <vt:lpstr>The standard conception of the lawyer’s role</vt:lpstr>
      <vt:lpstr>What is it about lawyers?</vt:lpstr>
      <vt:lpstr>PowerPoint Presentation</vt:lpstr>
      <vt:lpstr>Zabellav Pakel 242 F2d 452 (7th Cir. 1957)</vt:lpstr>
      <vt:lpstr>Zabella v Pakel 242 F2d 452 (7th Cir. 1957)</vt:lpstr>
      <vt:lpstr>Slayer's 2 Lawyers Kept Secret of 2  More Killings</vt:lpstr>
      <vt:lpstr>Lake Pleasant bodies case</vt:lpstr>
      <vt:lpstr>The Triangle Shirtwaist Fire Case.</vt:lpstr>
      <vt:lpstr>The Triangle Shirtwaist Fire Case</vt:lpstr>
      <vt:lpstr>PowerPoint Presentation</vt:lpstr>
      <vt:lpstr>PowerPoint Presentation</vt:lpstr>
      <vt:lpstr>PowerPoint Presentation</vt:lpstr>
      <vt:lpstr>Spaulding v Zimmerman 116 NW 2d 704 (Minn 1962)</vt:lpstr>
      <vt:lpstr>Spauldingv Zimmerman</vt:lpstr>
      <vt:lpstr>Principal of Partisanship</vt:lpstr>
      <vt:lpstr>David Luban</vt:lpstr>
      <vt:lpstr>PowerPoint Presentation</vt:lpstr>
      <vt:lpstr>Principle of neutrality</vt:lpstr>
      <vt:lpstr>PowerPoint Presentation</vt:lpstr>
      <vt:lpstr>The principle of nonaccountability</vt:lpstr>
      <vt:lpstr>Role Differentiation</vt:lpstr>
      <vt:lpstr>PowerPoint Presentation</vt:lpstr>
      <vt:lpstr>Criticism of the standard conception</vt:lpstr>
      <vt:lpstr>PowerPoint Presentation</vt:lpstr>
      <vt:lpstr>PowerPoint Presentation</vt:lpstr>
      <vt:lpstr>PowerPoint Presentation</vt:lpstr>
      <vt:lpstr>Roles and responsibility</vt:lpstr>
      <vt:lpstr>Moral insensitivity outside the role</vt:lpstr>
      <vt:lpstr>Outside the role</vt:lpstr>
      <vt:lpstr>Outside the role</vt:lpstr>
      <vt:lpstr>Moral insensitivity inside the role</vt:lpstr>
      <vt:lpstr>Inside the Role</vt:lpstr>
      <vt:lpstr>Law’s Crisis of morale</vt:lpstr>
      <vt:lpstr>Distance, Detachment, and Integrity</vt:lpstr>
    </vt:vector>
  </TitlesOfParts>
  <Company>Univesity of Auckland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458: Legal Ethics</dc:title>
  <dc:creator>Tim Dare</dc:creator>
  <cp:lastModifiedBy>Tim Dare</cp:lastModifiedBy>
  <cp:revision>8</cp:revision>
  <dcterms:created xsi:type="dcterms:W3CDTF">2017-08-13T21:39:40Z</dcterms:created>
  <dcterms:modified xsi:type="dcterms:W3CDTF">2017-08-14T06:49:07Z</dcterms:modified>
</cp:coreProperties>
</file>