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24"/>
  </p:notesMasterIdLst>
  <p:sldIdLst>
    <p:sldId id="278" r:id="rId2"/>
    <p:sldId id="257" r:id="rId3"/>
    <p:sldId id="259" r:id="rId4"/>
    <p:sldId id="260" r:id="rId5"/>
    <p:sldId id="261" r:id="rId6"/>
    <p:sldId id="262" r:id="rId7"/>
    <p:sldId id="263" r:id="rId8"/>
    <p:sldId id="264" r:id="rId9"/>
    <p:sldId id="265" r:id="rId10"/>
    <p:sldId id="266" r:id="rId11"/>
    <p:sldId id="280"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8" d="100"/>
          <a:sy n="58" d="100"/>
        </p:scale>
        <p:origin x="-113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93212C-040A-4445-8687-A5183EB9FD38}" type="datetimeFigureOut">
              <a:rPr lang="en-US" smtClean="0"/>
              <a:t>22/08/17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mi-NZ" smtClean="0"/>
              <a:t>Click to edit Master text styles</a:t>
            </a:r>
          </a:p>
          <a:p>
            <a:pPr lvl="1"/>
            <a:r>
              <a:rPr lang="mi-NZ" smtClean="0"/>
              <a:t>Second level</a:t>
            </a:r>
          </a:p>
          <a:p>
            <a:pPr lvl="2"/>
            <a:r>
              <a:rPr lang="mi-NZ" smtClean="0"/>
              <a:t>Third level</a:t>
            </a:r>
          </a:p>
          <a:p>
            <a:pPr lvl="3"/>
            <a:r>
              <a:rPr lang="mi-NZ" smtClean="0"/>
              <a:t>Fourth level</a:t>
            </a:r>
          </a:p>
          <a:p>
            <a:pPr lvl="4"/>
            <a:r>
              <a:rPr lang="mi-NZ"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EAEC9C-4A15-9144-9EA4-46B44C3E4A1B}" type="slidenum">
              <a:rPr lang="en-US" smtClean="0"/>
              <a:t>‹#›</a:t>
            </a:fld>
            <a:endParaRPr lang="en-US"/>
          </a:p>
        </p:txBody>
      </p:sp>
    </p:spTree>
    <p:extLst>
      <p:ext uri="{BB962C8B-B14F-4D97-AF65-F5344CB8AC3E}">
        <p14:creationId xmlns:p14="http://schemas.microsoft.com/office/powerpoint/2010/main" val="41307075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ChangeArrowheads="1"/>
          </p:cNvSpPr>
          <p:nvPr/>
        </p:nvSpPr>
        <p:spPr bwMode="auto">
          <a:xfrm>
            <a:off x="4459996" y="0"/>
            <a:ext cx="341096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74754" name="Rectangle 3"/>
          <p:cNvSpPr>
            <a:spLocks noChangeArrowheads="1"/>
          </p:cNvSpPr>
          <p:nvPr/>
        </p:nvSpPr>
        <p:spPr bwMode="auto">
          <a:xfrm>
            <a:off x="4459996" y="8686800"/>
            <a:ext cx="341096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8425" tIns="49213" rIns="98425" bIns="49213" anchor="b"/>
          <a:lstStyle/>
          <a:p>
            <a:pPr algn="r" defTabSz="989013" eaLnBrk="0" hangingPunct="0"/>
            <a:r>
              <a:rPr lang="en-AU" sz="1200">
                <a:latin typeface="Times" charset="0"/>
              </a:rPr>
              <a:t>1</a:t>
            </a:r>
          </a:p>
        </p:txBody>
      </p:sp>
      <p:sp>
        <p:nvSpPr>
          <p:cNvPr id="74755" name="Rectangle 4"/>
          <p:cNvSpPr>
            <a:spLocks noChangeArrowheads="1"/>
          </p:cNvSpPr>
          <p:nvPr/>
        </p:nvSpPr>
        <p:spPr bwMode="auto">
          <a:xfrm>
            <a:off x="1" y="8686800"/>
            <a:ext cx="341260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74756" name="Rectangle 5"/>
          <p:cNvSpPr>
            <a:spLocks noChangeArrowheads="1"/>
          </p:cNvSpPr>
          <p:nvPr/>
        </p:nvSpPr>
        <p:spPr bwMode="auto">
          <a:xfrm>
            <a:off x="1" y="0"/>
            <a:ext cx="341260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74757" name="Rectangle 6"/>
          <p:cNvSpPr>
            <a:spLocks noChangeArrowheads="1" noTextEdit="1"/>
          </p:cNvSpPr>
          <p:nvPr>
            <p:ph type="sldImg"/>
          </p:nvPr>
        </p:nvSpPr>
        <p:spPr>
          <a:ln cap="flat"/>
        </p:spPr>
      </p:sp>
      <p:sp>
        <p:nvSpPr>
          <p:cNvPr id="74758"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sz="2400">
              <a:latin typeface="Times"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ChangeArrowheads="1"/>
          </p:cNvSpPr>
          <p:nvPr/>
        </p:nvSpPr>
        <p:spPr bwMode="auto">
          <a:xfrm>
            <a:off x="4459996" y="0"/>
            <a:ext cx="341096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97282" name="Rectangle 3"/>
          <p:cNvSpPr>
            <a:spLocks noChangeArrowheads="1"/>
          </p:cNvSpPr>
          <p:nvPr/>
        </p:nvSpPr>
        <p:spPr bwMode="auto">
          <a:xfrm>
            <a:off x="4459996" y="8686800"/>
            <a:ext cx="341096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8425" tIns="49213" rIns="98425" bIns="49213" anchor="b"/>
          <a:lstStyle/>
          <a:p>
            <a:pPr algn="r" defTabSz="989013" eaLnBrk="0" hangingPunct="0"/>
            <a:r>
              <a:rPr lang="en-AU" sz="1200">
                <a:latin typeface="Times" charset="0"/>
              </a:rPr>
              <a:t>18</a:t>
            </a:r>
          </a:p>
        </p:txBody>
      </p:sp>
      <p:sp>
        <p:nvSpPr>
          <p:cNvPr id="97283" name="Rectangle 4"/>
          <p:cNvSpPr>
            <a:spLocks noChangeArrowheads="1"/>
          </p:cNvSpPr>
          <p:nvPr/>
        </p:nvSpPr>
        <p:spPr bwMode="auto">
          <a:xfrm>
            <a:off x="1" y="8686800"/>
            <a:ext cx="341260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97284" name="Rectangle 5"/>
          <p:cNvSpPr>
            <a:spLocks noChangeArrowheads="1"/>
          </p:cNvSpPr>
          <p:nvPr/>
        </p:nvSpPr>
        <p:spPr bwMode="auto">
          <a:xfrm>
            <a:off x="1" y="0"/>
            <a:ext cx="341260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97285" name="Rectangle 6"/>
          <p:cNvSpPr>
            <a:spLocks noChangeArrowheads="1" noTextEdit="1"/>
          </p:cNvSpPr>
          <p:nvPr>
            <p:ph type="sldImg"/>
          </p:nvPr>
        </p:nvSpPr>
        <p:spPr>
          <a:ln cap="flat"/>
        </p:spPr>
      </p:sp>
      <p:sp>
        <p:nvSpPr>
          <p:cNvPr id="97286"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sz="2400">
              <a:latin typeface="Times"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p:cNvSpPr>
            <a:spLocks noChangeArrowheads="1"/>
          </p:cNvSpPr>
          <p:nvPr/>
        </p:nvSpPr>
        <p:spPr bwMode="auto">
          <a:xfrm>
            <a:off x="4459996" y="0"/>
            <a:ext cx="341096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99330" name="Rectangle 3"/>
          <p:cNvSpPr>
            <a:spLocks noChangeArrowheads="1"/>
          </p:cNvSpPr>
          <p:nvPr/>
        </p:nvSpPr>
        <p:spPr bwMode="auto">
          <a:xfrm>
            <a:off x="4459996" y="8686800"/>
            <a:ext cx="341096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8425" tIns="49213" rIns="98425" bIns="49213" anchor="b"/>
          <a:lstStyle/>
          <a:p>
            <a:pPr algn="r" defTabSz="989013" eaLnBrk="0" hangingPunct="0"/>
            <a:r>
              <a:rPr lang="en-AU" sz="1200">
                <a:latin typeface="Times" charset="0"/>
              </a:rPr>
              <a:t>28</a:t>
            </a:r>
          </a:p>
        </p:txBody>
      </p:sp>
      <p:sp>
        <p:nvSpPr>
          <p:cNvPr id="99331" name="Rectangle 4"/>
          <p:cNvSpPr>
            <a:spLocks noChangeArrowheads="1"/>
          </p:cNvSpPr>
          <p:nvPr/>
        </p:nvSpPr>
        <p:spPr bwMode="auto">
          <a:xfrm>
            <a:off x="1" y="8686800"/>
            <a:ext cx="341260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99332" name="Rectangle 5"/>
          <p:cNvSpPr>
            <a:spLocks noChangeArrowheads="1"/>
          </p:cNvSpPr>
          <p:nvPr/>
        </p:nvSpPr>
        <p:spPr bwMode="auto">
          <a:xfrm>
            <a:off x="1" y="0"/>
            <a:ext cx="341260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99333" name="Rectangle 6"/>
          <p:cNvSpPr>
            <a:spLocks noChangeArrowheads="1" noTextEdit="1"/>
          </p:cNvSpPr>
          <p:nvPr>
            <p:ph type="sldImg"/>
          </p:nvPr>
        </p:nvSpPr>
        <p:spPr>
          <a:ln cap="flat"/>
        </p:spPr>
      </p:sp>
      <p:sp>
        <p:nvSpPr>
          <p:cNvPr id="99334"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sz="2400">
              <a:latin typeface="Times"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ChangeArrowheads="1"/>
          </p:cNvSpPr>
          <p:nvPr/>
        </p:nvSpPr>
        <p:spPr bwMode="auto">
          <a:xfrm>
            <a:off x="4459996" y="0"/>
            <a:ext cx="341096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101378" name="Rectangle 3"/>
          <p:cNvSpPr>
            <a:spLocks noChangeArrowheads="1"/>
          </p:cNvSpPr>
          <p:nvPr/>
        </p:nvSpPr>
        <p:spPr bwMode="auto">
          <a:xfrm>
            <a:off x="4459996" y="8686800"/>
            <a:ext cx="341096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8425" tIns="49213" rIns="98425" bIns="49213" anchor="b"/>
          <a:lstStyle/>
          <a:p>
            <a:pPr algn="r" defTabSz="989013" eaLnBrk="0" hangingPunct="0"/>
            <a:r>
              <a:rPr lang="en-AU" sz="1200">
                <a:latin typeface="Times" charset="0"/>
              </a:rPr>
              <a:t>26</a:t>
            </a:r>
          </a:p>
        </p:txBody>
      </p:sp>
      <p:sp>
        <p:nvSpPr>
          <p:cNvPr id="101379" name="Rectangle 4"/>
          <p:cNvSpPr>
            <a:spLocks noChangeArrowheads="1"/>
          </p:cNvSpPr>
          <p:nvPr/>
        </p:nvSpPr>
        <p:spPr bwMode="auto">
          <a:xfrm>
            <a:off x="1" y="8686800"/>
            <a:ext cx="341260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101380" name="Rectangle 5"/>
          <p:cNvSpPr>
            <a:spLocks noChangeArrowheads="1"/>
          </p:cNvSpPr>
          <p:nvPr/>
        </p:nvSpPr>
        <p:spPr bwMode="auto">
          <a:xfrm>
            <a:off x="1" y="0"/>
            <a:ext cx="341260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101381" name="Rectangle 6"/>
          <p:cNvSpPr>
            <a:spLocks noChangeArrowheads="1" noTextEdit="1"/>
          </p:cNvSpPr>
          <p:nvPr>
            <p:ph type="sldImg"/>
          </p:nvPr>
        </p:nvSpPr>
        <p:spPr>
          <a:ln cap="flat"/>
        </p:spPr>
      </p:sp>
      <p:sp>
        <p:nvSpPr>
          <p:cNvPr id="101382"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sz="2400">
              <a:latin typeface="Times"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2"/>
          <p:cNvSpPr>
            <a:spLocks noChangeArrowheads="1"/>
          </p:cNvSpPr>
          <p:nvPr/>
        </p:nvSpPr>
        <p:spPr bwMode="auto">
          <a:xfrm>
            <a:off x="4459996" y="0"/>
            <a:ext cx="341096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103426" name="Rectangle 3"/>
          <p:cNvSpPr>
            <a:spLocks noChangeArrowheads="1"/>
          </p:cNvSpPr>
          <p:nvPr/>
        </p:nvSpPr>
        <p:spPr bwMode="auto">
          <a:xfrm>
            <a:off x="4459996" y="8686800"/>
            <a:ext cx="341096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8425" tIns="49213" rIns="98425" bIns="49213" anchor="b"/>
          <a:lstStyle/>
          <a:p>
            <a:pPr algn="r" defTabSz="989013" eaLnBrk="0" hangingPunct="0"/>
            <a:r>
              <a:rPr lang="en-AU" sz="1200">
                <a:latin typeface="Times" charset="0"/>
              </a:rPr>
              <a:t>24</a:t>
            </a:r>
          </a:p>
        </p:txBody>
      </p:sp>
      <p:sp>
        <p:nvSpPr>
          <p:cNvPr id="103427" name="Rectangle 4"/>
          <p:cNvSpPr>
            <a:spLocks noChangeArrowheads="1"/>
          </p:cNvSpPr>
          <p:nvPr/>
        </p:nvSpPr>
        <p:spPr bwMode="auto">
          <a:xfrm>
            <a:off x="1" y="8686800"/>
            <a:ext cx="341260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103428" name="Rectangle 5"/>
          <p:cNvSpPr>
            <a:spLocks noChangeArrowheads="1"/>
          </p:cNvSpPr>
          <p:nvPr/>
        </p:nvSpPr>
        <p:spPr bwMode="auto">
          <a:xfrm>
            <a:off x="1" y="0"/>
            <a:ext cx="341260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103429" name="Rectangle 6"/>
          <p:cNvSpPr>
            <a:spLocks noChangeArrowheads="1" noTextEdit="1"/>
          </p:cNvSpPr>
          <p:nvPr>
            <p:ph type="sldImg"/>
          </p:nvPr>
        </p:nvSpPr>
        <p:spPr>
          <a:ln cap="flat"/>
        </p:spPr>
      </p:sp>
      <p:sp>
        <p:nvSpPr>
          <p:cNvPr id="103430"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sz="2400">
              <a:latin typeface="Times" charset="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ChangeArrowheads="1"/>
          </p:cNvSpPr>
          <p:nvPr/>
        </p:nvSpPr>
        <p:spPr bwMode="auto">
          <a:xfrm>
            <a:off x="4459996" y="0"/>
            <a:ext cx="341096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105474" name="Rectangle 3"/>
          <p:cNvSpPr>
            <a:spLocks noChangeArrowheads="1"/>
          </p:cNvSpPr>
          <p:nvPr/>
        </p:nvSpPr>
        <p:spPr bwMode="auto">
          <a:xfrm>
            <a:off x="4459996" y="8686800"/>
            <a:ext cx="341096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8425" tIns="49213" rIns="98425" bIns="49213" anchor="b"/>
          <a:lstStyle/>
          <a:p>
            <a:pPr algn="r" defTabSz="989013" eaLnBrk="0" hangingPunct="0"/>
            <a:r>
              <a:rPr lang="en-AU" sz="1200">
                <a:latin typeface="Times" charset="0"/>
              </a:rPr>
              <a:t>14</a:t>
            </a:r>
          </a:p>
        </p:txBody>
      </p:sp>
      <p:sp>
        <p:nvSpPr>
          <p:cNvPr id="105475" name="Rectangle 4"/>
          <p:cNvSpPr>
            <a:spLocks noChangeArrowheads="1"/>
          </p:cNvSpPr>
          <p:nvPr/>
        </p:nvSpPr>
        <p:spPr bwMode="auto">
          <a:xfrm>
            <a:off x="1" y="8686800"/>
            <a:ext cx="341260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105476" name="Rectangle 5"/>
          <p:cNvSpPr>
            <a:spLocks noChangeArrowheads="1"/>
          </p:cNvSpPr>
          <p:nvPr/>
        </p:nvSpPr>
        <p:spPr bwMode="auto">
          <a:xfrm>
            <a:off x="1" y="0"/>
            <a:ext cx="341260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105477" name="Rectangle 6"/>
          <p:cNvSpPr>
            <a:spLocks noChangeArrowheads="1" noTextEdit="1"/>
          </p:cNvSpPr>
          <p:nvPr>
            <p:ph type="sldImg"/>
          </p:nvPr>
        </p:nvSpPr>
        <p:spPr>
          <a:ln cap="flat"/>
        </p:spPr>
      </p:sp>
      <p:sp>
        <p:nvSpPr>
          <p:cNvPr id="105478"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sz="2400">
              <a:latin typeface="Times" charset="0"/>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p:cNvSpPr>
            <a:spLocks noChangeArrowheads="1"/>
          </p:cNvSpPr>
          <p:nvPr/>
        </p:nvSpPr>
        <p:spPr bwMode="auto">
          <a:xfrm>
            <a:off x="4459996" y="0"/>
            <a:ext cx="341096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107522" name="Rectangle 3"/>
          <p:cNvSpPr>
            <a:spLocks noChangeArrowheads="1"/>
          </p:cNvSpPr>
          <p:nvPr/>
        </p:nvSpPr>
        <p:spPr bwMode="auto">
          <a:xfrm>
            <a:off x="4459996" y="8686800"/>
            <a:ext cx="341096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8425" tIns="49213" rIns="98425" bIns="49213" anchor="b"/>
          <a:lstStyle/>
          <a:p>
            <a:pPr algn="r" defTabSz="989013" eaLnBrk="0" hangingPunct="0"/>
            <a:r>
              <a:rPr lang="en-AU" sz="1200">
                <a:latin typeface="Times" charset="0"/>
              </a:rPr>
              <a:t>6</a:t>
            </a:r>
          </a:p>
        </p:txBody>
      </p:sp>
      <p:sp>
        <p:nvSpPr>
          <p:cNvPr id="107523" name="Rectangle 4"/>
          <p:cNvSpPr>
            <a:spLocks noChangeArrowheads="1"/>
          </p:cNvSpPr>
          <p:nvPr/>
        </p:nvSpPr>
        <p:spPr bwMode="auto">
          <a:xfrm>
            <a:off x="1" y="8686800"/>
            <a:ext cx="341260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107524" name="Rectangle 5"/>
          <p:cNvSpPr>
            <a:spLocks noChangeArrowheads="1"/>
          </p:cNvSpPr>
          <p:nvPr/>
        </p:nvSpPr>
        <p:spPr bwMode="auto">
          <a:xfrm>
            <a:off x="1" y="0"/>
            <a:ext cx="341260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107525" name="Rectangle 6"/>
          <p:cNvSpPr>
            <a:spLocks noChangeArrowheads="1" noTextEdit="1"/>
          </p:cNvSpPr>
          <p:nvPr>
            <p:ph type="sldImg"/>
          </p:nvPr>
        </p:nvSpPr>
        <p:spPr>
          <a:ln cap="flat"/>
        </p:spPr>
      </p:sp>
      <p:sp>
        <p:nvSpPr>
          <p:cNvPr id="107526"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sz="2400">
              <a:latin typeface="Times" charset="0"/>
              <a:ea typeface="ＭＳ Ｐゴシック" charset="0"/>
              <a:cs typeface="ＭＳ Ｐゴシック"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2"/>
          <p:cNvSpPr>
            <a:spLocks noChangeArrowheads="1"/>
          </p:cNvSpPr>
          <p:nvPr/>
        </p:nvSpPr>
        <p:spPr bwMode="auto">
          <a:xfrm>
            <a:off x="4459996" y="0"/>
            <a:ext cx="341096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109570" name="Rectangle 3"/>
          <p:cNvSpPr>
            <a:spLocks noChangeArrowheads="1"/>
          </p:cNvSpPr>
          <p:nvPr/>
        </p:nvSpPr>
        <p:spPr bwMode="auto">
          <a:xfrm>
            <a:off x="4459996" y="8686800"/>
            <a:ext cx="341096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8425" tIns="49213" rIns="98425" bIns="49213" anchor="b"/>
          <a:lstStyle/>
          <a:p>
            <a:pPr algn="r" defTabSz="989013" eaLnBrk="0" hangingPunct="0"/>
            <a:r>
              <a:rPr lang="en-AU" sz="1200">
                <a:latin typeface="Times" charset="0"/>
              </a:rPr>
              <a:t>8</a:t>
            </a:r>
          </a:p>
        </p:txBody>
      </p:sp>
      <p:sp>
        <p:nvSpPr>
          <p:cNvPr id="109571" name="Rectangle 4"/>
          <p:cNvSpPr>
            <a:spLocks noChangeArrowheads="1"/>
          </p:cNvSpPr>
          <p:nvPr/>
        </p:nvSpPr>
        <p:spPr bwMode="auto">
          <a:xfrm>
            <a:off x="1" y="8686800"/>
            <a:ext cx="341260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109572" name="Rectangle 5"/>
          <p:cNvSpPr>
            <a:spLocks noChangeArrowheads="1"/>
          </p:cNvSpPr>
          <p:nvPr/>
        </p:nvSpPr>
        <p:spPr bwMode="auto">
          <a:xfrm>
            <a:off x="1" y="0"/>
            <a:ext cx="341260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109573" name="Rectangle 6"/>
          <p:cNvSpPr>
            <a:spLocks noChangeArrowheads="1" noTextEdit="1"/>
          </p:cNvSpPr>
          <p:nvPr>
            <p:ph type="sldImg"/>
          </p:nvPr>
        </p:nvSpPr>
        <p:spPr>
          <a:ln cap="flat"/>
        </p:spPr>
      </p:sp>
      <p:sp>
        <p:nvSpPr>
          <p:cNvPr id="109574"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sz="2400">
              <a:latin typeface="Times" charset="0"/>
              <a:ea typeface="ＭＳ Ｐゴシック" charset="0"/>
              <a:cs typeface="ＭＳ Ｐゴシック"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2"/>
          <p:cNvSpPr>
            <a:spLocks noChangeArrowheads="1"/>
          </p:cNvSpPr>
          <p:nvPr/>
        </p:nvSpPr>
        <p:spPr bwMode="auto">
          <a:xfrm>
            <a:off x="4459996" y="0"/>
            <a:ext cx="341096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112642" name="Rectangle 3"/>
          <p:cNvSpPr>
            <a:spLocks noChangeArrowheads="1"/>
          </p:cNvSpPr>
          <p:nvPr/>
        </p:nvSpPr>
        <p:spPr bwMode="auto">
          <a:xfrm>
            <a:off x="4459996" y="8686800"/>
            <a:ext cx="341096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8425" tIns="49213" rIns="98425" bIns="49213" anchor="b"/>
          <a:lstStyle/>
          <a:p>
            <a:pPr algn="r" defTabSz="989013" eaLnBrk="0" hangingPunct="0"/>
            <a:r>
              <a:rPr lang="en-AU" sz="1200">
                <a:latin typeface="Times" charset="0"/>
              </a:rPr>
              <a:t>10</a:t>
            </a:r>
          </a:p>
        </p:txBody>
      </p:sp>
      <p:sp>
        <p:nvSpPr>
          <p:cNvPr id="112643" name="Rectangle 4"/>
          <p:cNvSpPr>
            <a:spLocks noChangeArrowheads="1"/>
          </p:cNvSpPr>
          <p:nvPr/>
        </p:nvSpPr>
        <p:spPr bwMode="auto">
          <a:xfrm>
            <a:off x="1" y="8686800"/>
            <a:ext cx="341260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112644" name="Rectangle 5"/>
          <p:cNvSpPr>
            <a:spLocks noChangeArrowheads="1"/>
          </p:cNvSpPr>
          <p:nvPr/>
        </p:nvSpPr>
        <p:spPr bwMode="auto">
          <a:xfrm>
            <a:off x="1" y="0"/>
            <a:ext cx="341260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112645" name="Rectangle 6"/>
          <p:cNvSpPr>
            <a:spLocks noChangeArrowheads="1" noTextEdit="1"/>
          </p:cNvSpPr>
          <p:nvPr>
            <p:ph type="sldImg"/>
          </p:nvPr>
        </p:nvSpPr>
        <p:spPr>
          <a:ln cap="flat"/>
        </p:spPr>
      </p:sp>
      <p:sp>
        <p:nvSpPr>
          <p:cNvPr id="112646"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sz="2400">
              <a:latin typeface="Times"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ChangeArrowheads="1"/>
          </p:cNvSpPr>
          <p:nvPr/>
        </p:nvSpPr>
        <p:spPr bwMode="auto">
          <a:xfrm>
            <a:off x="4459996" y="0"/>
            <a:ext cx="341096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78850" name="Rectangle 3"/>
          <p:cNvSpPr>
            <a:spLocks noChangeArrowheads="1"/>
          </p:cNvSpPr>
          <p:nvPr/>
        </p:nvSpPr>
        <p:spPr bwMode="auto">
          <a:xfrm>
            <a:off x="4459996" y="8686800"/>
            <a:ext cx="341096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8425" tIns="49213" rIns="98425" bIns="49213" anchor="b"/>
          <a:lstStyle/>
          <a:p>
            <a:pPr algn="r" defTabSz="989013" eaLnBrk="0" hangingPunct="0"/>
            <a:r>
              <a:rPr lang="en-AU" sz="1200">
                <a:latin typeface="Times" charset="0"/>
              </a:rPr>
              <a:t>48</a:t>
            </a:r>
          </a:p>
        </p:txBody>
      </p:sp>
      <p:sp>
        <p:nvSpPr>
          <p:cNvPr id="78851" name="Rectangle 4"/>
          <p:cNvSpPr>
            <a:spLocks noChangeArrowheads="1"/>
          </p:cNvSpPr>
          <p:nvPr/>
        </p:nvSpPr>
        <p:spPr bwMode="auto">
          <a:xfrm>
            <a:off x="1" y="8686800"/>
            <a:ext cx="341260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78852" name="Rectangle 5"/>
          <p:cNvSpPr>
            <a:spLocks noChangeArrowheads="1"/>
          </p:cNvSpPr>
          <p:nvPr/>
        </p:nvSpPr>
        <p:spPr bwMode="auto">
          <a:xfrm>
            <a:off x="1" y="0"/>
            <a:ext cx="341260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78853" name="Rectangle 6"/>
          <p:cNvSpPr>
            <a:spLocks noChangeArrowheads="1" noTextEdit="1"/>
          </p:cNvSpPr>
          <p:nvPr>
            <p:ph type="sldImg"/>
          </p:nvPr>
        </p:nvSpPr>
        <p:spPr>
          <a:ln cap="flat"/>
        </p:spPr>
      </p:sp>
      <p:sp>
        <p:nvSpPr>
          <p:cNvPr id="78854"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sz="2400">
              <a:latin typeface="Times"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ChangeArrowheads="1"/>
          </p:cNvSpPr>
          <p:nvPr/>
        </p:nvSpPr>
        <p:spPr bwMode="auto">
          <a:xfrm>
            <a:off x="4459996" y="0"/>
            <a:ext cx="341096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82946" name="Rectangle 3"/>
          <p:cNvSpPr>
            <a:spLocks noChangeArrowheads="1"/>
          </p:cNvSpPr>
          <p:nvPr/>
        </p:nvSpPr>
        <p:spPr bwMode="auto">
          <a:xfrm>
            <a:off x="4459996" y="8686800"/>
            <a:ext cx="341096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8425" tIns="49213" rIns="98425" bIns="49213" anchor="b"/>
          <a:lstStyle/>
          <a:p>
            <a:pPr algn="r" defTabSz="989013" eaLnBrk="0" hangingPunct="0"/>
            <a:r>
              <a:rPr lang="en-AU" sz="1200">
                <a:latin typeface="Times" charset="0"/>
              </a:rPr>
              <a:t>39</a:t>
            </a:r>
          </a:p>
        </p:txBody>
      </p:sp>
      <p:sp>
        <p:nvSpPr>
          <p:cNvPr id="82947" name="Rectangle 4"/>
          <p:cNvSpPr>
            <a:spLocks noChangeArrowheads="1"/>
          </p:cNvSpPr>
          <p:nvPr/>
        </p:nvSpPr>
        <p:spPr bwMode="auto">
          <a:xfrm>
            <a:off x="1" y="8686800"/>
            <a:ext cx="341260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82948" name="Rectangle 5"/>
          <p:cNvSpPr>
            <a:spLocks noChangeArrowheads="1"/>
          </p:cNvSpPr>
          <p:nvPr/>
        </p:nvSpPr>
        <p:spPr bwMode="auto">
          <a:xfrm>
            <a:off x="1" y="0"/>
            <a:ext cx="341260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82949" name="Rectangle 6"/>
          <p:cNvSpPr>
            <a:spLocks noChangeArrowheads="1" noTextEdit="1"/>
          </p:cNvSpPr>
          <p:nvPr>
            <p:ph type="sldImg"/>
          </p:nvPr>
        </p:nvSpPr>
        <p:spPr>
          <a:ln cap="flat"/>
        </p:spPr>
      </p:sp>
      <p:sp>
        <p:nvSpPr>
          <p:cNvPr id="82950"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sz="2400">
              <a:latin typeface="Times"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ChangeArrowheads="1"/>
          </p:cNvSpPr>
          <p:nvPr/>
        </p:nvSpPr>
        <p:spPr bwMode="auto">
          <a:xfrm>
            <a:off x="4459996" y="0"/>
            <a:ext cx="341096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84994" name="Rectangle 3"/>
          <p:cNvSpPr>
            <a:spLocks noChangeArrowheads="1"/>
          </p:cNvSpPr>
          <p:nvPr/>
        </p:nvSpPr>
        <p:spPr bwMode="auto">
          <a:xfrm>
            <a:off x="4459996" y="8686800"/>
            <a:ext cx="341096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8425" tIns="49213" rIns="98425" bIns="49213" anchor="b"/>
          <a:lstStyle/>
          <a:p>
            <a:pPr algn="r" defTabSz="989013" eaLnBrk="0" hangingPunct="0"/>
            <a:r>
              <a:rPr lang="en-AU" sz="1200">
                <a:latin typeface="Times" charset="0"/>
              </a:rPr>
              <a:t>45</a:t>
            </a:r>
          </a:p>
        </p:txBody>
      </p:sp>
      <p:sp>
        <p:nvSpPr>
          <p:cNvPr id="84995" name="Rectangle 4"/>
          <p:cNvSpPr>
            <a:spLocks noChangeArrowheads="1"/>
          </p:cNvSpPr>
          <p:nvPr/>
        </p:nvSpPr>
        <p:spPr bwMode="auto">
          <a:xfrm>
            <a:off x="1" y="8686800"/>
            <a:ext cx="341260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84996" name="Rectangle 5"/>
          <p:cNvSpPr>
            <a:spLocks noChangeArrowheads="1"/>
          </p:cNvSpPr>
          <p:nvPr/>
        </p:nvSpPr>
        <p:spPr bwMode="auto">
          <a:xfrm>
            <a:off x="1" y="0"/>
            <a:ext cx="341260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84997" name="Rectangle 6"/>
          <p:cNvSpPr>
            <a:spLocks noChangeArrowheads="1" noTextEdit="1"/>
          </p:cNvSpPr>
          <p:nvPr>
            <p:ph type="sldImg"/>
          </p:nvPr>
        </p:nvSpPr>
        <p:spPr>
          <a:ln cap="flat"/>
        </p:spPr>
      </p:sp>
      <p:sp>
        <p:nvSpPr>
          <p:cNvPr id="84998"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sz="2400">
              <a:latin typeface="Times"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ChangeArrowheads="1"/>
          </p:cNvSpPr>
          <p:nvPr/>
        </p:nvSpPr>
        <p:spPr bwMode="auto">
          <a:xfrm>
            <a:off x="4459996" y="0"/>
            <a:ext cx="341096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87042" name="Rectangle 3"/>
          <p:cNvSpPr>
            <a:spLocks noChangeArrowheads="1"/>
          </p:cNvSpPr>
          <p:nvPr/>
        </p:nvSpPr>
        <p:spPr bwMode="auto">
          <a:xfrm>
            <a:off x="4459996" y="8686800"/>
            <a:ext cx="341096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8425" tIns="49213" rIns="98425" bIns="49213" anchor="b"/>
          <a:lstStyle/>
          <a:p>
            <a:pPr algn="r" defTabSz="989013" eaLnBrk="0" hangingPunct="0"/>
            <a:r>
              <a:rPr lang="en-AU" sz="1200">
                <a:latin typeface="Times" charset="0"/>
              </a:rPr>
              <a:t>22</a:t>
            </a:r>
          </a:p>
        </p:txBody>
      </p:sp>
      <p:sp>
        <p:nvSpPr>
          <p:cNvPr id="87043" name="Rectangle 4"/>
          <p:cNvSpPr>
            <a:spLocks noChangeArrowheads="1"/>
          </p:cNvSpPr>
          <p:nvPr/>
        </p:nvSpPr>
        <p:spPr bwMode="auto">
          <a:xfrm>
            <a:off x="1" y="8686800"/>
            <a:ext cx="341260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87044" name="Rectangle 5"/>
          <p:cNvSpPr>
            <a:spLocks noChangeArrowheads="1"/>
          </p:cNvSpPr>
          <p:nvPr/>
        </p:nvSpPr>
        <p:spPr bwMode="auto">
          <a:xfrm>
            <a:off x="1" y="0"/>
            <a:ext cx="341260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87045" name="Rectangle 6"/>
          <p:cNvSpPr>
            <a:spLocks noChangeArrowheads="1" noTextEdit="1"/>
          </p:cNvSpPr>
          <p:nvPr>
            <p:ph type="sldImg"/>
          </p:nvPr>
        </p:nvSpPr>
        <p:spPr>
          <a:ln cap="flat"/>
        </p:spPr>
      </p:sp>
      <p:sp>
        <p:nvSpPr>
          <p:cNvPr id="87046"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sz="2400">
              <a:latin typeface="Times"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ChangeArrowheads="1"/>
          </p:cNvSpPr>
          <p:nvPr/>
        </p:nvSpPr>
        <p:spPr bwMode="auto">
          <a:xfrm>
            <a:off x="4459996" y="0"/>
            <a:ext cx="341096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89090" name="Rectangle 3"/>
          <p:cNvSpPr>
            <a:spLocks noChangeArrowheads="1"/>
          </p:cNvSpPr>
          <p:nvPr/>
        </p:nvSpPr>
        <p:spPr bwMode="auto">
          <a:xfrm>
            <a:off x="4459996" y="8686800"/>
            <a:ext cx="341096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8425" tIns="49213" rIns="98425" bIns="49213" anchor="b"/>
          <a:lstStyle/>
          <a:p>
            <a:pPr algn="r" defTabSz="989013" eaLnBrk="0" hangingPunct="0"/>
            <a:r>
              <a:rPr lang="en-AU" sz="1200">
                <a:latin typeface="Times" charset="0"/>
              </a:rPr>
              <a:t>20</a:t>
            </a:r>
          </a:p>
        </p:txBody>
      </p:sp>
      <p:sp>
        <p:nvSpPr>
          <p:cNvPr id="89091" name="Rectangle 4"/>
          <p:cNvSpPr>
            <a:spLocks noChangeArrowheads="1"/>
          </p:cNvSpPr>
          <p:nvPr/>
        </p:nvSpPr>
        <p:spPr bwMode="auto">
          <a:xfrm>
            <a:off x="1" y="8686800"/>
            <a:ext cx="341260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89092" name="Rectangle 5"/>
          <p:cNvSpPr>
            <a:spLocks noChangeArrowheads="1"/>
          </p:cNvSpPr>
          <p:nvPr/>
        </p:nvSpPr>
        <p:spPr bwMode="auto">
          <a:xfrm>
            <a:off x="1" y="0"/>
            <a:ext cx="341260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89093" name="Rectangle 6"/>
          <p:cNvSpPr>
            <a:spLocks noChangeArrowheads="1" noTextEdit="1"/>
          </p:cNvSpPr>
          <p:nvPr>
            <p:ph type="sldImg"/>
          </p:nvPr>
        </p:nvSpPr>
        <p:spPr>
          <a:ln cap="flat"/>
        </p:spPr>
      </p:sp>
      <p:sp>
        <p:nvSpPr>
          <p:cNvPr id="89094"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sz="2400">
              <a:latin typeface="Times"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ChangeArrowheads="1"/>
          </p:cNvSpPr>
          <p:nvPr/>
        </p:nvSpPr>
        <p:spPr bwMode="auto">
          <a:xfrm>
            <a:off x="4459996" y="0"/>
            <a:ext cx="341096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91138" name="Rectangle 3"/>
          <p:cNvSpPr>
            <a:spLocks noChangeArrowheads="1"/>
          </p:cNvSpPr>
          <p:nvPr/>
        </p:nvSpPr>
        <p:spPr bwMode="auto">
          <a:xfrm>
            <a:off x="4459996" y="8686800"/>
            <a:ext cx="341096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8425" tIns="49213" rIns="98425" bIns="49213" anchor="b"/>
          <a:lstStyle/>
          <a:p>
            <a:pPr algn="r" defTabSz="989013" eaLnBrk="0" hangingPunct="0"/>
            <a:r>
              <a:rPr lang="en-AU" sz="1200">
                <a:latin typeface="Times" charset="0"/>
              </a:rPr>
              <a:t>42</a:t>
            </a:r>
          </a:p>
        </p:txBody>
      </p:sp>
      <p:sp>
        <p:nvSpPr>
          <p:cNvPr id="91139" name="Rectangle 4"/>
          <p:cNvSpPr>
            <a:spLocks noChangeArrowheads="1"/>
          </p:cNvSpPr>
          <p:nvPr/>
        </p:nvSpPr>
        <p:spPr bwMode="auto">
          <a:xfrm>
            <a:off x="1" y="8686800"/>
            <a:ext cx="341260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91140" name="Rectangle 5"/>
          <p:cNvSpPr>
            <a:spLocks noChangeArrowheads="1"/>
          </p:cNvSpPr>
          <p:nvPr/>
        </p:nvSpPr>
        <p:spPr bwMode="auto">
          <a:xfrm>
            <a:off x="1" y="0"/>
            <a:ext cx="341260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91141" name="Rectangle 6"/>
          <p:cNvSpPr>
            <a:spLocks noChangeArrowheads="1" noTextEdit="1"/>
          </p:cNvSpPr>
          <p:nvPr>
            <p:ph type="sldImg"/>
          </p:nvPr>
        </p:nvSpPr>
        <p:spPr>
          <a:ln cap="flat"/>
        </p:spPr>
      </p:sp>
      <p:sp>
        <p:nvSpPr>
          <p:cNvPr id="91142"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sz="2400">
              <a:latin typeface="Times"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ChangeArrowheads="1"/>
          </p:cNvSpPr>
          <p:nvPr/>
        </p:nvSpPr>
        <p:spPr bwMode="auto">
          <a:xfrm>
            <a:off x="4459996" y="0"/>
            <a:ext cx="341096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93186" name="Rectangle 3"/>
          <p:cNvSpPr>
            <a:spLocks noChangeArrowheads="1"/>
          </p:cNvSpPr>
          <p:nvPr/>
        </p:nvSpPr>
        <p:spPr bwMode="auto">
          <a:xfrm>
            <a:off x="4459996" y="8686800"/>
            <a:ext cx="341096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8425" tIns="49213" rIns="98425" bIns="49213" anchor="b"/>
          <a:lstStyle/>
          <a:p>
            <a:pPr algn="r" defTabSz="989013" eaLnBrk="0" hangingPunct="0"/>
            <a:r>
              <a:rPr lang="en-AU" sz="1200">
                <a:latin typeface="Times" charset="0"/>
              </a:rPr>
              <a:t>36</a:t>
            </a:r>
          </a:p>
        </p:txBody>
      </p:sp>
      <p:sp>
        <p:nvSpPr>
          <p:cNvPr id="93187" name="Rectangle 4"/>
          <p:cNvSpPr>
            <a:spLocks noChangeArrowheads="1"/>
          </p:cNvSpPr>
          <p:nvPr/>
        </p:nvSpPr>
        <p:spPr bwMode="auto">
          <a:xfrm>
            <a:off x="1" y="8686800"/>
            <a:ext cx="341260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93188" name="Rectangle 5"/>
          <p:cNvSpPr>
            <a:spLocks noChangeArrowheads="1"/>
          </p:cNvSpPr>
          <p:nvPr/>
        </p:nvSpPr>
        <p:spPr bwMode="auto">
          <a:xfrm>
            <a:off x="1" y="0"/>
            <a:ext cx="341260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93189" name="Rectangle 6"/>
          <p:cNvSpPr>
            <a:spLocks noChangeArrowheads="1" noTextEdit="1"/>
          </p:cNvSpPr>
          <p:nvPr>
            <p:ph type="sldImg"/>
          </p:nvPr>
        </p:nvSpPr>
        <p:spPr>
          <a:ln cap="flat"/>
        </p:spPr>
      </p:sp>
      <p:sp>
        <p:nvSpPr>
          <p:cNvPr id="93190"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sz="2400">
              <a:latin typeface="Times"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ChangeArrowheads="1"/>
          </p:cNvSpPr>
          <p:nvPr/>
        </p:nvSpPr>
        <p:spPr bwMode="auto">
          <a:xfrm>
            <a:off x="4459996" y="0"/>
            <a:ext cx="341096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95234" name="Rectangle 3"/>
          <p:cNvSpPr>
            <a:spLocks noChangeArrowheads="1"/>
          </p:cNvSpPr>
          <p:nvPr/>
        </p:nvSpPr>
        <p:spPr bwMode="auto">
          <a:xfrm>
            <a:off x="4459996" y="8686800"/>
            <a:ext cx="341096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8425" tIns="49213" rIns="98425" bIns="49213" anchor="b"/>
          <a:lstStyle/>
          <a:p>
            <a:pPr algn="r" defTabSz="989013" eaLnBrk="0" hangingPunct="0"/>
            <a:r>
              <a:rPr lang="en-AU" sz="1200">
                <a:latin typeface="Times" charset="0"/>
              </a:rPr>
              <a:t>17</a:t>
            </a:r>
          </a:p>
        </p:txBody>
      </p:sp>
      <p:sp>
        <p:nvSpPr>
          <p:cNvPr id="95235" name="Rectangle 4"/>
          <p:cNvSpPr>
            <a:spLocks noChangeArrowheads="1"/>
          </p:cNvSpPr>
          <p:nvPr/>
        </p:nvSpPr>
        <p:spPr bwMode="auto">
          <a:xfrm>
            <a:off x="1" y="8686800"/>
            <a:ext cx="341260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95236" name="Rectangle 5"/>
          <p:cNvSpPr>
            <a:spLocks noChangeArrowheads="1"/>
          </p:cNvSpPr>
          <p:nvPr/>
        </p:nvSpPr>
        <p:spPr bwMode="auto">
          <a:xfrm>
            <a:off x="1" y="0"/>
            <a:ext cx="341260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95237" name="Rectangle 6"/>
          <p:cNvSpPr>
            <a:spLocks noChangeArrowheads="1" noTextEdit="1"/>
          </p:cNvSpPr>
          <p:nvPr>
            <p:ph type="sldImg"/>
          </p:nvPr>
        </p:nvSpPr>
        <p:spPr>
          <a:ln cap="flat"/>
        </p:spPr>
      </p:sp>
      <p:sp>
        <p:nvSpPr>
          <p:cNvPr id="95238"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sz="2400">
              <a:latin typeface="Times"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mi-NZ"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mi-NZ" smtClean="0"/>
              <a:t>Click to edit Master subtitle style</a:t>
            </a:r>
            <a:endParaRPr lang="en-US" dirty="0"/>
          </a:p>
        </p:txBody>
      </p:sp>
      <p:sp>
        <p:nvSpPr>
          <p:cNvPr id="4" name="Date Placeholder 3"/>
          <p:cNvSpPr>
            <a:spLocks noGrp="1"/>
          </p:cNvSpPr>
          <p:nvPr>
            <p:ph type="dt" sz="half" idx="10"/>
          </p:nvPr>
        </p:nvSpPr>
        <p:spPr/>
        <p:txBody>
          <a:bodyPr/>
          <a:lstStyle/>
          <a:p>
            <a:fld id="{90319907-9907-5B43-9F3A-3D8647662CDB}" type="datetimeFigureOut">
              <a:rPr lang="en-US" smtClean="0"/>
              <a:t>22/08/17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D6928-9AA7-EB44-8EA2-C3D04D1A5120}"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i-NZ"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mi-NZ" smtClean="0"/>
              <a:t>Click to edit Master text styles</a:t>
            </a:r>
          </a:p>
          <a:p>
            <a:pPr lvl="1"/>
            <a:r>
              <a:rPr lang="mi-NZ" smtClean="0"/>
              <a:t>Second level</a:t>
            </a:r>
          </a:p>
          <a:p>
            <a:pPr lvl="2"/>
            <a:r>
              <a:rPr lang="mi-NZ" smtClean="0"/>
              <a:t>Third level</a:t>
            </a:r>
          </a:p>
          <a:p>
            <a:pPr lvl="3"/>
            <a:r>
              <a:rPr lang="mi-NZ" smtClean="0"/>
              <a:t>Fourth level</a:t>
            </a:r>
          </a:p>
          <a:p>
            <a:pPr lvl="4"/>
            <a:r>
              <a:rPr lang="mi-NZ" smtClean="0"/>
              <a:t>Fifth level</a:t>
            </a:r>
            <a:endParaRPr lang="en-US"/>
          </a:p>
        </p:txBody>
      </p:sp>
      <p:sp>
        <p:nvSpPr>
          <p:cNvPr id="4" name="Date Placeholder 3"/>
          <p:cNvSpPr>
            <a:spLocks noGrp="1"/>
          </p:cNvSpPr>
          <p:nvPr>
            <p:ph type="dt" sz="half" idx="10"/>
          </p:nvPr>
        </p:nvSpPr>
        <p:spPr/>
        <p:txBody>
          <a:bodyPr/>
          <a:lstStyle/>
          <a:p>
            <a:fld id="{90319907-9907-5B43-9F3A-3D8647662CDB}" type="datetimeFigureOut">
              <a:rPr lang="en-US" smtClean="0"/>
              <a:t>22/08/17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D6928-9AA7-EB44-8EA2-C3D04D1A512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mi-NZ"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mi-NZ" smtClean="0"/>
              <a:t>Click to edit Master text styles</a:t>
            </a:r>
          </a:p>
          <a:p>
            <a:pPr lvl="1"/>
            <a:r>
              <a:rPr lang="mi-NZ" smtClean="0"/>
              <a:t>Second level</a:t>
            </a:r>
          </a:p>
          <a:p>
            <a:pPr lvl="2"/>
            <a:r>
              <a:rPr lang="mi-NZ" smtClean="0"/>
              <a:t>Third level</a:t>
            </a:r>
          </a:p>
          <a:p>
            <a:pPr lvl="3"/>
            <a:r>
              <a:rPr lang="mi-NZ" smtClean="0"/>
              <a:t>Fourth level</a:t>
            </a:r>
          </a:p>
          <a:p>
            <a:pPr lvl="4"/>
            <a:r>
              <a:rPr lang="mi-NZ" smtClean="0"/>
              <a:t>Fifth level</a:t>
            </a:r>
            <a:endParaRPr lang="en-US" dirty="0"/>
          </a:p>
        </p:txBody>
      </p:sp>
      <p:sp>
        <p:nvSpPr>
          <p:cNvPr id="4" name="Date Placeholder 3"/>
          <p:cNvSpPr>
            <a:spLocks noGrp="1"/>
          </p:cNvSpPr>
          <p:nvPr>
            <p:ph type="dt" sz="half" idx="10"/>
          </p:nvPr>
        </p:nvSpPr>
        <p:spPr/>
        <p:txBody>
          <a:bodyPr/>
          <a:lstStyle/>
          <a:p>
            <a:fld id="{90319907-9907-5B43-9F3A-3D8647662CDB}" type="datetimeFigureOut">
              <a:rPr lang="en-US" smtClean="0"/>
              <a:t>22/08/17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D6928-9AA7-EB44-8EA2-C3D04D1A512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i-NZ" smtClean="0"/>
              <a:t>Click to edit Master title style</a:t>
            </a:r>
            <a:endParaRPr lang="en-US"/>
          </a:p>
        </p:txBody>
      </p:sp>
      <p:sp>
        <p:nvSpPr>
          <p:cNvPr id="3" name="Content Placeholder 2"/>
          <p:cNvSpPr>
            <a:spLocks noGrp="1"/>
          </p:cNvSpPr>
          <p:nvPr>
            <p:ph idx="1"/>
          </p:nvPr>
        </p:nvSpPr>
        <p:spPr/>
        <p:txBody>
          <a:bodyPr/>
          <a:lstStyle/>
          <a:p>
            <a:pPr lvl="0"/>
            <a:r>
              <a:rPr lang="mi-NZ" smtClean="0"/>
              <a:t>Click to edit Master text styles</a:t>
            </a:r>
          </a:p>
          <a:p>
            <a:pPr lvl="1"/>
            <a:r>
              <a:rPr lang="mi-NZ" smtClean="0"/>
              <a:t>Second level</a:t>
            </a:r>
          </a:p>
          <a:p>
            <a:pPr lvl="2"/>
            <a:r>
              <a:rPr lang="mi-NZ" smtClean="0"/>
              <a:t>Third level</a:t>
            </a:r>
          </a:p>
          <a:p>
            <a:pPr lvl="3"/>
            <a:r>
              <a:rPr lang="mi-NZ" smtClean="0"/>
              <a:t>Fourth level</a:t>
            </a:r>
          </a:p>
          <a:p>
            <a:pPr lvl="4"/>
            <a:r>
              <a:rPr lang="mi-NZ" smtClean="0"/>
              <a:t>Fifth level</a:t>
            </a:r>
            <a:endParaRPr lang="en-US"/>
          </a:p>
        </p:txBody>
      </p:sp>
      <p:sp>
        <p:nvSpPr>
          <p:cNvPr id="4" name="Date Placeholder 3"/>
          <p:cNvSpPr>
            <a:spLocks noGrp="1"/>
          </p:cNvSpPr>
          <p:nvPr>
            <p:ph type="dt" sz="half" idx="10"/>
          </p:nvPr>
        </p:nvSpPr>
        <p:spPr/>
        <p:txBody>
          <a:bodyPr/>
          <a:lstStyle/>
          <a:p>
            <a:fld id="{90319907-9907-5B43-9F3A-3D8647662CDB}" type="datetimeFigureOut">
              <a:rPr lang="en-US" smtClean="0"/>
              <a:t>22/08/17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D6928-9AA7-EB44-8EA2-C3D04D1A512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mi-NZ"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mi-NZ" smtClean="0"/>
              <a:t>Click to edit Master text styles</a:t>
            </a:r>
          </a:p>
        </p:txBody>
      </p:sp>
      <p:sp>
        <p:nvSpPr>
          <p:cNvPr id="4" name="Date Placeholder 3"/>
          <p:cNvSpPr>
            <a:spLocks noGrp="1"/>
          </p:cNvSpPr>
          <p:nvPr>
            <p:ph type="dt" sz="half" idx="10"/>
          </p:nvPr>
        </p:nvSpPr>
        <p:spPr/>
        <p:txBody>
          <a:bodyPr/>
          <a:lstStyle/>
          <a:p>
            <a:fld id="{90319907-9907-5B43-9F3A-3D8647662CDB}" type="datetimeFigureOut">
              <a:rPr lang="en-US" smtClean="0"/>
              <a:t>22/08/17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D6928-9AA7-EB44-8EA2-C3D04D1A5120}"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i-NZ"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mi-NZ" smtClean="0"/>
              <a:t>Click to edit Master text styles</a:t>
            </a:r>
          </a:p>
          <a:p>
            <a:pPr lvl="1"/>
            <a:r>
              <a:rPr lang="mi-NZ" smtClean="0"/>
              <a:t>Second level</a:t>
            </a:r>
          </a:p>
          <a:p>
            <a:pPr lvl="2"/>
            <a:r>
              <a:rPr lang="mi-NZ" smtClean="0"/>
              <a:t>Third level</a:t>
            </a:r>
          </a:p>
          <a:p>
            <a:pPr lvl="3"/>
            <a:r>
              <a:rPr lang="mi-NZ" smtClean="0"/>
              <a:t>Fourth level</a:t>
            </a:r>
          </a:p>
          <a:p>
            <a:pPr lvl="4"/>
            <a:r>
              <a:rPr lang="mi-NZ"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mi-NZ" smtClean="0"/>
              <a:t>Click to edit Master text styles</a:t>
            </a:r>
          </a:p>
          <a:p>
            <a:pPr lvl="1"/>
            <a:r>
              <a:rPr lang="mi-NZ" smtClean="0"/>
              <a:t>Second level</a:t>
            </a:r>
          </a:p>
          <a:p>
            <a:pPr lvl="2"/>
            <a:r>
              <a:rPr lang="mi-NZ" smtClean="0"/>
              <a:t>Third level</a:t>
            </a:r>
          </a:p>
          <a:p>
            <a:pPr lvl="3"/>
            <a:r>
              <a:rPr lang="mi-NZ" smtClean="0"/>
              <a:t>Fourth level</a:t>
            </a:r>
          </a:p>
          <a:p>
            <a:pPr lvl="4"/>
            <a:r>
              <a:rPr lang="mi-NZ" smtClean="0"/>
              <a:t>Fifth level</a:t>
            </a:r>
            <a:endParaRPr lang="en-US" dirty="0"/>
          </a:p>
        </p:txBody>
      </p:sp>
      <p:sp>
        <p:nvSpPr>
          <p:cNvPr id="5" name="Date Placeholder 4"/>
          <p:cNvSpPr>
            <a:spLocks noGrp="1"/>
          </p:cNvSpPr>
          <p:nvPr>
            <p:ph type="dt" sz="half" idx="10"/>
          </p:nvPr>
        </p:nvSpPr>
        <p:spPr/>
        <p:txBody>
          <a:bodyPr/>
          <a:lstStyle/>
          <a:p>
            <a:fld id="{90319907-9907-5B43-9F3A-3D8647662CDB}" type="datetimeFigureOut">
              <a:rPr lang="en-US" smtClean="0"/>
              <a:t>22/08/17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0D6928-9AA7-EB44-8EA2-C3D04D1A512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mi-NZ"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mi-NZ"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mi-NZ" smtClean="0"/>
              <a:t>Click to edit Master text styles</a:t>
            </a:r>
          </a:p>
          <a:p>
            <a:pPr lvl="1"/>
            <a:r>
              <a:rPr lang="mi-NZ" smtClean="0"/>
              <a:t>Second level</a:t>
            </a:r>
          </a:p>
          <a:p>
            <a:pPr lvl="2"/>
            <a:r>
              <a:rPr lang="mi-NZ" smtClean="0"/>
              <a:t>Third level</a:t>
            </a:r>
          </a:p>
          <a:p>
            <a:pPr lvl="3"/>
            <a:r>
              <a:rPr lang="mi-NZ" smtClean="0"/>
              <a:t>Fourth level</a:t>
            </a:r>
          </a:p>
          <a:p>
            <a:pPr lvl="4"/>
            <a:r>
              <a:rPr lang="mi-NZ"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mi-NZ"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mi-NZ" smtClean="0"/>
              <a:t>Click to edit Master text styles</a:t>
            </a:r>
          </a:p>
          <a:p>
            <a:pPr lvl="1"/>
            <a:r>
              <a:rPr lang="mi-NZ" smtClean="0"/>
              <a:t>Second level</a:t>
            </a:r>
          </a:p>
          <a:p>
            <a:pPr lvl="2"/>
            <a:r>
              <a:rPr lang="mi-NZ" smtClean="0"/>
              <a:t>Third level</a:t>
            </a:r>
          </a:p>
          <a:p>
            <a:pPr lvl="3"/>
            <a:r>
              <a:rPr lang="mi-NZ" smtClean="0"/>
              <a:t>Fourth level</a:t>
            </a:r>
          </a:p>
          <a:p>
            <a:pPr lvl="4"/>
            <a:r>
              <a:rPr lang="mi-NZ" smtClean="0"/>
              <a:t>Fifth level</a:t>
            </a:r>
            <a:endParaRPr lang="en-US" dirty="0"/>
          </a:p>
        </p:txBody>
      </p:sp>
      <p:sp>
        <p:nvSpPr>
          <p:cNvPr id="7" name="Date Placeholder 6"/>
          <p:cNvSpPr>
            <a:spLocks noGrp="1"/>
          </p:cNvSpPr>
          <p:nvPr>
            <p:ph type="dt" sz="half" idx="10"/>
          </p:nvPr>
        </p:nvSpPr>
        <p:spPr/>
        <p:txBody>
          <a:bodyPr/>
          <a:lstStyle/>
          <a:p>
            <a:fld id="{90319907-9907-5B43-9F3A-3D8647662CDB}" type="datetimeFigureOut">
              <a:rPr lang="en-US" smtClean="0"/>
              <a:t>22/08/17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0D6928-9AA7-EB44-8EA2-C3D04D1A5120}"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i-NZ" smtClean="0"/>
              <a:t>Click to edit Master title style</a:t>
            </a:r>
            <a:endParaRPr lang="en-US"/>
          </a:p>
        </p:txBody>
      </p:sp>
      <p:sp>
        <p:nvSpPr>
          <p:cNvPr id="3" name="Date Placeholder 2"/>
          <p:cNvSpPr>
            <a:spLocks noGrp="1"/>
          </p:cNvSpPr>
          <p:nvPr>
            <p:ph type="dt" sz="half" idx="10"/>
          </p:nvPr>
        </p:nvSpPr>
        <p:spPr/>
        <p:txBody>
          <a:bodyPr/>
          <a:lstStyle/>
          <a:p>
            <a:fld id="{90319907-9907-5B43-9F3A-3D8647662CDB}" type="datetimeFigureOut">
              <a:rPr lang="en-US" smtClean="0"/>
              <a:t>22/08/17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0D6928-9AA7-EB44-8EA2-C3D04D1A512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319907-9907-5B43-9F3A-3D8647662CDB}" type="datetimeFigureOut">
              <a:rPr lang="en-US" smtClean="0"/>
              <a:t>22/08/17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0D6928-9AA7-EB44-8EA2-C3D04D1A512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mi-NZ"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mi-NZ" smtClean="0"/>
              <a:t>Click to edit Master text styles</a:t>
            </a:r>
          </a:p>
          <a:p>
            <a:pPr lvl="1"/>
            <a:r>
              <a:rPr lang="mi-NZ" smtClean="0"/>
              <a:t>Second level</a:t>
            </a:r>
          </a:p>
          <a:p>
            <a:pPr lvl="2"/>
            <a:r>
              <a:rPr lang="mi-NZ" smtClean="0"/>
              <a:t>Third level</a:t>
            </a:r>
          </a:p>
          <a:p>
            <a:pPr lvl="3"/>
            <a:r>
              <a:rPr lang="mi-NZ" smtClean="0"/>
              <a:t>Fourth level</a:t>
            </a:r>
          </a:p>
          <a:p>
            <a:pPr lvl="4"/>
            <a:r>
              <a:rPr lang="mi-NZ"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mi-NZ" smtClean="0"/>
              <a:t>Click to edit Master text styles</a:t>
            </a:r>
          </a:p>
        </p:txBody>
      </p:sp>
      <p:sp>
        <p:nvSpPr>
          <p:cNvPr id="5" name="Date Placeholder 4"/>
          <p:cNvSpPr>
            <a:spLocks noGrp="1"/>
          </p:cNvSpPr>
          <p:nvPr>
            <p:ph type="dt" sz="half" idx="10"/>
          </p:nvPr>
        </p:nvSpPr>
        <p:spPr/>
        <p:txBody>
          <a:bodyPr/>
          <a:lstStyle/>
          <a:p>
            <a:fld id="{90319907-9907-5B43-9F3A-3D8647662CDB}" type="datetimeFigureOut">
              <a:rPr lang="en-US" smtClean="0"/>
              <a:t>22/08/17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0D6928-9AA7-EB44-8EA2-C3D04D1A5120}"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mi-NZ"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mi-NZ"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mi-NZ" smtClean="0"/>
              <a:t>Click to edit Master text styles</a:t>
            </a:r>
          </a:p>
        </p:txBody>
      </p:sp>
      <p:sp>
        <p:nvSpPr>
          <p:cNvPr id="5" name="Date Placeholder 4"/>
          <p:cNvSpPr>
            <a:spLocks noGrp="1"/>
          </p:cNvSpPr>
          <p:nvPr>
            <p:ph type="dt" sz="half" idx="10"/>
          </p:nvPr>
        </p:nvSpPr>
        <p:spPr/>
        <p:txBody>
          <a:bodyPr/>
          <a:lstStyle/>
          <a:p>
            <a:fld id="{90319907-9907-5B43-9F3A-3D8647662CDB}" type="datetimeFigureOut">
              <a:rPr lang="en-US" smtClean="0"/>
              <a:t>22/08/17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0D6928-9AA7-EB44-8EA2-C3D04D1A512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mi-NZ"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mi-NZ" smtClean="0"/>
              <a:t>Click to edit Master text styles</a:t>
            </a:r>
          </a:p>
          <a:p>
            <a:pPr lvl="1"/>
            <a:r>
              <a:rPr lang="mi-NZ" smtClean="0"/>
              <a:t>Second level</a:t>
            </a:r>
          </a:p>
          <a:p>
            <a:pPr lvl="2"/>
            <a:r>
              <a:rPr lang="mi-NZ" smtClean="0"/>
              <a:t>Third level</a:t>
            </a:r>
          </a:p>
          <a:p>
            <a:pPr lvl="3"/>
            <a:r>
              <a:rPr lang="mi-NZ" smtClean="0"/>
              <a:t>Fourth level</a:t>
            </a:r>
          </a:p>
          <a:p>
            <a:pPr lvl="4"/>
            <a:r>
              <a:rPr lang="mi-NZ"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0319907-9907-5B43-9F3A-3D8647662CDB}" type="datetimeFigureOut">
              <a:rPr lang="en-US" smtClean="0"/>
              <a:t>22/08/17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80D6928-9AA7-EB44-8EA2-C3D04D1A512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941402"/>
            <a:ext cx="7848600" cy="2357424"/>
          </a:xfrm>
        </p:spPr>
        <p:txBody>
          <a:bodyPr/>
          <a:lstStyle/>
          <a:p>
            <a:r>
              <a:rPr lang="en-US" sz="5000" dirty="0" smtClean="0"/>
              <a:t>Phil 318: Theory of Applied and Professional Ethics</a:t>
            </a:r>
            <a:endParaRPr lang="en-US" sz="5000" dirty="0"/>
          </a:p>
        </p:txBody>
      </p:sp>
      <p:sp>
        <p:nvSpPr>
          <p:cNvPr id="5" name="Subtitle 4"/>
          <p:cNvSpPr>
            <a:spLocks noGrp="1"/>
          </p:cNvSpPr>
          <p:nvPr>
            <p:ph type="subTitle" idx="1"/>
          </p:nvPr>
        </p:nvSpPr>
        <p:spPr>
          <a:xfrm>
            <a:off x="1007181" y="4247252"/>
            <a:ext cx="7159743" cy="1773339"/>
          </a:xfrm>
        </p:spPr>
        <p:txBody>
          <a:bodyPr>
            <a:normAutofit/>
          </a:bodyPr>
          <a:lstStyle/>
          <a:p>
            <a:r>
              <a:rPr lang="en-AU" sz="4800" b="1" dirty="0">
                <a:latin typeface="Goudy Old Style" charset="0"/>
                <a:ea typeface="ＭＳ Ｐゴシック" charset="0"/>
                <a:cs typeface="ＭＳ Ｐゴシック" charset="0"/>
              </a:rPr>
              <a:t>THE IDEA OF ROLE-OBLIGATION</a:t>
            </a:r>
            <a:endParaRPr lang="en-US" sz="4800" dirty="0"/>
          </a:p>
        </p:txBody>
      </p:sp>
    </p:spTree>
    <p:extLst>
      <p:ext uri="{BB962C8B-B14F-4D97-AF65-F5344CB8AC3E}">
        <p14:creationId xmlns:p14="http://schemas.microsoft.com/office/powerpoint/2010/main" val="40558565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1026"/>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90114" name="Rectangle 1027"/>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90115" name="Rectangle 1029"/>
          <p:cNvSpPr>
            <a:spLocks noGrp="1" noChangeArrowheads="1"/>
          </p:cNvSpPr>
          <p:nvPr>
            <p:ph type="body" idx="4294967295"/>
          </p:nvPr>
        </p:nvSpPr>
        <p:spPr>
          <a:xfrm>
            <a:off x="685799" y="1182225"/>
            <a:ext cx="8291249" cy="4913775"/>
          </a:xfrm>
          <a:noFill/>
        </p:spPr>
        <p:txBody>
          <a:bodyPr lIns="90488" tIns="44450" rIns="90488" bIns="44450">
            <a:normAutofit/>
          </a:bodyPr>
          <a:lstStyle/>
          <a:p>
            <a:pPr marL="0" indent="0" eaLnBrk="1" hangingPunct="1">
              <a:buFontTx/>
              <a:buNone/>
            </a:pPr>
            <a:r>
              <a:rPr lang="en-AU" sz="4000" dirty="0">
                <a:latin typeface="Palatino" charset="0"/>
                <a:ea typeface="ＭＳ Ｐゴシック" charset="0"/>
                <a:cs typeface="ＭＳ Ｐゴシック" charset="0"/>
              </a:rPr>
              <a:t>If a lawyer is permitted to puff, bluff or threaten on certain occasions this is because in such circumstances anyone would be permitted to do these </a:t>
            </a:r>
            <a:r>
              <a:rPr lang="en-AU" sz="4000" dirty="0" smtClean="0">
                <a:latin typeface="Palatino" charset="0"/>
                <a:ea typeface="ＭＳ Ｐゴシック" charset="0"/>
                <a:cs typeface="ＭＳ Ｐゴシック" charset="0"/>
              </a:rPr>
              <a:t>things…</a:t>
            </a:r>
            <a:endParaRPr lang="en-AU" sz="3600" dirty="0">
              <a:latin typeface="Palatino" charset="0"/>
              <a:ea typeface="ＭＳ Ｐゴシック" charset="0"/>
              <a:cs typeface="ＭＳ Ｐゴシック" charset="0"/>
            </a:endParaRPr>
          </a:p>
          <a:p>
            <a:pPr marL="297180" lvl="1" indent="0">
              <a:spcBef>
                <a:spcPts val="1824"/>
              </a:spcBef>
              <a:buFontTx/>
              <a:buNone/>
            </a:pPr>
            <a:r>
              <a:rPr lang="en-AU" sz="3200" dirty="0">
                <a:latin typeface="Palatino" charset="0"/>
                <a:ea typeface="ＭＳ Ｐゴシック" charset="0"/>
                <a:cs typeface="ＭＳ Ｐゴシック" charset="0"/>
              </a:rPr>
              <a:t>David </a:t>
            </a:r>
            <a:r>
              <a:rPr lang="en-AU" sz="3200" dirty="0" err="1">
                <a:latin typeface="Palatino" charset="0"/>
                <a:ea typeface="ＭＳ Ｐゴシック" charset="0"/>
                <a:cs typeface="ＭＳ Ｐゴシック" charset="0"/>
              </a:rPr>
              <a:t>Luban</a:t>
            </a:r>
            <a:r>
              <a:rPr lang="en-AU" sz="3200" dirty="0">
                <a:latin typeface="Palatino" charset="0"/>
                <a:ea typeface="ＭＳ Ｐゴシック" charset="0"/>
                <a:cs typeface="ＭＳ Ｐゴシック" charset="0"/>
              </a:rPr>
              <a:t> </a:t>
            </a:r>
            <a:r>
              <a:rPr lang="en-AU" sz="3200" i="1" dirty="0">
                <a:latin typeface="Palatino" charset="0"/>
                <a:ea typeface="ＭＳ Ｐゴシック" charset="0"/>
                <a:cs typeface="ＭＳ Ｐゴシック" charset="0"/>
              </a:rPr>
              <a:t>Lawyers and Justice </a:t>
            </a:r>
            <a:r>
              <a:rPr lang="en-AU" sz="3200" dirty="0">
                <a:latin typeface="Palatino" charset="0"/>
                <a:ea typeface="ＭＳ Ｐゴシック" charset="0"/>
                <a:cs typeface="ＭＳ Ｐゴシック" charset="0"/>
              </a:rPr>
              <a:t>118</a:t>
            </a:r>
            <a:endParaRPr lang="en-US" sz="2800" dirty="0">
              <a:latin typeface="Palatino" charset="0"/>
              <a:ea typeface="ＭＳ Ｐゴシック" charset="0"/>
              <a:cs typeface="ＭＳ Ｐゴシック" charset="0"/>
            </a:endParaRPr>
          </a:p>
        </p:txBody>
      </p:sp>
    </p:spTree>
    <p:extLst>
      <p:ext uri="{BB962C8B-B14F-4D97-AF65-F5344CB8AC3E}">
        <p14:creationId xmlns:p14="http://schemas.microsoft.com/office/powerpoint/2010/main" val="4268857712"/>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Title 1"/>
          <p:cNvSpPr>
            <a:spLocks noGrp="1"/>
          </p:cNvSpPr>
          <p:nvPr>
            <p:ph type="title"/>
          </p:nvPr>
        </p:nvSpPr>
        <p:spPr/>
        <p:txBody>
          <a:bodyPr/>
          <a:lstStyle/>
          <a:p>
            <a:r>
              <a:rPr lang="en-NZ">
                <a:latin typeface="Goudy Old Style" charset="0"/>
                <a:ea typeface="ＭＳ Ｐゴシック" charset="0"/>
                <a:cs typeface="ＭＳ Ｐゴシック" charset="0"/>
              </a:rPr>
              <a:t>Luban’s 4 Step Argument</a:t>
            </a:r>
          </a:p>
        </p:txBody>
      </p:sp>
      <p:sp>
        <p:nvSpPr>
          <p:cNvPr id="110594" name="Content Placeholder 2"/>
          <p:cNvSpPr>
            <a:spLocks noGrp="1"/>
          </p:cNvSpPr>
          <p:nvPr>
            <p:ph idx="1"/>
          </p:nvPr>
        </p:nvSpPr>
        <p:spPr>
          <a:xfrm>
            <a:off x="457199" y="1524000"/>
            <a:ext cx="8229601" cy="4953000"/>
          </a:xfrm>
        </p:spPr>
        <p:txBody>
          <a:bodyPr>
            <a:noAutofit/>
          </a:bodyPr>
          <a:lstStyle/>
          <a:p>
            <a:pPr marL="350838" indent="-350838">
              <a:buFont typeface="Goudy Old Style" charset="0"/>
              <a:buAutoNum type="arabicPeriod"/>
            </a:pPr>
            <a:r>
              <a:rPr lang="en-NZ" sz="2600" dirty="0">
                <a:latin typeface="Goudy Old Style" charset="0"/>
                <a:ea typeface="ＭＳ Ｐゴシック" charset="0"/>
                <a:cs typeface="ＭＳ Ｐゴシック" charset="0"/>
              </a:rPr>
              <a:t>Justify the institution of practice (by appeal to ordinary or general morality)</a:t>
            </a:r>
          </a:p>
          <a:p>
            <a:pPr marL="350838" indent="-350838">
              <a:buFont typeface="Goudy Old Style" charset="0"/>
              <a:buAutoNum type="arabicPeriod"/>
            </a:pPr>
            <a:r>
              <a:rPr lang="en-NZ" sz="2600" dirty="0">
                <a:latin typeface="Goudy Old Style" charset="0"/>
                <a:ea typeface="ＭＳ Ｐゴシック" charset="0"/>
                <a:cs typeface="ＭＳ Ｐゴシック" charset="0"/>
              </a:rPr>
              <a:t>Justify the role (e.g. lawyer, judge, physician ...)  by showing that it is required by the justified institution – i.e. that wouldn’t get the benefit of the institution if not for the role.</a:t>
            </a:r>
          </a:p>
          <a:p>
            <a:pPr marL="350838" indent="-350838">
              <a:buFont typeface="Goudy Old Style" charset="0"/>
              <a:buAutoNum type="arabicPeriod"/>
            </a:pPr>
            <a:r>
              <a:rPr lang="en-NZ" sz="2600" dirty="0">
                <a:latin typeface="Goudy Old Style" charset="0"/>
                <a:ea typeface="ＭＳ Ｐゴシック" charset="0"/>
                <a:cs typeface="ＭＳ Ｐゴシック" charset="0"/>
              </a:rPr>
              <a:t>Justify the role obligation or permission (e.g. confidentiality)  by showing it is necessary to secure the benefit of the role.</a:t>
            </a:r>
          </a:p>
          <a:p>
            <a:pPr marL="350838" indent="-350838">
              <a:buFont typeface="Goudy Old Style" charset="0"/>
              <a:buAutoNum type="arabicPeriod"/>
            </a:pPr>
            <a:r>
              <a:rPr lang="en-NZ" sz="2600" dirty="0">
                <a:latin typeface="Goudy Old Style" charset="0"/>
                <a:ea typeface="ＭＳ Ｐゴシック" charset="0"/>
                <a:cs typeface="ＭＳ Ｐゴシック" charset="0"/>
              </a:rPr>
              <a:t>Justify the role act (e.g. maintaining confidentiality on this occasion) by showing that it is required by the role obligation or permission,</a:t>
            </a:r>
          </a:p>
        </p:txBody>
      </p:sp>
    </p:spTree>
    <p:extLst>
      <p:ext uri="{BB962C8B-B14F-4D97-AF65-F5344CB8AC3E}">
        <p14:creationId xmlns:p14="http://schemas.microsoft.com/office/powerpoint/2010/main" val="7715770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059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059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059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059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1026"/>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92162" name="Rectangle 1027"/>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92163" name="Rectangle 1028"/>
          <p:cNvSpPr>
            <a:spLocks noGrp="1" noChangeArrowheads="1"/>
          </p:cNvSpPr>
          <p:nvPr>
            <p:ph type="title"/>
          </p:nvPr>
        </p:nvSpPr>
        <p:spPr>
          <a:noFill/>
        </p:spPr>
        <p:txBody>
          <a:bodyPr lIns="90488" tIns="44450" rIns="90488" bIns="44450">
            <a:normAutofit/>
          </a:bodyPr>
          <a:lstStyle/>
          <a:p>
            <a:pPr algn="just" eaLnBrk="1" hangingPunct="1"/>
            <a:r>
              <a:rPr lang="en-AU" sz="3200" b="1" dirty="0" err="1">
                <a:latin typeface="Palatino" charset="0"/>
                <a:ea typeface="ＭＳ Ｐゴシック" charset="0"/>
                <a:cs typeface="ＭＳ Ｐゴシック" charset="0"/>
              </a:rPr>
              <a:t>Luban</a:t>
            </a:r>
            <a:r>
              <a:rPr lang="en-AU" sz="3200" b="1" dirty="0">
                <a:latin typeface="Palatino" charset="0"/>
                <a:ea typeface="ＭＳ Ｐゴシック" charset="0"/>
                <a:cs typeface="ＭＳ Ｐゴシック" charset="0"/>
              </a:rPr>
              <a:t>:	The Lake Pleasant Bodies Case</a:t>
            </a:r>
            <a:endParaRPr lang="en-AU" b="1" dirty="0">
              <a:latin typeface="Palatino" charset="0"/>
              <a:ea typeface="ＭＳ Ｐゴシック" charset="0"/>
              <a:cs typeface="ＭＳ Ｐゴシック" charset="0"/>
            </a:endParaRPr>
          </a:p>
        </p:txBody>
      </p:sp>
      <p:sp>
        <p:nvSpPr>
          <p:cNvPr id="92164" name="Rectangle 1029"/>
          <p:cNvSpPr>
            <a:spLocks noGrp="1" noChangeArrowheads="1"/>
          </p:cNvSpPr>
          <p:nvPr>
            <p:ph idx="1"/>
          </p:nvPr>
        </p:nvSpPr>
        <p:spPr>
          <a:xfrm>
            <a:off x="410809" y="1524000"/>
            <a:ext cx="8229600" cy="4876800"/>
          </a:xfrm>
        </p:spPr>
        <p:txBody>
          <a:bodyPr lIns="90488" tIns="44450" rIns="90488" bIns="44450">
            <a:noAutofit/>
          </a:bodyPr>
          <a:lstStyle/>
          <a:p>
            <a:pPr marL="0" indent="0" eaLnBrk="1" hangingPunct="1">
              <a:lnSpc>
                <a:spcPct val="120000"/>
              </a:lnSpc>
              <a:spcBef>
                <a:spcPts val="1824"/>
              </a:spcBef>
              <a:buFontTx/>
              <a:buNone/>
            </a:pPr>
            <a:r>
              <a:rPr lang="en-AU" dirty="0">
                <a:latin typeface="Palatino" charset="0"/>
                <a:ea typeface="ＭＳ Ｐゴシック" charset="0"/>
                <a:cs typeface="ＭＳ Ｐゴシック" charset="0"/>
              </a:rPr>
              <a:t>'The lawyers' role acts (preserving the defendant's confidences, photographing the bodies but telling nobody) were required by the general duty of confidentiality - the role-obligation. This is justified by arguments that confidentiality is required in order to guarantee an adequate criminal defence - the institutional task.... The next step is to show that zealous criminal defence is required by the adversary system, and this in turn ... serves the positive moral good of over-protecting individual rights against the encroachments of the state</a:t>
            </a:r>
            <a:r>
              <a:rPr lang="en-AU" dirty="0" smtClean="0">
                <a:latin typeface="Palatino" charset="0"/>
                <a:ea typeface="ＭＳ Ｐゴシック" charset="0"/>
                <a:cs typeface="ＭＳ Ｐゴシック" charset="0"/>
              </a:rPr>
              <a:t>.’</a:t>
            </a:r>
            <a:endParaRPr lang="en-AU" sz="2800" b="1" dirty="0" smtClean="0">
              <a:latin typeface="Palatino" charset="0"/>
              <a:ea typeface="ＭＳ Ｐゴシック" charset="0"/>
              <a:cs typeface="ＭＳ Ｐゴシック" charset="0"/>
            </a:endParaRPr>
          </a:p>
          <a:p>
            <a:pPr marL="274320" lvl="1" indent="0" algn="r">
              <a:lnSpc>
                <a:spcPct val="120000"/>
              </a:lnSpc>
              <a:spcBef>
                <a:spcPts val="1824"/>
              </a:spcBef>
              <a:buFontTx/>
              <a:buNone/>
            </a:pPr>
            <a:r>
              <a:rPr lang="en-AU" sz="1800" dirty="0" smtClean="0">
                <a:latin typeface="Palatino" charset="0"/>
                <a:ea typeface="ＭＳ Ｐゴシック" charset="0"/>
                <a:cs typeface="ＭＳ Ｐゴシック" charset="0"/>
              </a:rPr>
              <a:t>David </a:t>
            </a:r>
            <a:r>
              <a:rPr lang="en-AU" sz="1800" dirty="0" err="1">
                <a:latin typeface="Palatino" charset="0"/>
                <a:ea typeface="ＭＳ Ｐゴシック" charset="0"/>
                <a:cs typeface="ＭＳ Ｐゴシック" charset="0"/>
              </a:rPr>
              <a:t>Luban</a:t>
            </a:r>
            <a:r>
              <a:rPr lang="en-AU" sz="1800" dirty="0">
                <a:latin typeface="Palatino" charset="0"/>
                <a:ea typeface="ＭＳ Ｐゴシック" charset="0"/>
                <a:cs typeface="ＭＳ Ｐゴシック" charset="0"/>
              </a:rPr>
              <a:t> </a:t>
            </a:r>
            <a:r>
              <a:rPr lang="en-AU" sz="1800" i="1" dirty="0">
                <a:latin typeface="Palatino" charset="0"/>
                <a:ea typeface="ＭＳ Ｐゴシック" charset="0"/>
                <a:cs typeface="ＭＳ Ｐゴシック" charset="0"/>
              </a:rPr>
              <a:t>Lawyers and Justice </a:t>
            </a:r>
            <a:r>
              <a:rPr lang="en-AU" sz="1800" dirty="0">
                <a:latin typeface="Palatino" charset="0"/>
                <a:ea typeface="ＭＳ Ｐゴシック" charset="0"/>
                <a:cs typeface="ＭＳ Ｐゴシック" charset="0"/>
              </a:rPr>
              <a:t>149</a:t>
            </a:r>
            <a:endParaRPr lang="en-US" sz="2400" dirty="0">
              <a:latin typeface="Palatino" charset="0"/>
              <a:ea typeface="ＭＳ Ｐゴシック" charset="0"/>
              <a:cs typeface="ＭＳ Ｐゴシック" charset="0"/>
            </a:endParaRPr>
          </a:p>
        </p:txBody>
      </p:sp>
    </p:spTree>
    <p:extLst>
      <p:ext uri="{BB962C8B-B14F-4D97-AF65-F5344CB8AC3E}">
        <p14:creationId xmlns:p14="http://schemas.microsoft.com/office/powerpoint/2010/main" val="11847072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94210"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94211" name="Rectangle 5"/>
          <p:cNvSpPr>
            <a:spLocks noGrp="1" noChangeArrowheads="1"/>
          </p:cNvSpPr>
          <p:nvPr>
            <p:ph type="body" idx="4294967295"/>
          </p:nvPr>
        </p:nvSpPr>
        <p:spPr>
          <a:xfrm>
            <a:off x="685800" y="1073150"/>
            <a:ext cx="8159877" cy="5022850"/>
          </a:xfrm>
          <a:noFill/>
        </p:spPr>
        <p:txBody>
          <a:bodyPr lIns="90488" tIns="44450" rIns="90488" bIns="44450">
            <a:normAutofit/>
          </a:bodyPr>
          <a:lstStyle/>
          <a:p>
            <a:pPr marL="0" indent="0" eaLnBrk="1" hangingPunct="1">
              <a:buFontTx/>
              <a:buNone/>
            </a:pPr>
            <a:r>
              <a:rPr lang="en-AU" sz="2800" dirty="0">
                <a:latin typeface="Palatino" charset="0"/>
                <a:ea typeface="ＭＳ Ｐゴシック" charset="0"/>
                <a:cs typeface="ＭＳ Ｐゴシック" charset="0"/>
              </a:rPr>
              <a:t>[T]he marginal harms to the system that result from violating one's professional duty typically are slight in a single case. On the other side of the ledger, the marginal benefits of following common morality rather than professional duty may be great. Thus when common morality clashes with role morality role morality usually loses</a:t>
            </a:r>
            <a:r>
              <a:rPr lang="en-AU" sz="2800" dirty="0" smtClean="0">
                <a:latin typeface="Palatino" charset="0"/>
                <a:ea typeface="ＭＳ Ｐゴシック" charset="0"/>
                <a:cs typeface="ＭＳ Ｐゴシック" charset="0"/>
              </a:rPr>
              <a:t>.</a:t>
            </a:r>
          </a:p>
          <a:p>
            <a:pPr marL="297180" lvl="1" indent="0">
              <a:spcBef>
                <a:spcPts val="624"/>
              </a:spcBef>
              <a:buFontTx/>
              <a:buNone/>
            </a:pPr>
            <a:r>
              <a:rPr lang="en-AU" sz="2800" dirty="0" smtClean="0">
                <a:latin typeface="Palatino" charset="0"/>
                <a:ea typeface="ＭＳ Ｐゴシック" charset="0"/>
                <a:cs typeface="ＭＳ Ｐゴシック" charset="0"/>
              </a:rPr>
              <a:t>'</a:t>
            </a:r>
            <a:r>
              <a:rPr lang="en-AU" sz="2800" dirty="0">
                <a:latin typeface="Palatino" charset="0"/>
                <a:ea typeface="ＭＳ Ｐゴシック" charset="0"/>
                <a:cs typeface="ＭＳ Ｐゴシック" charset="0"/>
              </a:rPr>
              <a:t>Freedom and Constraint in Legal Ethics: Some Mid-Course Corrections to </a:t>
            </a:r>
            <a:r>
              <a:rPr lang="en-AU" sz="2800" i="1" dirty="0">
                <a:latin typeface="Palatino" charset="0"/>
                <a:ea typeface="ＭＳ Ｐゴシック" charset="0"/>
                <a:cs typeface="ＭＳ Ｐゴシック" charset="0"/>
              </a:rPr>
              <a:t>Lawyers and Justice' </a:t>
            </a:r>
            <a:r>
              <a:rPr lang="en-AU" sz="2800" dirty="0">
                <a:latin typeface="Palatino" charset="0"/>
                <a:ea typeface="ＭＳ Ｐゴシック" charset="0"/>
                <a:cs typeface="ＭＳ Ｐゴシック" charset="0"/>
              </a:rPr>
              <a:t>(1990) 49 </a:t>
            </a:r>
            <a:r>
              <a:rPr lang="en-AU" sz="2800" i="1" dirty="0">
                <a:latin typeface="Palatino" charset="0"/>
                <a:ea typeface="ＭＳ Ｐゴシック" charset="0"/>
                <a:cs typeface="ＭＳ Ｐゴシック" charset="0"/>
              </a:rPr>
              <a:t>Maryland Law Review </a:t>
            </a:r>
            <a:r>
              <a:rPr lang="en-AU" sz="2800" dirty="0">
                <a:latin typeface="Palatino" charset="0"/>
                <a:ea typeface="ＭＳ Ｐゴシック" charset="0"/>
                <a:cs typeface="ＭＳ Ｐゴシック" charset="0"/>
              </a:rPr>
              <a:t>424-459, ??</a:t>
            </a:r>
            <a:endParaRPr lang="en-US" sz="2800" dirty="0">
              <a:latin typeface="Palatino" charset="0"/>
              <a:ea typeface="ＭＳ Ｐゴシック" charset="0"/>
              <a:cs typeface="ＭＳ Ｐゴシック" charset="0"/>
            </a:endParaRPr>
          </a:p>
          <a:p>
            <a:pPr marL="0" indent="0" eaLnBrk="1" hangingPunct="1">
              <a:buFontTx/>
              <a:buNone/>
            </a:pPr>
            <a:endParaRPr lang="en-US" dirty="0">
              <a:latin typeface="Palatino" charset="0"/>
              <a:ea typeface="ＭＳ Ｐゴシック" charset="0"/>
              <a:cs typeface="ＭＳ Ｐゴシック" charset="0"/>
            </a:endParaRPr>
          </a:p>
        </p:txBody>
      </p:sp>
    </p:spTree>
    <p:extLst>
      <p:ext uri="{BB962C8B-B14F-4D97-AF65-F5344CB8AC3E}">
        <p14:creationId xmlns:p14="http://schemas.microsoft.com/office/powerpoint/2010/main" val="3167289430"/>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96258"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96259" name="Rectangle 5"/>
          <p:cNvSpPr>
            <a:spLocks noGrp="1" noChangeArrowheads="1"/>
          </p:cNvSpPr>
          <p:nvPr>
            <p:ph type="body" idx="4294967295"/>
          </p:nvPr>
        </p:nvSpPr>
        <p:spPr>
          <a:xfrm>
            <a:off x="714743" y="1182224"/>
            <a:ext cx="7919029" cy="4913775"/>
          </a:xfrm>
          <a:noFill/>
        </p:spPr>
        <p:txBody>
          <a:bodyPr lIns="90488" tIns="44450" rIns="90488" bIns="44450">
            <a:normAutofit/>
          </a:bodyPr>
          <a:lstStyle/>
          <a:p>
            <a:pPr marL="0" indent="0" eaLnBrk="1" hangingPunct="1">
              <a:spcBef>
                <a:spcPts val="2160"/>
              </a:spcBef>
              <a:buFontTx/>
              <a:buNone/>
            </a:pPr>
            <a:r>
              <a:rPr lang="en-AU" sz="4000" dirty="0">
                <a:latin typeface="Palatino" charset="0"/>
                <a:ea typeface="ＭＳ Ｐゴシック" charset="0"/>
                <a:cs typeface="ＭＳ Ｐゴシック" charset="0"/>
              </a:rPr>
              <a:t>If [the] consequentialist reading of the fourfold root argument is correct, the argument would virtually abolish the attorney-client relationship as we know </a:t>
            </a:r>
            <a:r>
              <a:rPr lang="en-AU" sz="4000" dirty="0" smtClean="0">
                <a:latin typeface="Palatino" charset="0"/>
                <a:ea typeface="ＭＳ Ｐゴシック" charset="0"/>
                <a:cs typeface="ＭＳ Ｐゴシック" charset="0"/>
              </a:rPr>
              <a:t>it’.</a:t>
            </a:r>
            <a:endParaRPr lang="en-AU" sz="2000" dirty="0">
              <a:latin typeface="Palatino" charset="0"/>
              <a:ea typeface="ＭＳ Ｐゴシック" charset="0"/>
              <a:cs typeface="ＭＳ Ｐゴシック" charset="0"/>
            </a:endParaRPr>
          </a:p>
          <a:p>
            <a:pPr marL="274320" lvl="1" indent="0">
              <a:spcBef>
                <a:spcPts val="2160"/>
              </a:spcBef>
              <a:buFontTx/>
              <a:buNone/>
            </a:pPr>
            <a:r>
              <a:rPr lang="en-AU" sz="1800" dirty="0">
                <a:latin typeface="Palatino" charset="0"/>
                <a:ea typeface="ＭＳ Ｐゴシック" charset="0"/>
                <a:cs typeface="ＭＳ Ｐゴシック" charset="0"/>
              </a:rPr>
              <a:t>'Freedom and Constraint in Legal Ethics: Some Mid-Course Corrections to </a:t>
            </a:r>
            <a:r>
              <a:rPr lang="en-AU" sz="1800" i="1" dirty="0">
                <a:latin typeface="Palatino" charset="0"/>
                <a:ea typeface="ＭＳ Ｐゴシック" charset="0"/>
                <a:cs typeface="ＭＳ Ｐゴシック" charset="0"/>
              </a:rPr>
              <a:t>Lawyers and Justice' </a:t>
            </a:r>
            <a:r>
              <a:rPr lang="en-AU" sz="1800" dirty="0">
                <a:latin typeface="Palatino" charset="0"/>
                <a:ea typeface="ＭＳ Ｐゴシック" charset="0"/>
                <a:cs typeface="ＭＳ Ｐゴシック" charset="0"/>
              </a:rPr>
              <a:t>(1990) 49 </a:t>
            </a:r>
            <a:r>
              <a:rPr lang="en-AU" sz="1800" i="1" dirty="0">
                <a:latin typeface="Palatino" charset="0"/>
                <a:ea typeface="ＭＳ Ｐゴシック" charset="0"/>
                <a:cs typeface="ＭＳ Ｐゴシック" charset="0"/>
              </a:rPr>
              <a:t>Maryland Law Review </a:t>
            </a:r>
            <a:r>
              <a:rPr lang="en-AU" sz="1800" dirty="0">
                <a:latin typeface="Palatino" charset="0"/>
                <a:ea typeface="ＭＳ Ｐゴシック" charset="0"/>
                <a:cs typeface="ＭＳ Ｐゴシック" charset="0"/>
              </a:rPr>
              <a:t>424-459, 431</a:t>
            </a:r>
            <a:endParaRPr lang="en-US" sz="1800" dirty="0">
              <a:latin typeface="Palatino" charset="0"/>
              <a:ea typeface="ＭＳ Ｐゴシック" charset="0"/>
              <a:cs typeface="ＭＳ Ｐゴシック" charset="0"/>
            </a:endParaRPr>
          </a:p>
        </p:txBody>
      </p:sp>
    </p:spTree>
    <p:extLst>
      <p:ext uri="{BB962C8B-B14F-4D97-AF65-F5344CB8AC3E}">
        <p14:creationId xmlns:p14="http://schemas.microsoft.com/office/powerpoint/2010/main" val="1984233639"/>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98306"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98307" name="Rectangle 4"/>
          <p:cNvSpPr>
            <a:spLocks noGrp="1" noChangeArrowheads="1"/>
          </p:cNvSpPr>
          <p:nvPr>
            <p:ph type="title"/>
          </p:nvPr>
        </p:nvSpPr>
        <p:spPr>
          <a:noFill/>
        </p:spPr>
        <p:txBody>
          <a:bodyPr lIns="90488" tIns="44450" rIns="90488" bIns="44450"/>
          <a:lstStyle/>
          <a:p>
            <a:pPr algn="just" eaLnBrk="1" hangingPunct="1"/>
            <a:r>
              <a:rPr lang="en-AU" sz="2800" b="1">
                <a:latin typeface="Palatino" charset="0"/>
                <a:ea typeface="ＭＳ Ｐゴシック" charset="0"/>
                <a:cs typeface="ＭＳ Ｐゴシック" charset="0"/>
              </a:rPr>
              <a:t>A less direct route:Role obligations as dependent rules</a:t>
            </a:r>
            <a:r>
              <a:rPr lang="en-AU" sz="2800">
                <a:latin typeface="Palatino" charset="0"/>
                <a:ea typeface="ＭＳ Ｐゴシック" charset="0"/>
                <a:cs typeface="ＭＳ Ｐゴシック" charset="0"/>
              </a:rPr>
              <a:t>'</a:t>
            </a:r>
          </a:p>
        </p:txBody>
      </p:sp>
      <p:sp>
        <p:nvSpPr>
          <p:cNvPr id="98308" name="Rectangle 5"/>
          <p:cNvSpPr>
            <a:spLocks noGrp="1" noChangeArrowheads="1"/>
          </p:cNvSpPr>
          <p:nvPr>
            <p:ph idx="1"/>
          </p:nvPr>
        </p:nvSpPr>
        <p:spPr>
          <a:xfrm>
            <a:off x="685800" y="1904696"/>
            <a:ext cx="7700077" cy="4572304"/>
          </a:xfrm>
        </p:spPr>
        <p:txBody>
          <a:bodyPr lIns="90488" tIns="44450" rIns="90488" bIns="44450"/>
          <a:lstStyle/>
          <a:p>
            <a:pPr marL="0" indent="0" eaLnBrk="1" hangingPunct="1">
              <a:lnSpc>
                <a:spcPct val="120000"/>
              </a:lnSpc>
              <a:buFontTx/>
              <a:buNone/>
            </a:pPr>
            <a:r>
              <a:rPr lang="en-AU" sz="1800" b="1" dirty="0">
                <a:latin typeface="Palatino" charset="0"/>
                <a:ea typeface="ＭＳ Ｐゴシック" charset="0"/>
                <a:cs typeface="ＭＳ Ｐゴシック" charset="0"/>
              </a:rPr>
              <a:t>Rule-utilitarians' apply the utilitarian calculus not to particular acts but to general rules. Hence the rule-utilitarian promisor is to ask - not 'would it be best on utilitarian grounds to keep or break this promise?' but 'is a general rule requiring people to keep promises justified on utilitarian grounds</a:t>
            </a:r>
            <a:r>
              <a:rPr lang="en-AU" sz="1800" b="1" dirty="0" smtClean="0">
                <a:latin typeface="Palatino" charset="0"/>
                <a:ea typeface="ＭＳ Ｐゴシック" charset="0"/>
                <a:cs typeface="ＭＳ Ｐゴシック" charset="0"/>
              </a:rPr>
              <a:t>?’  The </a:t>
            </a:r>
            <a:r>
              <a:rPr lang="en-AU" sz="1800" b="1" dirty="0">
                <a:latin typeface="Palatino" charset="0"/>
                <a:ea typeface="ＭＳ Ｐゴシック" charset="0"/>
                <a:cs typeface="ＭＳ Ｐゴシック" charset="0"/>
              </a:rPr>
              <a:t>answer to this latter question is almost certainly 'yes': cooperation has very high utility-value and promising facilitates cooperation by allowing potential </a:t>
            </a:r>
            <a:r>
              <a:rPr lang="en-AU" sz="1800" b="1" dirty="0" err="1">
                <a:latin typeface="Palatino" charset="0"/>
                <a:ea typeface="ＭＳ Ｐゴシック" charset="0"/>
                <a:cs typeface="ＭＳ Ｐゴシック" charset="0"/>
              </a:rPr>
              <a:t>cooperators</a:t>
            </a:r>
            <a:r>
              <a:rPr lang="en-AU" sz="1800" b="1" dirty="0">
                <a:latin typeface="Palatino" charset="0"/>
                <a:ea typeface="ＭＳ Ｐゴシック" charset="0"/>
                <a:cs typeface="ＭＳ Ｐゴシック" charset="0"/>
              </a:rPr>
              <a:t> to know which of a person</a:t>
            </a:r>
            <a:r>
              <a:rPr lang="ja-JP" altLang="en-AU" sz="1800" b="1" dirty="0">
                <a:latin typeface="Palatino" charset="0"/>
                <a:ea typeface="ＭＳ Ｐゴシック" charset="0"/>
                <a:cs typeface="ＭＳ Ｐゴシック" charset="0"/>
              </a:rPr>
              <a:t>’</a:t>
            </a:r>
            <a:r>
              <a:rPr lang="en-AU" altLang="ja-JP" sz="1800" b="1" dirty="0">
                <a:latin typeface="Palatino" charset="0"/>
                <a:ea typeface="ＭＳ Ｐゴシック" charset="0"/>
                <a:cs typeface="ＭＳ Ｐゴシック" charset="0"/>
              </a:rPr>
              <a:t>s statements of intention can be relied upon</a:t>
            </a:r>
            <a:r>
              <a:rPr lang="en-AU" altLang="ja-JP" sz="1800" b="1" dirty="0" smtClean="0">
                <a:latin typeface="Palatino" charset="0"/>
                <a:ea typeface="ＭＳ Ｐゴシック" charset="0"/>
                <a:cs typeface="ＭＳ Ｐゴシック" charset="0"/>
              </a:rPr>
              <a:t>.  Thus </a:t>
            </a:r>
            <a:r>
              <a:rPr lang="en-AU" altLang="ja-JP" sz="1800" b="1" dirty="0">
                <a:latin typeface="Palatino" charset="0"/>
                <a:ea typeface="ＭＳ Ｐゴシック" charset="0"/>
                <a:cs typeface="ＭＳ Ｐゴシック" charset="0"/>
              </a:rPr>
              <a:t>the rule requiring people to keep promises has high utility value, and rule-utilitarian promisors should comply with it. even where more utility would be generated by not doing so on a particular </a:t>
            </a:r>
            <a:r>
              <a:rPr lang="en-AU" altLang="ja-JP" sz="1800" b="1" dirty="0" smtClean="0">
                <a:latin typeface="Palatino" charset="0"/>
                <a:ea typeface="ＭＳ Ｐゴシック" charset="0"/>
                <a:cs typeface="ＭＳ Ｐゴシック" charset="0"/>
              </a:rPr>
              <a:t>occasion  .</a:t>
            </a:r>
            <a:r>
              <a:rPr lang="en-AU" altLang="ja-JP" sz="1800" b="1" dirty="0" err="1">
                <a:latin typeface="Palatino" charset="0"/>
                <a:ea typeface="ＭＳ Ｐゴシック" charset="0"/>
                <a:cs typeface="ＭＳ Ｐゴシック" charset="0"/>
              </a:rPr>
              <a:t>Luban</a:t>
            </a:r>
            <a:r>
              <a:rPr lang="en-AU" altLang="ja-JP" sz="1800" b="1" dirty="0">
                <a:latin typeface="Palatino" charset="0"/>
                <a:ea typeface="ＭＳ Ｐゴシック" charset="0"/>
                <a:cs typeface="ＭＳ Ｐゴシック" charset="0"/>
              </a:rPr>
              <a:t> proposes to avoid the criticisms of the approach in </a:t>
            </a:r>
            <a:r>
              <a:rPr lang="en-AU" altLang="ja-JP" sz="1800" b="1" i="1" dirty="0">
                <a:latin typeface="Palatino" charset="0"/>
                <a:ea typeface="ＭＳ Ｐゴシック" charset="0"/>
                <a:cs typeface="ＭＳ Ｐゴシック" charset="0"/>
              </a:rPr>
              <a:t>Lawyers and Justice </a:t>
            </a:r>
            <a:r>
              <a:rPr lang="en-AU" altLang="ja-JP" sz="1800" b="1" dirty="0">
                <a:latin typeface="Palatino" charset="0"/>
                <a:ea typeface="ＭＳ Ｐゴシック" charset="0"/>
                <a:cs typeface="ＭＳ Ｐゴシック" charset="0"/>
              </a:rPr>
              <a:t>by recasting it in rule-utilitarian terms.</a:t>
            </a:r>
            <a:endParaRPr lang="en-US" sz="1800" dirty="0">
              <a:latin typeface="Palatino" charset="0"/>
              <a:ea typeface="ＭＳ Ｐゴシック" charset="0"/>
              <a:cs typeface="ＭＳ Ｐゴシック" charset="0"/>
            </a:endParaRPr>
          </a:p>
        </p:txBody>
      </p:sp>
    </p:spTree>
    <p:extLst>
      <p:ext uri="{BB962C8B-B14F-4D97-AF65-F5344CB8AC3E}">
        <p14:creationId xmlns:p14="http://schemas.microsoft.com/office/powerpoint/2010/main" val="2889737437"/>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100354"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100355" name="Rectangle 5"/>
          <p:cNvSpPr>
            <a:spLocks noGrp="1" noChangeArrowheads="1"/>
          </p:cNvSpPr>
          <p:nvPr>
            <p:ph type="body" idx="4294967295"/>
          </p:nvPr>
        </p:nvSpPr>
        <p:spPr>
          <a:xfrm>
            <a:off x="240848" y="762000"/>
            <a:ext cx="8363982" cy="5334000"/>
          </a:xfrm>
          <a:noFill/>
        </p:spPr>
        <p:txBody>
          <a:bodyPr lIns="90488" tIns="44450" rIns="90488" bIns="44450">
            <a:normAutofit/>
          </a:bodyPr>
          <a:lstStyle/>
          <a:p>
            <a:pPr marL="0" indent="0" eaLnBrk="1" hangingPunct="1">
              <a:buFontTx/>
              <a:buNone/>
            </a:pPr>
            <a:r>
              <a:rPr lang="en-AU" sz="3600" dirty="0">
                <a:latin typeface="Palatino" charset="0"/>
                <a:ea typeface="ＭＳ Ｐゴシック" charset="0"/>
                <a:cs typeface="ＭＳ Ｐゴシック" charset="0"/>
              </a:rPr>
              <a:t>Whatever the general utility of having a certain rule, if one has actually reached the point of seeing that the utility of breaking it on a certain occasion is greater than that of following it [and one is a utilitarian], then surely it would be pure irrationality not to break it</a:t>
            </a:r>
            <a:r>
              <a:rPr lang="en-AU" sz="3600" dirty="0" smtClean="0">
                <a:latin typeface="Palatino" charset="0"/>
                <a:ea typeface="ＭＳ Ｐゴシック" charset="0"/>
                <a:cs typeface="ＭＳ Ｐゴシック" charset="0"/>
              </a:rPr>
              <a:t>?</a:t>
            </a:r>
            <a:endParaRPr lang="en-AU" sz="2000" dirty="0">
              <a:latin typeface="Palatino" charset="0"/>
              <a:ea typeface="ＭＳ Ｐゴシック" charset="0"/>
              <a:cs typeface="ＭＳ Ｐゴシック" charset="0"/>
            </a:endParaRPr>
          </a:p>
          <a:p>
            <a:pPr marL="274320" lvl="1" indent="0">
              <a:spcBef>
                <a:spcPts val="1080"/>
              </a:spcBef>
              <a:buFontTx/>
              <a:buNone/>
            </a:pPr>
            <a:r>
              <a:rPr lang="en-AU" sz="1600" dirty="0">
                <a:latin typeface="Palatino" charset="0"/>
                <a:ea typeface="ＭＳ Ｐゴシック" charset="0"/>
                <a:cs typeface="ＭＳ Ｐゴシック" charset="0"/>
              </a:rPr>
              <a:t>Bernard Williams </a:t>
            </a:r>
            <a:r>
              <a:rPr lang="en-AU" sz="1600" i="1" dirty="0">
                <a:latin typeface="Palatino" charset="0"/>
                <a:ea typeface="ＭＳ Ｐゴシック" charset="0"/>
                <a:cs typeface="ＭＳ Ｐゴシック" charset="0"/>
              </a:rPr>
              <a:t>Morality: An Introduction to Ethics </a:t>
            </a:r>
            <a:r>
              <a:rPr lang="en-AU" sz="1600" dirty="0">
                <a:latin typeface="Palatino" charset="0"/>
                <a:ea typeface="ＭＳ Ｐゴシック" charset="0"/>
                <a:cs typeface="ＭＳ Ｐゴシック" charset="0"/>
              </a:rPr>
              <a:t>(New York: Harper </a:t>
            </a:r>
            <a:r>
              <a:rPr lang="en-AU" sz="1600" dirty="0" err="1">
                <a:latin typeface="Palatino" charset="0"/>
                <a:ea typeface="ＭＳ Ｐゴシック" charset="0"/>
                <a:cs typeface="ＭＳ Ｐゴシック" charset="0"/>
              </a:rPr>
              <a:t>Torchbooks</a:t>
            </a:r>
            <a:r>
              <a:rPr lang="en-AU" sz="1600" dirty="0">
                <a:latin typeface="Palatino" charset="0"/>
                <a:ea typeface="ＭＳ Ｐゴシック" charset="0"/>
                <a:cs typeface="ＭＳ Ｐゴシック" charset="0"/>
              </a:rPr>
              <a:t>, 1972) 102</a:t>
            </a:r>
            <a:endParaRPr lang="en-US" sz="1600" dirty="0">
              <a:latin typeface="Palatino" charset="0"/>
              <a:ea typeface="ＭＳ Ｐゴシック" charset="0"/>
              <a:cs typeface="ＭＳ Ｐゴシック" charset="0"/>
            </a:endParaRPr>
          </a:p>
        </p:txBody>
      </p:sp>
    </p:spTree>
    <p:extLst>
      <p:ext uri="{BB962C8B-B14F-4D97-AF65-F5344CB8AC3E}">
        <p14:creationId xmlns:p14="http://schemas.microsoft.com/office/powerpoint/2010/main" val="3573511964"/>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102402"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102403" name="Rectangle 5"/>
          <p:cNvSpPr>
            <a:spLocks noGrp="1" noChangeArrowheads="1"/>
          </p:cNvSpPr>
          <p:nvPr>
            <p:ph type="body" idx="4294967295"/>
          </p:nvPr>
        </p:nvSpPr>
        <p:spPr>
          <a:xfrm>
            <a:off x="459800" y="1226010"/>
            <a:ext cx="8320192" cy="4869989"/>
          </a:xfrm>
          <a:noFill/>
        </p:spPr>
        <p:txBody>
          <a:bodyPr lIns="90488" tIns="44450" rIns="90488" bIns="44450">
            <a:normAutofit/>
          </a:bodyPr>
          <a:lstStyle/>
          <a:p>
            <a:pPr marL="0" indent="0" eaLnBrk="1" hangingPunct="1">
              <a:buFontTx/>
              <a:buNone/>
            </a:pPr>
            <a:r>
              <a:rPr lang="en-AU" sz="2800" dirty="0">
                <a:latin typeface="Palatino" charset="0"/>
                <a:ea typeface="ＭＳ Ｐゴシック" charset="0"/>
                <a:cs typeface="ＭＳ Ｐゴシック" charset="0"/>
              </a:rPr>
              <a:t>I shall argue </a:t>
            </a:r>
            <a:r>
              <a:rPr lang="en-AU" sz="2800" b="1" dirty="0">
                <a:latin typeface="Palatino" charset="0"/>
                <a:ea typeface="ＭＳ Ｐゴシック" charset="0"/>
                <a:cs typeface="ＭＳ Ｐゴシック" charset="0"/>
              </a:rPr>
              <a:t>... </a:t>
            </a:r>
            <a:r>
              <a:rPr lang="en-AU" sz="2800" dirty="0">
                <a:latin typeface="Palatino" charset="0"/>
                <a:ea typeface="ＭＳ Ｐゴシック" charset="0"/>
                <a:cs typeface="ＭＳ Ｐゴシック" charset="0"/>
              </a:rPr>
              <a:t>that the weaker the justification of the institution, the slighter the moral significance of special institutional duties.... The same is true, I believe, for utilitarianism. Rule-utilitarianism tells us that if a rule is justified (no matter how marginally) we must perform the acts it requires. On my view, this cannot be right: the question of whether the rule is strongly or weakly justified must affect its ability to require acts</a:t>
            </a:r>
            <a:endParaRPr lang="en-AU" sz="2000" dirty="0">
              <a:latin typeface="Palatino" charset="0"/>
              <a:ea typeface="ＭＳ Ｐゴシック" charset="0"/>
              <a:cs typeface="ＭＳ Ｐゴシック" charset="0"/>
            </a:endParaRPr>
          </a:p>
          <a:p>
            <a:pPr marL="0" indent="0" algn="r" eaLnBrk="1" hangingPunct="1">
              <a:spcBef>
                <a:spcPts val="1224"/>
              </a:spcBef>
              <a:buFontTx/>
              <a:buNone/>
            </a:pPr>
            <a:r>
              <a:rPr lang="en-AU" dirty="0">
                <a:latin typeface="Palatino" charset="0"/>
                <a:ea typeface="ＭＳ Ｐゴシック" charset="0"/>
                <a:cs typeface="ＭＳ Ｐゴシック" charset="0"/>
              </a:rPr>
              <a:t>David </a:t>
            </a:r>
            <a:r>
              <a:rPr lang="en-AU" dirty="0" err="1">
                <a:latin typeface="Palatino" charset="0"/>
                <a:ea typeface="ＭＳ Ｐゴシック" charset="0"/>
                <a:cs typeface="ＭＳ Ｐゴシック" charset="0"/>
              </a:rPr>
              <a:t>Luban</a:t>
            </a:r>
            <a:r>
              <a:rPr lang="en-AU" dirty="0">
                <a:latin typeface="Palatino" charset="0"/>
                <a:ea typeface="ＭＳ Ｐゴシック" charset="0"/>
                <a:cs typeface="ＭＳ Ｐゴシック" charset="0"/>
              </a:rPr>
              <a:t> </a:t>
            </a:r>
            <a:r>
              <a:rPr lang="en-AU" i="1" dirty="0">
                <a:latin typeface="Palatino" charset="0"/>
                <a:ea typeface="ＭＳ Ｐゴシック" charset="0"/>
                <a:cs typeface="ＭＳ Ｐゴシック" charset="0"/>
              </a:rPr>
              <a:t>Lawyers and Justice </a:t>
            </a:r>
            <a:r>
              <a:rPr lang="en-AU" dirty="0">
                <a:latin typeface="Palatino" charset="0"/>
                <a:ea typeface="ＭＳ Ｐゴシック" charset="0"/>
                <a:cs typeface="ＭＳ Ｐゴシック" charset="0"/>
              </a:rPr>
              <a:t>129</a:t>
            </a:r>
            <a:endParaRPr lang="en-US" dirty="0">
              <a:latin typeface="Palatino" charset="0"/>
              <a:ea typeface="ＭＳ Ｐゴシック" charset="0"/>
              <a:cs typeface="ＭＳ Ｐゴシック" charset="0"/>
            </a:endParaRPr>
          </a:p>
        </p:txBody>
      </p:sp>
    </p:spTree>
    <p:extLst>
      <p:ext uri="{BB962C8B-B14F-4D97-AF65-F5344CB8AC3E}">
        <p14:creationId xmlns:p14="http://schemas.microsoft.com/office/powerpoint/2010/main" val="2303817217"/>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104450"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104451" name="Rectangle 4"/>
          <p:cNvSpPr>
            <a:spLocks noGrp="1" noChangeArrowheads="1"/>
          </p:cNvSpPr>
          <p:nvPr>
            <p:ph type="title"/>
          </p:nvPr>
        </p:nvSpPr>
        <p:spPr>
          <a:noFill/>
        </p:spPr>
        <p:txBody>
          <a:bodyPr lIns="90488" tIns="44450" rIns="90488" bIns="44450"/>
          <a:lstStyle/>
          <a:p>
            <a:pPr algn="just" eaLnBrk="1" hangingPunct="1"/>
            <a:r>
              <a:rPr lang="en-AU" sz="2800">
                <a:latin typeface="Palatino" charset="0"/>
                <a:ea typeface="ＭＳ Ｐゴシック" charset="0"/>
                <a:cs typeface="ＭＳ Ｐゴシック" charset="0"/>
              </a:rPr>
              <a:t>Problems for the less direct route:</a:t>
            </a:r>
          </a:p>
        </p:txBody>
      </p:sp>
      <p:sp>
        <p:nvSpPr>
          <p:cNvPr id="104452" name="Rectangle 5"/>
          <p:cNvSpPr>
            <a:spLocks noGrp="1" noChangeArrowheads="1"/>
          </p:cNvSpPr>
          <p:nvPr>
            <p:ph idx="1"/>
          </p:nvPr>
        </p:nvSpPr>
        <p:spPr/>
        <p:txBody>
          <a:bodyPr lIns="90488" tIns="44450" rIns="90488" bIns="44450">
            <a:noAutofit/>
          </a:bodyPr>
          <a:lstStyle/>
          <a:p>
            <a:pPr marL="0" indent="0" eaLnBrk="1" hangingPunct="1">
              <a:lnSpc>
                <a:spcPct val="110000"/>
              </a:lnSpc>
              <a:buFontTx/>
              <a:buNone/>
            </a:pPr>
            <a:r>
              <a:rPr lang="en-AU" sz="2400" dirty="0">
                <a:latin typeface="Palatino" charset="0"/>
                <a:ea typeface="ＭＳ Ｐゴシック" charset="0"/>
                <a:cs typeface="ＭＳ Ｐゴシック" charset="0"/>
              </a:rPr>
              <a:t>If the utilitarian must always check for "exigencies warranting an exception'', or always determine the strength of the justification for applying a rule in a particular case, then they are act- and not rule-utilitarians</a:t>
            </a:r>
            <a:r>
              <a:rPr lang="en-AU" sz="2400" dirty="0" smtClean="0">
                <a:latin typeface="Palatino" charset="0"/>
                <a:ea typeface="ＭＳ Ｐゴシック" charset="0"/>
                <a:cs typeface="ＭＳ Ｐゴシック" charset="0"/>
              </a:rPr>
              <a:t>.  This </a:t>
            </a:r>
            <a:r>
              <a:rPr lang="en-AU" sz="2400" dirty="0">
                <a:latin typeface="Palatino" charset="0"/>
                <a:ea typeface="ＭＳ Ｐゴシック" charset="0"/>
                <a:cs typeface="ＭＳ Ｐゴシック" charset="0"/>
              </a:rPr>
              <a:t>is just to say that </a:t>
            </a:r>
            <a:r>
              <a:rPr lang="en-AU" sz="2400" dirty="0" err="1">
                <a:latin typeface="Palatino" charset="0"/>
                <a:ea typeface="ＭＳ Ｐゴシック" charset="0"/>
                <a:cs typeface="ＭＳ Ｐゴシック" charset="0"/>
              </a:rPr>
              <a:t>Luban</a:t>
            </a:r>
            <a:r>
              <a:rPr lang="en-AU" sz="2400" dirty="0">
                <a:latin typeface="Palatino" charset="0"/>
                <a:ea typeface="ＭＳ Ｐゴシック" charset="0"/>
                <a:cs typeface="ＭＳ Ｐゴシック" charset="0"/>
              </a:rPr>
              <a:t> chooses to impale himself on the second horn of the dilemma sketched above: he avoids the rule-worship threatened by the first horn, but at the cost of once again defending a 'sophisticated act utilitarianism', with the result that he is vulnerable to all the criticisms of that position.</a:t>
            </a:r>
            <a:endParaRPr lang="en-US" sz="2000" dirty="0">
              <a:latin typeface="Palatino" charset="0"/>
              <a:ea typeface="ＭＳ Ｐゴシック" charset="0"/>
              <a:cs typeface="ＭＳ Ｐゴシック" charset="0"/>
            </a:endParaRPr>
          </a:p>
        </p:txBody>
      </p:sp>
    </p:spTree>
    <p:extLst>
      <p:ext uri="{BB962C8B-B14F-4D97-AF65-F5344CB8AC3E}">
        <p14:creationId xmlns:p14="http://schemas.microsoft.com/office/powerpoint/2010/main" val="1088743433"/>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106498"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2" name="Title 1"/>
          <p:cNvSpPr>
            <a:spLocks noGrp="1"/>
          </p:cNvSpPr>
          <p:nvPr>
            <p:ph type="title"/>
          </p:nvPr>
        </p:nvSpPr>
        <p:spPr/>
        <p:txBody>
          <a:bodyPr/>
          <a:lstStyle/>
          <a:p>
            <a:r>
              <a:rPr lang="en-US" dirty="0" smtClean="0"/>
              <a:t>The </a:t>
            </a:r>
            <a:r>
              <a:rPr lang="en-US" dirty="0" err="1" smtClean="0"/>
              <a:t>Cloean</a:t>
            </a:r>
            <a:r>
              <a:rPr lang="en-US" dirty="0" smtClean="0"/>
              <a:t> Break …</a:t>
            </a:r>
            <a:endParaRPr lang="en-US" dirty="0"/>
          </a:p>
        </p:txBody>
      </p:sp>
      <p:sp>
        <p:nvSpPr>
          <p:cNvPr id="106499" name="Rectangle 5"/>
          <p:cNvSpPr>
            <a:spLocks noGrp="1" noChangeArrowheads="1"/>
          </p:cNvSpPr>
          <p:nvPr>
            <p:ph idx="1"/>
          </p:nvPr>
        </p:nvSpPr>
        <p:spPr>
          <a:xfrm>
            <a:off x="685800" y="2583380"/>
            <a:ext cx="8001000" cy="3893619"/>
          </a:xfrm>
        </p:spPr>
        <p:txBody>
          <a:bodyPr lIns="90488" tIns="44450" rIns="90488" bIns="44450"/>
          <a:lstStyle/>
          <a:p>
            <a:pPr marL="0" indent="0" eaLnBrk="1" hangingPunct="1">
              <a:buFontTx/>
              <a:buNone/>
            </a:pPr>
            <a:r>
              <a:rPr lang="en-AU" sz="3200" b="1" dirty="0">
                <a:latin typeface="Goudy Old Style" charset="0"/>
                <a:ea typeface="ＭＳ Ｐゴシック" charset="0"/>
                <a:cs typeface="ＭＳ Ｐゴシック" charset="0"/>
              </a:rPr>
              <a:t>Critics </a:t>
            </a:r>
            <a:r>
              <a:rPr lang="ja-JP" altLang="en-AU" sz="3200" b="1" dirty="0">
                <a:latin typeface="Goudy Old Style" charset="0"/>
                <a:ea typeface="ＭＳ Ｐゴシック" charset="0"/>
                <a:cs typeface="ＭＳ Ｐゴシック" charset="0"/>
              </a:rPr>
              <a:t>“</a:t>
            </a:r>
            <a:r>
              <a:rPr lang="en-AU" altLang="ja-JP" sz="3200" b="1" dirty="0">
                <a:latin typeface="Goudy Old Style" charset="0"/>
                <a:ea typeface="ＭＳ Ｐゴシック" charset="0"/>
                <a:cs typeface="ＭＳ Ｐゴシック" charset="0"/>
              </a:rPr>
              <a:t>fail to make the distinction between the justification of a practice and the </a:t>
            </a:r>
            <a:r>
              <a:rPr lang="en-AU" altLang="ja-JP" sz="3200" dirty="0">
                <a:latin typeface="Goudy Old Style" charset="0"/>
                <a:ea typeface="ＭＳ Ｐゴシック" charset="0"/>
                <a:cs typeface="ＭＳ Ｐゴシック" charset="0"/>
              </a:rPr>
              <a:t> </a:t>
            </a:r>
            <a:r>
              <a:rPr lang="en-AU" altLang="ja-JP" sz="3200" b="1" dirty="0">
                <a:latin typeface="Goudy Old Style" charset="0"/>
                <a:ea typeface="ＭＳ Ｐゴシック" charset="0"/>
                <a:cs typeface="ＭＳ Ｐゴシック" charset="0"/>
              </a:rPr>
              <a:t>justification of a particular action falling under it</a:t>
            </a:r>
            <a:r>
              <a:rPr lang="ja-JP" altLang="en-AU" sz="3200" b="1" dirty="0">
                <a:latin typeface="Goudy Old Style" charset="0"/>
                <a:ea typeface="ＭＳ Ｐゴシック" charset="0"/>
                <a:cs typeface="ＭＳ Ｐゴシック" charset="0"/>
              </a:rPr>
              <a:t>”</a:t>
            </a:r>
            <a:r>
              <a:rPr lang="en-AU" altLang="ja-JP" sz="3200" b="1" dirty="0" smtClean="0">
                <a:latin typeface="Goudy Old Style" charset="0"/>
                <a:ea typeface="ＭＳ Ｐゴシック" charset="0"/>
                <a:cs typeface="ＭＳ Ｐゴシック" charset="0"/>
              </a:rPr>
              <a:t>.</a:t>
            </a:r>
            <a:endParaRPr lang="en-AU" b="1" dirty="0">
              <a:latin typeface="Goudy Old Style" charset="0"/>
              <a:ea typeface="ＭＳ Ｐゴシック" charset="0"/>
              <a:cs typeface="ＭＳ Ｐゴシック" charset="0"/>
            </a:endParaRPr>
          </a:p>
          <a:p>
            <a:pPr marL="0" indent="0" algn="r" eaLnBrk="1" hangingPunct="1">
              <a:buFontTx/>
              <a:buNone/>
            </a:pPr>
            <a:r>
              <a:rPr lang="en-AU" sz="2800" b="1" dirty="0">
                <a:latin typeface="Goudy Old Style" charset="0"/>
                <a:ea typeface="ＭＳ Ｐゴシック" charset="0"/>
                <a:cs typeface="ＭＳ Ｐゴシック" charset="0"/>
              </a:rPr>
              <a:t>John Rawls' 'Two Concepts of Rules' 16</a:t>
            </a:r>
            <a:endParaRPr lang="en-AU" sz="2800" dirty="0">
              <a:latin typeface="Goudy Old Style" charset="0"/>
              <a:ea typeface="ＭＳ Ｐゴシック" charset="0"/>
              <a:cs typeface="ＭＳ Ｐゴシック" charset="0"/>
            </a:endParaRPr>
          </a:p>
          <a:p>
            <a:pPr marL="0" indent="0" eaLnBrk="1" hangingPunct="1">
              <a:buFontTx/>
              <a:buNone/>
            </a:pPr>
            <a:endParaRPr lang="en-AU" b="1" dirty="0">
              <a:latin typeface="Goudy Old Style" charset="0"/>
              <a:ea typeface="ＭＳ Ｐゴシック" charset="0"/>
              <a:cs typeface="ＭＳ Ｐゴシック" charset="0"/>
            </a:endParaRPr>
          </a:p>
        </p:txBody>
      </p:sp>
    </p:spTree>
    <p:extLst>
      <p:ext uri="{BB962C8B-B14F-4D97-AF65-F5344CB8AC3E}">
        <p14:creationId xmlns:p14="http://schemas.microsoft.com/office/powerpoint/2010/main" val="163901031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73730"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73731" name="Rectangle 4"/>
          <p:cNvSpPr>
            <a:spLocks noGrp="1" noChangeArrowheads="1"/>
          </p:cNvSpPr>
          <p:nvPr>
            <p:ph type="title"/>
          </p:nvPr>
        </p:nvSpPr>
        <p:spPr>
          <a:xfrm>
            <a:off x="685800" y="304800"/>
            <a:ext cx="7772400" cy="914400"/>
          </a:xfrm>
          <a:noFill/>
        </p:spPr>
        <p:txBody>
          <a:bodyPr lIns="90488" tIns="44450" rIns="90488" bIns="44450">
            <a:normAutofit/>
          </a:bodyPr>
          <a:lstStyle/>
          <a:p>
            <a:pPr algn="l" eaLnBrk="1" hangingPunct="1"/>
            <a:r>
              <a:rPr lang="en-AU" b="1" dirty="0" smtClean="0">
                <a:latin typeface="Goudy Old Style" charset="0"/>
                <a:ea typeface="ＭＳ Ｐゴシック" charset="0"/>
                <a:cs typeface="ＭＳ Ｐゴシック" charset="0"/>
              </a:rPr>
              <a:t>Lecture Outline</a:t>
            </a:r>
            <a:endParaRPr lang="en-AU" b="1" dirty="0">
              <a:latin typeface="Goudy Old Style" charset="0"/>
              <a:ea typeface="ＭＳ Ｐゴシック" charset="0"/>
              <a:cs typeface="ＭＳ Ｐゴシック" charset="0"/>
            </a:endParaRPr>
          </a:p>
        </p:txBody>
      </p:sp>
      <p:sp>
        <p:nvSpPr>
          <p:cNvPr id="73732" name="Rectangle 5"/>
          <p:cNvSpPr>
            <a:spLocks noGrp="1" noChangeArrowheads="1"/>
          </p:cNvSpPr>
          <p:nvPr>
            <p:ph idx="1"/>
          </p:nvPr>
        </p:nvSpPr>
        <p:spPr>
          <a:xfrm>
            <a:off x="890885" y="1466834"/>
            <a:ext cx="7604286" cy="5238765"/>
          </a:xfrm>
        </p:spPr>
        <p:txBody>
          <a:bodyPr lIns="90488" tIns="44450" rIns="90488" bIns="44450">
            <a:noAutofit/>
          </a:bodyPr>
          <a:lstStyle/>
          <a:p>
            <a:pPr marL="533400" indent="-533400" eaLnBrk="1" hangingPunct="1">
              <a:spcBef>
                <a:spcPct val="10000"/>
              </a:spcBef>
              <a:buFontTx/>
              <a:buNone/>
            </a:pPr>
            <a:r>
              <a:rPr lang="en-AU" sz="2800" b="1" dirty="0">
                <a:latin typeface="Goudy Old Style" charset="0"/>
                <a:ea typeface="ＭＳ Ｐゴシック" charset="0"/>
                <a:cs typeface="ＭＳ Ｐゴシック" charset="0"/>
              </a:rPr>
              <a:t>I.	Introduction</a:t>
            </a:r>
          </a:p>
          <a:p>
            <a:pPr marL="533400" indent="-533400" eaLnBrk="1" hangingPunct="1">
              <a:spcBef>
                <a:spcPct val="10000"/>
              </a:spcBef>
              <a:buFontTx/>
              <a:buNone/>
            </a:pPr>
            <a:r>
              <a:rPr lang="en-AU" sz="2800" b="1" dirty="0">
                <a:latin typeface="Goudy Old Style" charset="0"/>
                <a:ea typeface="ＭＳ Ｐゴシック" charset="0"/>
                <a:cs typeface="ＭＳ Ｐゴシック" charset="0"/>
              </a:rPr>
              <a:t>II.	What are roles and role-obligations?</a:t>
            </a:r>
          </a:p>
          <a:p>
            <a:pPr marL="533400" indent="-533400" eaLnBrk="1" hangingPunct="1">
              <a:spcBef>
                <a:spcPct val="10000"/>
              </a:spcBef>
              <a:buFontTx/>
              <a:buNone/>
            </a:pPr>
            <a:r>
              <a:rPr lang="en-AU" sz="2800" b="1" dirty="0">
                <a:latin typeface="Goudy Old Style" charset="0"/>
                <a:ea typeface="ＭＳ Ｐゴシック" charset="0"/>
                <a:cs typeface="ＭＳ Ｐゴシック" charset="0"/>
              </a:rPr>
              <a:t>III.	A </a:t>
            </a:r>
            <a:r>
              <a:rPr lang="en-AU" sz="2800" b="1" i="1" dirty="0">
                <a:latin typeface="Goudy Old Style" charset="0"/>
                <a:ea typeface="ＭＳ Ｐゴシック" charset="0"/>
                <a:cs typeface="ＭＳ Ｐゴシック" charset="0"/>
              </a:rPr>
              <a:t>prima facie </a:t>
            </a:r>
            <a:r>
              <a:rPr lang="en-AU" sz="2800" b="1" dirty="0">
                <a:latin typeface="Goudy Old Style" charset="0"/>
                <a:ea typeface="ＭＳ Ｐゴシック" charset="0"/>
                <a:cs typeface="ＭＳ Ｐゴシック" charset="0"/>
              </a:rPr>
              <a:t>case for role-obligations.</a:t>
            </a:r>
          </a:p>
          <a:p>
            <a:pPr marL="533400" indent="-533400" eaLnBrk="1" hangingPunct="1">
              <a:spcBef>
                <a:spcPct val="10000"/>
              </a:spcBef>
              <a:buFontTx/>
              <a:buNone/>
            </a:pPr>
            <a:r>
              <a:rPr lang="en-AU" sz="2800" b="1" dirty="0">
                <a:latin typeface="Goudy Old Style" charset="0"/>
                <a:ea typeface="ＭＳ Ｐゴシック" charset="0"/>
                <a:cs typeface="ＭＳ Ｐゴシック" charset="0"/>
              </a:rPr>
              <a:t>IV.	How roles generate obligations.</a:t>
            </a:r>
          </a:p>
          <a:p>
            <a:pPr lvl="1" indent="-266700" eaLnBrk="1" hangingPunct="1">
              <a:spcBef>
                <a:spcPct val="10000"/>
              </a:spcBef>
              <a:buFontTx/>
              <a:buChar char="1"/>
            </a:pPr>
            <a:r>
              <a:rPr lang="en-AU" sz="2400" dirty="0">
                <a:latin typeface="Goudy Old Style" charset="0"/>
                <a:ea typeface="ＭＳ Ｐゴシック" charset="0"/>
              </a:rPr>
              <a:t>The direct route: Role-obligations as obligations of ordinary morality.</a:t>
            </a:r>
          </a:p>
          <a:p>
            <a:pPr marL="722313" lvl="2" indent="-331788" eaLnBrk="1" hangingPunct="1">
              <a:spcBef>
                <a:spcPct val="10000"/>
              </a:spcBef>
            </a:pPr>
            <a:r>
              <a:rPr lang="en-AU" sz="2000" b="1" dirty="0">
                <a:latin typeface="Goudy Old Style" charset="0"/>
                <a:ea typeface="ＭＳ Ｐゴシック" charset="0"/>
              </a:rPr>
              <a:t>The direct route applied: David </a:t>
            </a:r>
            <a:r>
              <a:rPr lang="en-AU" sz="2000" b="1" dirty="0" err="1">
                <a:latin typeface="Goudy Old Style" charset="0"/>
                <a:ea typeface="ＭＳ Ｐゴシック" charset="0"/>
              </a:rPr>
              <a:t>Luban's</a:t>
            </a:r>
            <a:r>
              <a:rPr lang="en-AU" sz="2000" b="1" dirty="0">
                <a:latin typeface="Goudy Old Style" charset="0"/>
                <a:ea typeface="ＭＳ Ｐゴシック" charset="0"/>
              </a:rPr>
              <a:t> </a:t>
            </a:r>
            <a:r>
              <a:rPr lang="en-AU" sz="2000" b="1" i="1" dirty="0">
                <a:latin typeface="Goudy Old Style" charset="0"/>
                <a:ea typeface="ＭＳ Ｐゴシック" charset="0"/>
              </a:rPr>
              <a:t>Lawyers and Justice</a:t>
            </a:r>
          </a:p>
          <a:p>
            <a:pPr lvl="1" indent="-266700" eaLnBrk="1" hangingPunct="1">
              <a:spcBef>
                <a:spcPct val="10000"/>
              </a:spcBef>
              <a:buFontTx/>
              <a:buChar char="2"/>
            </a:pPr>
            <a:r>
              <a:rPr lang="en-AU" sz="2400" dirty="0">
                <a:latin typeface="Goudy Old Style" charset="0"/>
                <a:ea typeface="ＭＳ Ｐゴシック" charset="0"/>
              </a:rPr>
              <a:t>A less direct route: Role obligations as dependent rules</a:t>
            </a:r>
          </a:p>
          <a:p>
            <a:pPr lvl="1" indent="-266700" eaLnBrk="1" hangingPunct="1">
              <a:spcBef>
                <a:spcPct val="10000"/>
              </a:spcBef>
              <a:buFontTx/>
              <a:buChar char="3"/>
            </a:pPr>
            <a:r>
              <a:rPr lang="en-AU" sz="2400" dirty="0">
                <a:latin typeface="Goudy Old Style" charset="0"/>
                <a:ea typeface="ＭＳ Ｐゴシック" charset="0"/>
              </a:rPr>
              <a:t>A clean break: Role-obligations as distinct from obligations of ordinary morality.</a:t>
            </a:r>
          </a:p>
          <a:p>
            <a:pPr marL="725488" lvl="2" indent="-247650" eaLnBrk="1" hangingPunct="1">
              <a:spcBef>
                <a:spcPct val="10000"/>
              </a:spcBef>
              <a:buFont typeface="Times" charset="0"/>
              <a:buChar char="•"/>
            </a:pPr>
            <a:r>
              <a:rPr lang="en-AU" sz="2000" dirty="0">
                <a:latin typeface="Goudy Old Style" charset="0"/>
                <a:ea typeface="ＭＳ Ｐゴシック" charset="0"/>
              </a:rPr>
              <a:t>Arthur </a:t>
            </a:r>
            <a:r>
              <a:rPr lang="en-AU" sz="2000" dirty="0" err="1">
                <a:latin typeface="Goudy Old Style" charset="0"/>
                <a:ea typeface="ＭＳ Ｐゴシック" charset="0"/>
              </a:rPr>
              <a:t>Applbaum</a:t>
            </a:r>
            <a:r>
              <a:rPr lang="en-AU" sz="2000" dirty="0">
                <a:latin typeface="Goudy Old Style" charset="0"/>
                <a:ea typeface="ＭＳ Ｐゴシック" charset="0"/>
              </a:rPr>
              <a:t> and the Argument from Redescription</a:t>
            </a:r>
          </a:p>
          <a:p>
            <a:pPr marL="533400" indent="-533400" eaLnBrk="1" hangingPunct="1">
              <a:spcBef>
                <a:spcPct val="10000"/>
              </a:spcBef>
              <a:buFontTx/>
              <a:buNone/>
            </a:pPr>
            <a:r>
              <a:rPr lang="en-AU" sz="2800" b="1" dirty="0">
                <a:latin typeface="Goudy Old Style" charset="0"/>
                <a:ea typeface="ＭＳ Ｐゴシック" charset="0"/>
                <a:cs typeface="ＭＳ Ｐゴシック" charset="0"/>
              </a:rPr>
              <a:t>V.	Conclusion</a:t>
            </a:r>
          </a:p>
        </p:txBody>
      </p:sp>
    </p:spTree>
    <p:extLst>
      <p:ext uri="{BB962C8B-B14F-4D97-AF65-F5344CB8AC3E}">
        <p14:creationId xmlns:p14="http://schemas.microsoft.com/office/powerpoint/2010/main" val="1848787052"/>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108546"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108547" name="Rectangle 4"/>
          <p:cNvSpPr>
            <a:spLocks noGrp="1" noChangeArrowheads="1"/>
          </p:cNvSpPr>
          <p:nvPr>
            <p:ph type="title"/>
          </p:nvPr>
        </p:nvSpPr>
        <p:spPr>
          <a:noFill/>
        </p:spPr>
        <p:txBody>
          <a:bodyPr lIns="90488" tIns="44450" rIns="90488" bIns="44450"/>
          <a:lstStyle/>
          <a:p>
            <a:pPr algn="just" eaLnBrk="1" hangingPunct="1"/>
            <a:r>
              <a:rPr lang="en-AU" b="1">
                <a:latin typeface="Palatino" charset="0"/>
                <a:ea typeface="ＭＳ Ｐゴシック" charset="0"/>
                <a:cs typeface="ＭＳ Ｐゴシック" charset="0"/>
              </a:rPr>
              <a:t> </a:t>
            </a:r>
          </a:p>
        </p:txBody>
      </p:sp>
      <p:sp>
        <p:nvSpPr>
          <p:cNvPr id="108548" name="Rectangle 5"/>
          <p:cNvSpPr>
            <a:spLocks noGrp="1" noChangeArrowheads="1"/>
          </p:cNvSpPr>
          <p:nvPr>
            <p:ph idx="1"/>
          </p:nvPr>
        </p:nvSpPr>
        <p:spPr/>
        <p:txBody>
          <a:bodyPr lIns="90488" tIns="44450" rIns="90488" bIns="44450">
            <a:normAutofit/>
          </a:bodyPr>
          <a:lstStyle/>
          <a:p>
            <a:pPr marL="0" indent="0" eaLnBrk="1" hangingPunct="1">
              <a:spcBef>
                <a:spcPct val="300000"/>
              </a:spcBef>
              <a:buFontTx/>
              <a:buNone/>
            </a:pPr>
            <a:r>
              <a:rPr lang="en-AU" sz="3200" b="1" dirty="0">
                <a:latin typeface="Goudy Old Style" charset="0"/>
                <a:ea typeface="ＭＳ Ｐゴシック" charset="0"/>
                <a:cs typeface="ＭＳ Ｐゴシック" charset="0"/>
              </a:rPr>
              <a:t>… the point of the practice is to abdicate one's title to act in accordance with utilitarian and</a:t>
            </a:r>
            <a:r>
              <a:rPr lang="en-AU" sz="3200" dirty="0">
                <a:latin typeface="Goudy Old Style" charset="0"/>
                <a:ea typeface="ＭＳ Ｐゴシック" charset="0"/>
                <a:cs typeface="ＭＳ Ｐゴシック" charset="0"/>
              </a:rPr>
              <a:t> </a:t>
            </a:r>
            <a:r>
              <a:rPr lang="en-AU" sz="3200" b="1" dirty="0">
                <a:latin typeface="Goudy Old Style" charset="0"/>
                <a:ea typeface="ＭＳ Ｐゴシック" charset="0"/>
                <a:cs typeface="ＭＳ Ｐゴシック" charset="0"/>
              </a:rPr>
              <a:t>prudential considerations in order that the future might be tied down and plans coordinated in </a:t>
            </a:r>
            <a:r>
              <a:rPr lang="en-AU" sz="3200" b="1" dirty="0" smtClean="0">
                <a:latin typeface="Goudy Old Style" charset="0"/>
                <a:ea typeface="ＭＳ Ｐゴシック" charset="0"/>
                <a:cs typeface="ＭＳ Ｐゴシック" charset="0"/>
              </a:rPr>
              <a:t>advance</a:t>
            </a:r>
          </a:p>
          <a:p>
            <a:pPr marL="0" indent="0" eaLnBrk="1" hangingPunct="1">
              <a:spcBef>
                <a:spcPct val="200000"/>
              </a:spcBef>
              <a:buFontTx/>
              <a:buNone/>
            </a:pPr>
            <a:r>
              <a:rPr lang="en-AU" sz="3200" b="1" dirty="0" smtClean="0">
                <a:latin typeface="Goudy Old Style" charset="0"/>
                <a:ea typeface="ＭＳ Ｐゴシック" charset="0"/>
                <a:cs typeface="ＭＳ Ｐゴシック" charset="0"/>
              </a:rPr>
              <a:t> John Rawls'  'Two Concepts of Rules'.</a:t>
            </a:r>
            <a:endParaRPr lang="en-AU" sz="3200" b="1" dirty="0">
              <a:latin typeface="Goudy Old Style" charset="0"/>
              <a:ea typeface="ＭＳ Ｐゴシック" charset="0"/>
              <a:cs typeface="ＭＳ Ｐゴシック" charset="0"/>
            </a:endParaRPr>
          </a:p>
        </p:txBody>
      </p:sp>
    </p:spTree>
    <p:extLst>
      <p:ext uri="{BB962C8B-B14F-4D97-AF65-F5344CB8AC3E}">
        <p14:creationId xmlns:p14="http://schemas.microsoft.com/office/powerpoint/2010/main" val="2295893773"/>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Title 1"/>
          <p:cNvSpPr>
            <a:spLocks noGrp="1"/>
          </p:cNvSpPr>
          <p:nvPr>
            <p:ph type="title"/>
          </p:nvPr>
        </p:nvSpPr>
        <p:spPr/>
        <p:txBody>
          <a:bodyPr/>
          <a:lstStyle/>
          <a:p>
            <a:r>
              <a:rPr lang="en-NZ">
                <a:latin typeface="Goudy Old Style" charset="0"/>
                <a:ea typeface="ＭＳ Ｐゴシック" charset="0"/>
                <a:cs typeface="ＭＳ Ｐゴシック" charset="0"/>
              </a:rPr>
              <a:t>Luban’s 4 Step Argument</a:t>
            </a:r>
          </a:p>
        </p:txBody>
      </p:sp>
      <p:sp>
        <p:nvSpPr>
          <p:cNvPr id="110594" name="Content Placeholder 2"/>
          <p:cNvSpPr>
            <a:spLocks noGrp="1"/>
          </p:cNvSpPr>
          <p:nvPr>
            <p:ph idx="1"/>
          </p:nvPr>
        </p:nvSpPr>
        <p:spPr/>
        <p:txBody>
          <a:bodyPr>
            <a:normAutofit/>
          </a:bodyPr>
          <a:lstStyle/>
          <a:p>
            <a:pPr>
              <a:buFont typeface="Goudy Old Style" charset="0"/>
              <a:buAutoNum type="arabicPeriod"/>
            </a:pPr>
            <a:r>
              <a:rPr lang="en-NZ" sz="2400" dirty="0">
                <a:latin typeface="Goudy Old Style" charset="0"/>
                <a:ea typeface="ＭＳ Ｐゴシック" charset="0"/>
                <a:cs typeface="ＭＳ Ｐゴシック" charset="0"/>
              </a:rPr>
              <a:t>Justify the institution of practice (by appeal to ordinary or general morality)</a:t>
            </a:r>
          </a:p>
          <a:p>
            <a:pPr>
              <a:buFont typeface="Goudy Old Style" charset="0"/>
              <a:buAutoNum type="arabicPeriod"/>
            </a:pPr>
            <a:r>
              <a:rPr lang="en-NZ" sz="2400" dirty="0">
                <a:latin typeface="Goudy Old Style" charset="0"/>
                <a:ea typeface="ＭＳ Ｐゴシック" charset="0"/>
                <a:cs typeface="ＭＳ Ｐゴシック" charset="0"/>
              </a:rPr>
              <a:t>Justify the role (e.g. lawyer, judge, physician ...)  by showing that it is required by the justified institution – i.e. that wouldn’t get the benefit of the institution if not for the role.</a:t>
            </a:r>
          </a:p>
          <a:p>
            <a:pPr>
              <a:buFont typeface="Goudy Old Style" charset="0"/>
              <a:buAutoNum type="arabicPeriod"/>
            </a:pPr>
            <a:r>
              <a:rPr lang="en-NZ" sz="2400" dirty="0">
                <a:latin typeface="Goudy Old Style" charset="0"/>
                <a:ea typeface="ＭＳ Ｐゴシック" charset="0"/>
                <a:cs typeface="ＭＳ Ｐゴシック" charset="0"/>
              </a:rPr>
              <a:t>Justify the role obligation or permission (e.g. confidentiality)  by showing it is necessary to secure the benefit of the role</a:t>
            </a:r>
            <a:r>
              <a:rPr lang="en-NZ" sz="2400" dirty="0" smtClean="0">
                <a:latin typeface="Goudy Old Style" charset="0"/>
                <a:ea typeface="ＭＳ Ｐゴシック" charset="0"/>
                <a:cs typeface="ＭＳ Ｐゴシック" charset="0"/>
              </a:rPr>
              <a:t>.</a:t>
            </a:r>
          </a:p>
          <a:p>
            <a:pPr marL="0" indent="0">
              <a:buNone/>
            </a:pPr>
            <a:endParaRPr lang="en-NZ" sz="2400" dirty="0">
              <a:latin typeface="Goudy Old Style" charset="0"/>
              <a:ea typeface="ＭＳ Ｐゴシック" charset="0"/>
              <a:cs typeface="ＭＳ Ｐゴシック" charset="0"/>
            </a:endParaRPr>
          </a:p>
          <a:p>
            <a:pPr>
              <a:buFont typeface="Goudy Old Style" charset="0"/>
              <a:buAutoNum type="arabicPeriod"/>
            </a:pPr>
            <a:r>
              <a:rPr lang="en-NZ" sz="2400" dirty="0">
                <a:latin typeface="Goudy Old Style" charset="0"/>
                <a:ea typeface="ＭＳ Ｐゴシック" charset="0"/>
                <a:cs typeface="ＭＳ Ｐゴシック" charset="0"/>
              </a:rPr>
              <a:t>Justify the role act (e.g. maintaining confidentiality on this occasion) by showing that it is required by the role obligation or permission,</a:t>
            </a:r>
          </a:p>
        </p:txBody>
      </p:sp>
      <p:sp>
        <p:nvSpPr>
          <p:cNvPr id="2" name="Freeform 1"/>
          <p:cNvSpPr/>
          <p:nvPr/>
        </p:nvSpPr>
        <p:spPr>
          <a:xfrm>
            <a:off x="591172" y="4619435"/>
            <a:ext cx="8320191" cy="1621"/>
          </a:xfrm>
          <a:custGeom>
            <a:avLst/>
            <a:gdLst>
              <a:gd name="connsiteX0" fmla="*/ 0 w 8320191"/>
              <a:gd name="connsiteY0" fmla="*/ 0 h 1621"/>
              <a:gd name="connsiteX1" fmla="*/ 8210715 w 8320191"/>
              <a:gd name="connsiteY1" fmla="*/ 0 h 1621"/>
              <a:gd name="connsiteX2" fmla="*/ 8210715 w 8320191"/>
              <a:gd name="connsiteY2" fmla="*/ 0 h 1621"/>
              <a:gd name="connsiteX3" fmla="*/ 8320191 w 8320191"/>
              <a:gd name="connsiteY3" fmla="*/ 0 h 1621"/>
            </a:gdLst>
            <a:ahLst/>
            <a:cxnLst>
              <a:cxn ang="0">
                <a:pos x="connsiteX0" y="connsiteY0"/>
              </a:cxn>
              <a:cxn ang="0">
                <a:pos x="connsiteX1" y="connsiteY1"/>
              </a:cxn>
              <a:cxn ang="0">
                <a:pos x="connsiteX2" y="connsiteY2"/>
              </a:cxn>
              <a:cxn ang="0">
                <a:pos x="connsiteX3" y="connsiteY3"/>
              </a:cxn>
            </a:cxnLst>
            <a:rect l="l" t="t" r="r" b="b"/>
            <a:pathLst>
              <a:path w="8320191" h="1621">
                <a:moveTo>
                  <a:pt x="0" y="0"/>
                </a:moveTo>
                <a:lnTo>
                  <a:pt x="8210715" y="0"/>
                </a:lnTo>
                <a:lnTo>
                  <a:pt x="8210715" y="0"/>
                </a:lnTo>
                <a:cubicBezTo>
                  <a:pt x="8228961" y="0"/>
                  <a:pt x="8301945" y="3649"/>
                  <a:pt x="8320191" y="0"/>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23392280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059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059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059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059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111618"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111619" name="Rectangle 5"/>
          <p:cNvSpPr>
            <a:spLocks noGrp="1" noChangeArrowheads="1"/>
          </p:cNvSpPr>
          <p:nvPr>
            <p:ph idx="1"/>
          </p:nvPr>
        </p:nvSpPr>
        <p:spPr>
          <a:xfrm>
            <a:off x="609600" y="609600"/>
            <a:ext cx="7848600" cy="5638800"/>
          </a:xfrm>
        </p:spPr>
        <p:txBody>
          <a:bodyPr lIns="90488" tIns="44450" rIns="90488" bIns="44450">
            <a:noAutofit/>
          </a:bodyPr>
          <a:lstStyle/>
          <a:p>
            <a:pPr marL="100013" indent="0" eaLnBrk="1" hangingPunct="1">
              <a:lnSpc>
                <a:spcPct val="90000"/>
              </a:lnSpc>
              <a:spcBef>
                <a:spcPct val="90000"/>
              </a:spcBef>
              <a:buFontTx/>
              <a:buNone/>
            </a:pPr>
            <a:r>
              <a:rPr lang="en-AU" sz="2800" dirty="0">
                <a:latin typeface="Goudy Old Style" charset="0"/>
                <a:ea typeface="ＭＳ Ｐゴシック" charset="0"/>
                <a:cs typeface="ＭＳ Ｐゴシック" charset="0"/>
              </a:rPr>
              <a:t>'There may .be features distinguishing what it is to be a good torturer but this would hardly suffice to show the role to be a morally good one</a:t>
            </a:r>
          </a:p>
          <a:p>
            <a:pPr marL="100013" indent="0" eaLnBrk="1" hangingPunct="1">
              <a:lnSpc>
                <a:spcPct val="90000"/>
              </a:lnSpc>
              <a:spcBef>
                <a:spcPct val="90000"/>
              </a:spcBef>
              <a:buFontTx/>
              <a:buNone/>
            </a:pPr>
            <a:r>
              <a:rPr lang="en-AU" sz="2800" dirty="0">
                <a:latin typeface="Goudy Old Style" charset="0"/>
                <a:ea typeface="ＭＳ Ｐゴシック" charset="0"/>
                <a:cs typeface="ＭＳ Ｐゴシック" charset="0"/>
              </a:rPr>
              <a:t>'....various writers have wanted to defend a conception of the lawyer's role where the lawyer's advocacy of her client's legal rights is not constrained by broad-based moral concerns with which this advocacy might conflict'</a:t>
            </a:r>
            <a:endParaRPr lang="en-AU" sz="2800" baseline="30000" dirty="0">
              <a:latin typeface="Goudy Old Style" charset="0"/>
              <a:ea typeface="ＭＳ Ｐゴシック" charset="0"/>
              <a:cs typeface="ＭＳ Ｐゴシック" charset="0"/>
            </a:endParaRPr>
          </a:p>
          <a:p>
            <a:pPr marL="100013" indent="0" eaLnBrk="1" hangingPunct="1">
              <a:lnSpc>
                <a:spcPct val="90000"/>
              </a:lnSpc>
              <a:spcBef>
                <a:spcPct val="90000"/>
              </a:spcBef>
              <a:buFontTx/>
              <a:buNone/>
            </a:pPr>
            <a:r>
              <a:rPr lang="en-AU" sz="2800" dirty="0">
                <a:latin typeface="Goudy Old Style" charset="0"/>
                <a:ea typeface="ＭＳ Ｐゴシック" charset="0"/>
                <a:cs typeface="ＭＳ Ｐゴシック" charset="0"/>
              </a:rPr>
              <a:t>'...Standards of ordinary morality have no place in the evaluation of professional conduct'.</a:t>
            </a:r>
          </a:p>
          <a:p>
            <a:pPr marL="397193" lvl="1" indent="0">
              <a:lnSpc>
                <a:spcPct val="90000"/>
              </a:lnSpc>
              <a:spcBef>
                <a:spcPct val="90000"/>
              </a:spcBef>
              <a:buFontTx/>
              <a:buNone/>
            </a:pPr>
            <a:r>
              <a:rPr lang="en-AU" sz="2400" dirty="0">
                <a:latin typeface="Goudy Old Style" charset="0"/>
                <a:ea typeface="ＭＳ Ｐゴシック" charset="0"/>
                <a:cs typeface="ＭＳ Ｐゴシック" charset="0"/>
              </a:rPr>
              <a:t>Dean Cocking </a:t>
            </a:r>
            <a:r>
              <a:rPr lang="en-AU" dirty="0">
                <a:latin typeface="Goudy Old Style" charset="0"/>
                <a:ea typeface="ＭＳ Ｐゴシック" charset="0"/>
                <a:cs typeface="ＭＳ Ｐゴシック" charset="0"/>
              </a:rPr>
              <a:t>and Justin Oakley  ' Doing Justice to the Lawyer's Role' 77 and 84</a:t>
            </a:r>
            <a:endParaRPr lang="en-AU" sz="2800" b="1" dirty="0">
              <a:latin typeface="Goudy Old Style" charset="0"/>
              <a:ea typeface="ＭＳ Ｐゴシック" charset="0"/>
              <a:cs typeface="ＭＳ Ｐゴシック" charset="0"/>
            </a:endParaRPr>
          </a:p>
        </p:txBody>
      </p:sp>
    </p:spTree>
    <p:extLst>
      <p:ext uri="{BB962C8B-B14F-4D97-AF65-F5344CB8AC3E}">
        <p14:creationId xmlns:p14="http://schemas.microsoft.com/office/powerpoint/2010/main" val="575181116"/>
      </p:ext>
    </p:extLst>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16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16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16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16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1026"/>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77826" name="Rectangle 1027"/>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77827" name="Rectangle 1028"/>
          <p:cNvSpPr>
            <a:spLocks noGrp="1" noChangeArrowheads="1"/>
          </p:cNvSpPr>
          <p:nvPr>
            <p:ph type="title"/>
          </p:nvPr>
        </p:nvSpPr>
        <p:spPr>
          <a:xfrm>
            <a:off x="457200" y="533400"/>
            <a:ext cx="8229600" cy="1502654"/>
          </a:xfrm>
          <a:noFill/>
        </p:spPr>
        <p:txBody>
          <a:bodyPr lIns="90488" tIns="44450" rIns="90488" bIns="44450">
            <a:normAutofit/>
          </a:bodyPr>
          <a:lstStyle/>
          <a:p>
            <a:pPr algn="just">
              <a:spcBef>
                <a:spcPts val="1200"/>
              </a:spcBef>
            </a:pPr>
            <a:r>
              <a:rPr lang="en-AU" b="1" dirty="0">
                <a:latin typeface="Palatino" charset="0"/>
                <a:ea typeface="ＭＳ Ｐゴシック" charset="0"/>
                <a:cs typeface="ＭＳ Ｐゴシック" charset="0"/>
              </a:rPr>
              <a:t>What are roles and role-obligations</a:t>
            </a:r>
            <a:r>
              <a:rPr lang="en-AU" b="1" dirty="0" smtClean="0">
                <a:latin typeface="Palatino" charset="0"/>
                <a:ea typeface="ＭＳ Ｐゴシック" charset="0"/>
                <a:cs typeface="ＭＳ Ｐゴシック" charset="0"/>
              </a:rPr>
              <a:t>?</a:t>
            </a:r>
            <a:br>
              <a:rPr lang="en-AU" b="1" dirty="0" smtClean="0">
                <a:latin typeface="Palatino" charset="0"/>
                <a:ea typeface="ＭＳ Ｐゴシック" charset="0"/>
                <a:cs typeface="ＭＳ Ｐゴシック" charset="0"/>
              </a:rPr>
            </a:br>
            <a:r>
              <a:rPr lang="en-AU" dirty="0" smtClean="0">
                <a:latin typeface="Palatino" charset="0"/>
                <a:ea typeface="ＭＳ Ｐゴシック" charset="0"/>
                <a:cs typeface="ＭＳ Ｐゴシック" charset="0"/>
              </a:rPr>
              <a:t>Some options:</a:t>
            </a:r>
            <a:endParaRPr lang="en-AU" dirty="0">
              <a:latin typeface="Palatino" charset="0"/>
              <a:ea typeface="ＭＳ Ｐゴシック" charset="0"/>
              <a:cs typeface="ＭＳ Ｐゴシック" charset="0"/>
            </a:endParaRPr>
          </a:p>
        </p:txBody>
      </p:sp>
      <p:sp>
        <p:nvSpPr>
          <p:cNvPr id="77828" name="Rectangle 1029"/>
          <p:cNvSpPr>
            <a:spLocks noGrp="1" noChangeArrowheads="1"/>
          </p:cNvSpPr>
          <p:nvPr>
            <p:ph idx="1"/>
          </p:nvPr>
        </p:nvSpPr>
        <p:spPr>
          <a:xfrm>
            <a:off x="685800" y="2298770"/>
            <a:ext cx="8001000" cy="4178229"/>
          </a:xfrm>
        </p:spPr>
        <p:txBody>
          <a:bodyPr lIns="90488" tIns="44450" rIns="90488" bIns="44450">
            <a:normAutofit/>
          </a:bodyPr>
          <a:lstStyle/>
          <a:p>
            <a:pPr marL="0" indent="0" algn="just" eaLnBrk="1" hangingPunct="1">
              <a:buFontTx/>
              <a:buNone/>
            </a:pPr>
            <a:r>
              <a:rPr lang="en-AU" sz="3200" dirty="0">
                <a:latin typeface="Palatino" charset="0"/>
                <a:ea typeface="ＭＳ Ｐゴシック" charset="0"/>
                <a:cs typeface="ＭＳ Ｐゴシック" charset="0"/>
              </a:rPr>
              <a:t>A role is </a:t>
            </a:r>
            <a:r>
              <a:rPr lang="en-AU" sz="3200" dirty="0" smtClean="0">
                <a:latin typeface="Palatino" charset="0"/>
                <a:ea typeface="ＭＳ Ｐゴシック" charset="0"/>
                <a:cs typeface="ＭＳ Ｐゴシック" charset="0"/>
              </a:rPr>
              <a:t>‘a </a:t>
            </a:r>
            <a:r>
              <a:rPr lang="en-AU" sz="3200" dirty="0">
                <a:latin typeface="Palatino" charset="0"/>
                <a:ea typeface="ＭＳ Ｐゴシック" charset="0"/>
                <a:cs typeface="ＭＳ Ｐゴシック" charset="0"/>
              </a:rPr>
              <a:t>nameable position within a social network; those who hold the position are expected to act, and perhaps feel in certain ways. Deviations generate surprise, uneasiness, disappointment, or </a:t>
            </a:r>
            <a:r>
              <a:rPr lang="en-AU" sz="3200" dirty="0" smtClean="0">
                <a:latin typeface="Palatino" charset="0"/>
                <a:ea typeface="ＭＳ Ｐゴシック" charset="0"/>
                <a:cs typeface="ＭＳ Ｐゴシック" charset="0"/>
              </a:rPr>
              <a:t>disapproval</a:t>
            </a:r>
            <a:r>
              <a:rPr lang="ja-JP" altLang="en-AU" sz="3200" dirty="0" smtClean="0">
                <a:latin typeface="Palatino" charset="0"/>
                <a:ea typeface="ＭＳ Ｐゴシック" charset="0"/>
                <a:cs typeface="ＭＳ Ｐゴシック" charset="0"/>
              </a:rPr>
              <a:t>’</a:t>
            </a:r>
            <a:endParaRPr lang="en-AU" sz="3200" dirty="0">
              <a:latin typeface="Palatino" charset="0"/>
              <a:ea typeface="ＭＳ Ｐゴシック" charset="0"/>
              <a:cs typeface="ＭＳ Ｐゴシック" charset="0"/>
            </a:endParaRPr>
          </a:p>
          <a:p>
            <a:pPr marL="845820" lvl="3" indent="0" algn="just">
              <a:buFontTx/>
              <a:buNone/>
            </a:pPr>
            <a:r>
              <a:rPr lang="en-AU" sz="2600" dirty="0">
                <a:latin typeface="Palatino" charset="0"/>
                <a:ea typeface="ＭＳ Ｐゴシック" charset="0"/>
                <a:cs typeface="ＭＳ Ｐゴシック" charset="0"/>
              </a:rPr>
              <a:t>Judith Andre 'Role Morality as a Complex Instance of Ordinary Morality</a:t>
            </a:r>
            <a:r>
              <a:rPr lang="ja-JP" altLang="en-AU" sz="2600" dirty="0">
                <a:latin typeface="Palatino" charset="0"/>
                <a:ea typeface="ＭＳ Ｐゴシック" charset="0"/>
                <a:cs typeface="ＭＳ Ｐゴシック" charset="0"/>
              </a:rPr>
              <a:t>’</a:t>
            </a:r>
            <a:endParaRPr lang="en-AU" sz="2600" dirty="0">
              <a:latin typeface="Palatino" charset="0"/>
              <a:ea typeface="ＭＳ Ｐゴシック" charset="0"/>
              <a:cs typeface="ＭＳ Ｐゴシック" charset="0"/>
            </a:endParaRPr>
          </a:p>
        </p:txBody>
      </p:sp>
    </p:spTree>
    <p:extLst>
      <p:ext uri="{BB962C8B-B14F-4D97-AF65-F5344CB8AC3E}">
        <p14:creationId xmlns:p14="http://schemas.microsoft.com/office/powerpoint/2010/main" val="3402130529"/>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026"/>
          <p:cNvSpPr>
            <a:spLocks noChangeArrowheads="1"/>
          </p:cNvSpPr>
          <p:nvPr/>
        </p:nvSpPr>
        <p:spPr bwMode="auto">
          <a:xfrm>
            <a:off x="744438" y="1291690"/>
            <a:ext cx="7729020" cy="489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p>
            <a:pPr>
              <a:lnSpc>
                <a:spcPct val="115000"/>
              </a:lnSpc>
            </a:pPr>
            <a:r>
              <a:rPr lang="en-AU" sz="3600" dirty="0">
                <a:latin typeface="Palatino" charset="0"/>
              </a:rPr>
              <a:t>'I shall follow the common practice of using the term  role to refer to constellations of institutionally specified rights and duties organised around an institutionally specified social </a:t>
            </a:r>
            <a:r>
              <a:rPr lang="en-AU" sz="3600" dirty="0" smtClean="0">
                <a:latin typeface="Palatino" charset="0"/>
              </a:rPr>
              <a:t>function’.</a:t>
            </a:r>
            <a:endParaRPr lang="en-AU" sz="3600" dirty="0">
              <a:latin typeface="Palatino" charset="0"/>
            </a:endParaRPr>
          </a:p>
          <a:p>
            <a:pPr lvl="1">
              <a:lnSpc>
                <a:spcPct val="115000"/>
              </a:lnSpc>
            </a:pPr>
            <a:r>
              <a:rPr lang="en-AU" sz="2800" dirty="0">
                <a:latin typeface="Palatino" charset="0"/>
              </a:rPr>
              <a:t>Michael </a:t>
            </a:r>
            <a:r>
              <a:rPr lang="en-AU" sz="2800" dirty="0" err="1">
                <a:latin typeface="Palatino" charset="0"/>
              </a:rPr>
              <a:t>Hardiman</a:t>
            </a:r>
            <a:r>
              <a:rPr lang="en-AU" sz="2800" dirty="0">
                <a:latin typeface="Palatino" charset="0"/>
              </a:rPr>
              <a:t> 'Role Obligations' (1994) 63 </a:t>
            </a:r>
            <a:r>
              <a:rPr lang="en-AU" sz="2800" i="1" dirty="0">
                <a:latin typeface="Palatino" charset="0"/>
              </a:rPr>
              <a:t>The Journal of Philosophy </a:t>
            </a:r>
            <a:r>
              <a:rPr lang="en-AU" sz="2800" dirty="0">
                <a:latin typeface="Palatino" charset="0"/>
              </a:rPr>
              <a:t>333-363, 334</a:t>
            </a:r>
            <a:endParaRPr lang="en-AU" dirty="0">
              <a:solidFill>
                <a:srgbClr val="000000"/>
              </a:solidFill>
              <a:latin typeface="Palatino" charset="0"/>
            </a:endParaRPr>
          </a:p>
        </p:txBody>
      </p:sp>
    </p:spTree>
    <p:extLst>
      <p:ext uri="{BB962C8B-B14F-4D97-AF65-F5344CB8AC3E}">
        <p14:creationId xmlns:p14="http://schemas.microsoft.com/office/powerpoint/2010/main" val="157112956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1026"/>
          <p:cNvSpPr>
            <a:spLocks noChangeArrowheads="1"/>
          </p:cNvSpPr>
          <p:nvPr/>
        </p:nvSpPr>
        <p:spPr bwMode="auto">
          <a:xfrm>
            <a:off x="914400" y="533400"/>
            <a:ext cx="6858000" cy="606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p>
            <a:pPr eaLnBrk="0" hangingPunct="0"/>
            <a:r>
              <a:rPr lang="en-AU" sz="3200" dirty="0">
                <a:latin typeface="Palatino" charset="0"/>
              </a:rPr>
              <a:t>[A] role obligation is a moral requirement, which attaches to an institutional role, whose content is fixed by the function of the role, and whose normative force flows from the role. To say that a role obligation 'attaches to an institutional role' is to say that it applies to an individual in her capacity as an occupant of that role'.</a:t>
            </a:r>
          </a:p>
          <a:p>
            <a:pPr algn="r" eaLnBrk="0" hangingPunct="0"/>
            <a:endParaRPr lang="en-AU" sz="2400" dirty="0">
              <a:latin typeface="Palatino" charset="0"/>
            </a:endParaRPr>
          </a:p>
          <a:p>
            <a:pPr algn="r" eaLnBrk="0" hangingPunct="0"/>
            <a:r>
              <a:rPr lang="en-AU" sz="2400" dirty="0">
                <a:latin typeface="Palatino" charset="0"/>
              </a:rPr>
              <a:t>Michael </a:t>
            </a:r>
            <a:r>
              <a:rPr lang="en-AU" sz="2400" dirty="0" err="1">
                <a:latin typeface="Palatino" charset="0"/>
              </a:rPr>
              <a:t>Hardiman</a:t>
            </a:r>
            <a:r>
              <a:rPr lang="en-AU" sz="2400" dirty="0">
                <a:latin typeface="Palatino" charset="0"/>
              </a:rPr>
              <a:t> 'Role Obligations' (1994) 63 </a:t>
            </a:r>
            <a:r>
              <a:rPr lang="en-AU" sz="2400" i="1" dirty="0">
                <a:latin typeface="Palatino" charset="0"/>
              </a:rPr>
              <a:t>The Journal of Philosophy </a:t>
            </a:r>
            <a:r>
              <a:rPr lang="en-AU" sz="2400" dirty="0">
                <a:latin typeface="Palatino" charset="0"/>
              </a:rPr>
              <a:t>333-363, 334</a:t>
            </a:r>
            <a:endParaRPr lang="en-AU" sz="2800" dirty="0">
              <a:solidFill>
                <a:srgbClr val="000000"/>
              </a:solidFill>
              <a:latin typeface="Palatino" charset="0"/>
            </a:endParaRPr>
          </a:p>
        </p:txBody>
      </p:sp>
    </p:spTree>
    <p:extLst>
      <p:ext uri="{BB962C8B-B14F-4D97-AF65-F5344CB8AC3E}">
        <p14:creationId xmlns:p14="http://schemas.microsoft.com/office/powerpoint/2010/main" val="199162305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1026"/>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81922" name="Rectangle 1027"/>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81923" name="Rectangle 1028"/>
          <p:cNvSpPr>
            <a:spLocks noGrp="1" noChangeArrowheads="1"/>
          </p:cNvSpPr>
          <p:nvPr>
            <p:ph type="title"/>
          </p:nvPr>
        </p:nvSpPr>
        <p:spPr>
          <a:noFill/>
        </p:spPr>
        <p:txBody>
          <a:bodyPr lIns="90488" tIns="44450" rIns="90488" bIns="44450">
            <a:normAutofit/>
          </a:bodyPr>
          <a:lstStyle/>
          <a:p>
            <a:pPr algn="just" eaLnBrk="1" hangingPunct="1"/>
            <a:r>
              <a:rPr lang="en-AU" sz="3200" b="1">
                <a:latin typeface="Palatino" charset="0"/>
                <a:ea typeface="ＭＳ Ｐゴシック" charset="0"/>
                <a:cs typeface="ＭＳ Ｐゴシック" charset="0"/>
              </a:rPr>
              <a:t>A </a:t>
            </a:r>
            <a:r>
              <a:rPr lang="en-AU" sz="3200" b="1" i="1">
                <a:latin typeface="Palatino" charset="0"/>
                <a:ea typeface="ＭＳ Ｐゴシック" charset="0"/>
                <a:cs typeface="ＭＳ Ｐゴシック" charset="0"/>
              </a:rPr>
              <a:t>prima facie </a:t>
            </a:r>
            <a:r>
              <a:rPr lang="en-AU" sz="3200" b="1">
                <a:latin typeface="Palatino" charset="0"/>
                <a:ea typeface="ＭＳ Ｐゴシック" charset="0"/>
                <a:cs typeface="ＭＳ Ｐゴシック" charset="0"/>
              </a:rPr>
              <a:t>case for role-obligations?</a:t>
            </a:r>
            <a:endParaRPr lang="en-AU" b="1">
              <a:latin typeface="Palatino" charset="0"/>
              <a:ea typeface="ＭＳ Ｐゴシック" charset="0"/>
              <a:cs typeface="ＭＳ Ｐゴシック" charset="0"/>
            </a:endParaRPr>
          </a:p>
        </p:txBody>
      </p:sp>
      <p:sp>
        <p:nvSpPr>
          <p:cNvPr id="81924" name="Rectangle 1029"/>
          <p:cNvSpPr>
            <a:spLocks noGrp="1" noChangeArrowheads="1"/>
          </p:cNvSpPr>
          <p:nvPr>
            <p:ph idx="1"/>
          </p:nvPr>
        </p:nvSpPr>
        <p:spPr/>
        <p:txBody>
          <a:bodyPr lIns="90488" tIns="44450" rIns="90488" bIns="44450">
            <a:normAutofit/>
          </a:bodyPr>
          <a:lstStyle/>
          <a:p>
            <a:pPr marL="0" indent="0" eaLnBrk="1" hangingPunct="1">
              <a:buFontTx/>
              <a:buNone/>
            </a:pPr>
            <a:r>
              <a:rPr lang="en-AU" sz="2800">
                <a:latin typeface="Palatino" charset="0"/>
                <a:ea typeface="ＭＳ Ｐゴシック" charset="0"/>
                <a:cs typeface="ＭＳ Ｐゴシック" charset="0"/>
              </a:rPr>
              <a:t>'Abandoning the idea that we have ... role obligations would ... require a radical transformation in the way in which we live our lives, for relating to family members and citizens as family members and citizens, something that is central to our lives, essentially involves acting in accordance with a conception of ourselves as occupants of these roles'</a:t>
            </a:r>
            <a:r>
              <a:rPr lang="en-AU" sz="2000">
                <a:latin typeface="Palatino" charset="0"/>
                <a:ea typeface="ＭＳ Ｐゴシック" charset="0"/>
                <a:cs typeface="ＭＳ Ｐゴシック" charset="0"/>
              </a:rPr>
              <a:t> </a:t>
            </a:r>
          </a:p>
          <a:p>
            <a:pPr marL="0" indent="0" algn="r" eaLnBrk="1" hangingPunct="1">
              <a:spcBef>
                <a:spcPct val="95000"/>
              </a:spcBef>
              <a:buFontTx/>
              <a:buNone/>
            </a:pPr>
            <a:r>
              <a:rPr lang="en-AU" sz="2000">
                <a:latin typeface="Palatino" charset="0"/>
                <a:ea typeface="ＭＳ Ｐゴシック" charset="0"/>
                <a:cs typeface="ＭＳ Ｐゴシック" charset="0"/>
              </a:rPr>
              <a:t>Michael Hardiman 'Role Obligations</a:t>
            </a:r>
            <a:r>
              <a:rPr lang="ja-JP" altLang="en-AU" sz="2000">
                <a:latin typeface="Palatino" charset="0"/>
                <a:ea typeface="ＭＳ Ｐゴシック" charset="0"/>
                <a:cs typeface="ＭＳ Ｐゴシック" charset="0"/>
              </a:rPr>
              <a:t>’</a:t>
            </a:r>
            <a:r>
              <a:rPr lang="en-AU" altLang="ja-JP" sz="1800">
                <a:latin typeface="Palatino" charset="0"/>
                <a:ea typeface="ＭＳ Ｐゴシック" charset="0"/>
                <a:cs typeface="ＭＳ Ｐゴシック" charset="0"/>
              </a:rPr>
              <a:t> </a:t>
            </a:r>
            <a:r>
              <a:rPr lang="en-US" altLang="ja-JP" sz="2000">
                <a:latin typeface="Palatino" charset="0"/>
                <a:ea typeface="ＭＳ Ｐゴシック" charset="0"/>
                <a:cs typeface="ＭＳ Ｐゴシック" charset="0"/>
              </a:rPr>
              <a:t/>
            </a:r>
            <a:br>
              <a:rPr lang="en-US" altLang="ja-JP" sz="2000">
                <a:latin typeface="Palatino" charset="0"/>
                <a:ea typeface="ＭＳ Ｐゴシック" charset="0"/>
                <a:cs typeface="ＭＳ Ｐゴシック" charset="0"/>
              </a:rPr>
            </a:br>
            <a:endParaRPr lang="en-AU" sz="2000">
              <a:latin typeface="Palatino" charset="0"/>
              <a:ea typeface="ＭＳ Ｐゴシック" charset="0"/>
              <a:cs typeface="ＭＳ Ｐゴシック" charset="0"/>
            </a:endParaRPr>
          </a:p>
        </p:txBody>
      </p:sp>
    </p:spTree>
    <p:extLst>
      <p:ext uri="{BB962C8B-B14F-4D97-AF65-F5344CB8AC3E}">
        <p14:creationId xmlns:p14="http://schemas.microsoft.com/office/powerpoint/2010/main" val="13516976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1026"/>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83970" name="Rectangle 1027"/>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83971" name="Rectangle 1029"/>
          <p:cNvSpPr>
            <a:spLocks noGrp="1" noChangeArrowheads="1"/>
          </p:cNvSpPr>
          <p:nvPr>
            <p:ph idx="1"/>
          </p:nvPr>
        </p:nvSpPr>
        <p:spPr>
          <a:xfrm>
            <a:off x="533400" y="762000"/>
            <a:ext cx="7848600" cy="5562600"/>
          </a:xfrm>
        </p:spPr>
        <p:txBody>
          <a:bodyPr lIns="90488" tIns="44450" rIns="90488" bIns="44450">
            <a:noAutofit/>
          </a:bodyPr>
          <a:lstStyle/>
          <a:p>
            <a:pPr marL="0" indent="0" eaLnBrk="1" hangingPunct="1">
              <a:buFontTx/>
              <a:buNone/>
            </a:pPr>
            <a:r>
              <a:rPr lang="en-AU" sz="3200" dirty="0">
                <a:latin typeface="Palatino" charset="0"/>
                <a:ea typeface="ＭＳ Ｐゴシック" charset="0"/>
                <a:cs typeface="ＭＳ Ｐゴシック" charset="0"/>
              </a:rPr>
              <a:t>The obligations of the lawyer differ from those of the parent only because the same principles applied with sensitivity to the different problems encountered by the lawyer and the parent require different responses. In each case the relevant obligations and permissions might properly be identified by working out what a common set of moral principles requires in the face of the facts confronted by the occupants of the two roles. </a:t>
            </a:r>
            <a:endParaRPr lang="en-US" sz="2400" dirty="0">
              <a:latin typeface="Palatino" charset="0"/>
              <a:ea typeface="ＭＳ Ｐゴシック" charset="0"/>
              <a:cs typeface="ＭＳ Ｐゴシック" charset="0"/>
            </a:endParaRPr>
          </a:p>
        </p:txBody>
      </p:sp>
    </p:spTree>
    <p:extLst>
      <p:ext uri="{BB962C8B-B14F-4D97-AF65-F5344CB8AC3E}">
        <p14:creationId xmlns:p14="http://schemas.microsoft.com/office/powerpoint/2010/main" val="1809396885"/>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1026"/>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86018" name="Rectangle 1027"/>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86019" name="Rectangle 1029"/>
          <p:cNvSpPr>
            <a:spLocks noGrp="1" noChangeArrowheads="1"/>
          </p:cNvSpPr>
          <p:nvPr>
            <p:ph type="body" idx="4294967295"/>
          </p:nvPr>
        </p:nvSpPr>
        <p:spPr>
          <a:xfrm>
            <a:off x="919600" y="1313583"/>
            <a:ext cx="7269220" cy="4782417"/>
          </a:xfrm>
          <a:noFill/>
        </p:spPr>
        <p:txBody>
          <a:bodyPr lIns="90488" tIns="44450" rIns="90488" bIns="44450">
            <a:noAutofit/>
          </a:bodyPr>
          <a:lstStyle/>
          <a:p>
            <a:pPr marL="0" indent="0" eaLnBrk="1" hangingPunct="1">
              <a:buFontTx/>
              <a:buNone/>
            </a:pPr>
            <a:r>
              <a:rPr lang="en-AU" sz="4400" dirty="0">
                <a:latin typeface="Palatino" charset="0"/>
                <a:ea typeface="ＭＳ Ｐゴシック" charset="0"/>
                <a:cs typeface="ＭＳ Ｐゴシック" charset="0"/>
              </a:rPr>
              <a:t>I shall argue </a:t>
            </a:r>
            <a:r>
              <a:rPr lang="en-AU" sz="4400" b="1" dirty="0">
                <a:latin typeface="Palatino" charset="0"/>
                <a:ea typeface="ＭＳ Ｐゴシック" charset="0"/>
                <a:cs typeface="ＭＳ Ｐゴシック" charset="0"/>
              </a:rPr>
              <a:t>... </a:t>
            </a:r>
            <a:r>
              <a:rPr lang="en-AU" sz="4400" dirty="0">
                <a:latin typeface="Palatino" charset="0"/>
                <a:ea typeface="ＭＳ Ｐゴシック" charset="0"/>
                <a:cs typeface="ＭＳ Ｐゴシック" charset="0"/>
              </a:rPr>
              <a:t>that the weaker the justification of the institution, the slighter the moral significance of special institutional duties.... </a:t>
            </a:r>
            <a:endParaRPr lang="en-AU" sz="3600" dirty="0">
              <a:latin typeface="Palatino" charset="0"/>
              <a:ea typeface="ＭＳ Ｐゴシック" charset="0"/>
              <a:cs typeface="ＭＳ Ｐゴシック" charset="0"/>
            </a:endParaRPr>
          </a:p>
          <a:p>
            <a:pPr marL="0" indent="0" algn="r" eaLnBrk="1" hangingPunct="1">
              <a:buFontTx/>
              <a:buNone/>
            </a:pPr>
            <a:r>
              <a:rPr lang="en-AU" sz="3600" dirty="0">
                <a:latin typeface="Palatino" charset="0"/>
                <a:ea typeface="ＭＳ Ｐゴシック" charset="0"/>
                <a:cs typeface="ＭＳ Ｐゴシック" charset="0"/>
              </a:rPr>
              <a:t>David </a:t>
            </a:r>
            <a:r>
              <a:rPr lang="en-AU" sz="3600" dirty="0" err="1">
                <a:latin typeface="Palatino" charset="0"/>
                <a:ea typeface="ＭＳ Ｐゴシック" charset="0"/>
                <a:cs typeface="ＭＳ Ｐゴシック" charset="0"/>
              </a:rPr>
              <a:t>Luban</a:t>
            </a:r>
            <a:r>
              <a:rPr lang="en-AU" sz="3600" dirty="0">
                <a:latin typeface="Palatino" charset="0"/>
                <a:ea typeface="ＭＳ Ｐゴシック" charset="0"/>
                <a:cs typeface="ＭＳ Ｐゴシック" charset="0"/>
              </a:rPr>
              <a:t> </a:t>
            </a:r>
            <a:r>
              <a:rPr lang="en-AU" sz="3600" i="1" dirty="0">
                <a:latin typeface="Palatino" charset="0"/>
                <a:ea typeface="ＭＳ Ｐゴシック" charset="0"/>
                <a:cs typeface="ＭＳ Ｐゴシック" charset="0"/>
              </a:rPr>
              <a:t>Lawyers and Justice </a:t>
            </a:r>
            <a:r>
              <a:rPr lang="en-AU" sz="3600" dirty="0">
                <a:latin typeface="Palatino" charset="0"/>
                <a:ea typeface="ＭＳ Ｐゴシック" charset="0"/>
                <a:cs typeface="ＭＳ Ｐゴシック" charset="0"/>
              </a:rPr>
              <a:t>129</a:t>
            </a:r>
            <a:endParaRPr lang="en-US" sz="2000" dirty="0">
              <a:latin typeface="Palatino" charset="0"/>
              <a:ea typeface="ＭＳ Ｐゴシック" charset="0"/>
              <a:cs typeface="ＭＳ Ｐゴシック" charset="0"/>
            </a:endParaRPr>
          </a:p>
        </p:txBody>
      </p:sp>
    </p:spTree>
    <p:extLst>
      <p:ext uri="{BB962C8B-B14F-4D97-AF65-F5344CB8AC3E}">
        <p14:creationId xmlns:p14="http://schemas.microsoft.com/office/powerpoint/2010/main" val="2786679254"/>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1026"/>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88066" name="Rectangle 1027"/>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88067" name="Rectangle 1029"/>
          <p:cNvSpPr>
            <a:spLocks noGrp="1" noChangeArrowheads="1"/>
          </p:cNvSpPr>
          <p:nvPr>
            <p:ph type="body" idx="4294967295"/>
          </p:nvPr>
        </p:nvSpPr>
        <p:spPr>
          <a:xfrm>
            <a:off x="1204238" y="1269796"/>
            <a:ext cx="7685230" cy="4826203"/>
          </a:xfrm>
          <a:noFill/>
        </p:spPr>
        <p:txBody>
          <a:bodyPr lIns="90488" tIns="44450" rIns="90488" bIns="44450">
            <a:normAutofit/>
          </a:bodyPr>
          <a:lstStyle/>
          <a:p>
            <a:r>
              <a:rPr lang="en-AU" sz="2800" dirty="0">
                <a:ea typeface="ＭＳ Ｐゴシック" charset="0"/>
                <a:cs typeface="ＭＳ Ｐゴシック" charset="0"/>
              </a:rPr>
              <a:t>Role occupants are to 'balance the moral reasons incorporated in a role ... against the moral reasons for breaking the role expressed in common morality</a:t>
            </a:r>
            <a:r>
              <a:rPr lang="en-AU" sz="2800" dirty="0" smtClean="0">
                <a:ea typeface="ＭＳ Ｐゴシック" charset="0"/>
                <a:cs typeface="ＭＳ Ｐゴシック" charset="0"/>
              </a:rPr>
              <a:t>.</a:t>
            </a:r>
            <a:endParaRPr lang="en-US" sz="2800" dirty="0">
              <a:ea typeface="ＭＳ Ｐゴシック" charset="0"/>
              <a:cs typeface="ＭＳ Ｐゴシック" charset="0"/>
            </a:endParaRPr>
          </a:p>
          <a:p>
            <a:r>
              <a:rPr lang="en-AU" sz="2800" dirty="0">
                <a:ea typeface="ＭＳ Ｐゴシック" charset="0"/>
                <a:cs typeface="ＭＳ Ｐゴシック" charset="0"/>
              </a:rPr>
              <a:t>'... The institution creating the role passes along its moral cachet to the requirements of the role.  [T]he weaker the justification of the institution, the slighter the moral significance of special institutional duties.</a:t>
            </a:r>
            <a:r>
              <a:rPr lang="ja-JP" altLang="en-AU" sz="2800" dirty="0">
                <a:ea typeface="ＭＳ Ｐゴシック" charset="0"/>
                <a:cs typeface="ＭＳ Ｐゴシック" charset="0"/>
              </a:rPr>
              <a:t>’</a:t>
            </a:r>
            <a:endParaRPr lang="en-AU" altLang="ja-JP" dirty="0">
              <a:ea typeface="ＭＳ Ｐゴシック" charset="0"/>
              <a:cs typeface="ＭＳ Ｐゴシック" charset="0"/>
            </a:endParaRPr>
          </a:p>
          <a:p>
            <a:pPr marL="274320" lvl="1" indent="0">
              <a:buFontTx/>
              <a:buNone/>
            </a:pPr>
            <a:r>
              <a:rPr lang="en-AU" dirty="0">
                <a:ea typeface="ＭＳ Ｐゴシック" charset="0"/>
                <a:cs typeface="ＭＳ Ｐゴシック" charset="0"/>
              </a:rPr>
              <a:t>David </a:t>
            </a:r>
            <a:r>
              <a:rPr lang="en-AU" dirty="0" err="1">
                <a:ea typeface="ＭＳ Ｐゴシック" charset="0"/>
                <a:cs typeface="ＭＳ Ｐゴシック" charset="0"/>
              </a:rPr>
              <a:t>Luban</a:t>
            </a:r>
            <a:r>
              <a:rPr lang="en-AU" dirty="0">
                <a:ea typeface="ＭＳ Ｐゴシック" charset="0"/>
                <a:cs typeface="ＭＳ Ｐゴシック" charset="0"/>
              </a:rPr>
              <a:t> </a:t>
            </a:r>
            <a:r>
              <a:rPr lang="en-AU" i="1" dirty="0">
                <a:ea typeface="ＭＳ Ｐゴシック" charset="0"/>
                <a:cs typeface="ＭＳ Ｐゴシック" charset="0"/>
              </a:rPr>
              <a:t>Lawyers and Justice </a:t>
            </a:r>
            <a:r>
              <a:rPr lang="en-AU" dirty="0">
                <a:ea typeface="ＭＳ Ｐゴシック" charset="0"/>
                <a:cs typeface="ＭＳ Ｐゴシック" charset="0"/>
              </a:rPr>
              <a:t>129</a:t>
            </a:r>
            <a:endParaRPr lang="en-US" dirty="0">
              <a:ea typeface="ＭＳ Ｐゴシック" charset="0"/>
              <a:cs typeface="ＭＳ Ｐゴシック" charset="0"/>
            </a:endParaRPr>
          </a:p>
        </p:txBody>
      </p:sp>
    </p:spTree>
    <p:extLst>
      <p:ext uri="{BB962C8B-B14F-4D97-AF65-F5344CB8AC3E}">
        <p14:creationId xmlns:p14="http://schemas.microsoft.com/office/powerpoint/2010/main" val="588569602"/>
      </p:ext>
    </p:extLst>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8067">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80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163</TotalTime>
  <Words>1666</Words>
  <Application>Microsoft Macintosh PowerPoint</Application>
  <PresentationFormat>On-screen Show (4:3)</PresentationFormat>
  <Paragraphs>85</Paragraphs>
  <Slides>22</Slides>
  <Notes>17</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Clarity</vt:lpstr>
      <vt:lpstr>Phil 318: Theory of Applied and Professional Ethics</vt:lpstr>
      <vt:lpstr>Lecture Outline</vt:lpstr>
      <vt:lpstr>What are roles and role-obligations? Some options:</vt:lpstr>
      <vt:lpstr>PowerPoint Presentation</vt:lpstr>
      <vt:lpstr>PowerPoint Presentation</vt:lpstr>
      <vt:lpstr>A prima facie case for role-obligations?</vt:lpstr>
      <vt:lpstr>PowerPoint Presentation</vt:lpstr>
      <vt:lpstr>PowerPoint Presentation</vt:lpstr>
      <vt:lpstr>PowerPoint Presentation</vt:lpstr>
      <vt:lpstr>PowerPoint Presentation</vt:lpstr>
      <vt:lpstr>Luban’s 4 Step Argument</vt:lpstr>
      <vt:lpstr>Luban: The Lake Pleasant Bodies Case</vt:lpstr>
      <vt:lpstr>PowerPoint Presentation</vt:lpstr>
      <vt:lpstr>PowerPoint Presentation</vt:lpstr>
      <vt:lpstr>A less direct route:Role obligations as dependent rules'</vt:lpstr>
      <vt:lpstr>PowerPoint Presentation</vt:lpstr>
      <vt:lpstr>PowerPoint Presentation</vt:lpstr>
      <vt:lpstr>Problems for the less direct route:</vt:lpstr>
      <vt:lpstr>The Cloean Break …</vt:lpstr>
      <vt:lpstr> </vt:lpstr>
      <vt:lpstr>Luban’s 4 Step Argument</vt:lpstr>
      <vt:lpstr>PowerPoint Presentation</vt:lpstr>
    </vt:vector>
  </TitlesOfParts>
  <Company>Univesity of Auckland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IDEA OF ROLE-OBLIGATION</dc:title>
  <dc:creator>Tim Dare</dc:creator>
  <cp:lastModifiedBy>Tim Dare</cp:lastModifiedBy>
  <cp:revision>5</cp:revision>
  <dcterms:created xsi:type="dcterms:W3CDTF">2017-08-22T00:10:45Z</dcterms:created>
  <dcterms:modified xsi:type="dcterms:W3CDTF">2017-08-22T02:53:51Z</dcterms:modified>
</cp:coreProperties>
</file>