
<file path=[Content_Types].xml><?xml version="1.0" encoding="utf-8"?>
<Types xmlns="http://schemas.openxmlformats.org/package/2006/content-types">
  <Default Extension="xml" ContentType="application/xml"/>
  <Default Extension="jpeg" ContentType="image/jpeg"/>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870" r:id="rId1"/>
  </p:sldMasterIdLst>
  <p:notesMasterIdLst>
    <p:notesMasterId r:id="rId45"/>
  </p:notesMasterIdLst>
  <p:sldIdLst>
    <p:sldId id="290" r:id="rId2"/>
    <p:sldId id="277" r:id="rId3"/>
    <p:sldId id="257" r:id="rId4"/>
    <p:sldId id="258" r:id="rId5"/>
    <p:sldId id="259" r:id="rId6"/>
    <p:sldId id="260" r:id="rId7"/>
    <p:sldId id="261" r:id="rId8"/>
    <p:sldId id="292" r:id="rId9"/>
    <p:sldId id="262" r:id="rId10"/>
    <p:sldId id="263" r:id="rId11"/>
    <p:sldId id="288" r:id="rId12"/>
    <p:sldId id="264" r:id="rId13"/>
    <p:sldId id="289" r:id="rId14"/>
    <p:sldId id="265" r:id="rId15"/>
    <p:sldId id="267" r:id="rId16"/>
    <p:sldId id="268" r:id="rId17"/>
    <p:sldId id="269" r:id="rId18"/>
    <p:sldId id="270" r:id="rId19"/>
    <p:sldId id="271" r:id="rId20"/>
    <p:sldId id="272" r:id="rId21"/>
    <p:sldId id="273" r:id="rId22"/>
    <p:sldId id="275" r:id="rId23"/>
    <p:sldId id="278" r:id="rId24"/>
    <p:sldId id="276" r:id="rId25"/>
    <p:sldId id="280" r:id="rId26"/>
    <p:sldId id="281" r:id="rId27"/>
    <p:sldId id="283" r:id="rId28"/>
    <p:sldId id="284" r:id="rId29"/>
    <p:sldId id="285" r:id="rId30"/>
    <p:sldId id="286" r:id="rId31"/>
    <p:sldId id="293" r:id="rId32"/>
    <p:sldId id="296" r:id="rId33"/>
    <p:sldId id="297" r:id="rId34"/>
    <p:sldId id="306" r:id="rId35"/>
    <p:sldId id="298" r:id="rId36"/>
    <p:sldId id="299" r:id="rId37"/>
    <p:sldId id="300" r:id="rId38"/>
    <p:sldId id="301" r:id="rId39"/>
    <p:sldId id="302" r:id="rId40"/>
    <p:sldId id="303" r:id="rId41"/>
    <p:sldId id="305" r:id="rId42"/>
    <p:sldId id="287" r:id="rId43"/>
    <p:sldId id="294" r:id="rId4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016"/>
    <p:restoredTop sz="91358"/>
  </p:normalViewPr>
  <p:slideViewPr>
    <p:cSldViewPr snapToGrid="0" snapToObjects="1">
      <p:cViewPr varScale="1">
        <p:scale>
          <a:sx n="64" d="100"/>
          <a:sy n="64" d="100"/>
        </p:scale>
        <p:origin x="2256" y="168"/>
      </p:cViewPr>
      <p:guideLst>
        <p:guide orient="horz" pos="2160"/>
        <p:guide pos="2880"/>
      </p:guideLst>
    </p:cSldViewPr>
  </p:slideViewPr>
  <p:notesTextViewPr>
    <p:cViewPr>
      <p:scale>
        <a:sx n="100" d="100"/>
        <a:sy n="100" d="100"/>
      </p:scale>
      <p:origin x="0" y="0"/>
    </p:cViewPr>
  </p:notesTextViewPr>
  <p:notesViewPr>
    <p:cSldViewPr snapToGrid="0" snapToObjects="1">
      <p:cViewPr varScale="1">
        <p:scale>
          <a:sx n="87" d="100"/>
          <a:sy n="87" d="100"/>
        </p:scale>
        <p:origin x="-4272" y="-11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46" Type="http://schemas.openxmlformats.org/officeDocument/2006/relationships/presProps" Target="presProps.xml"/><Relationship Id="rId47" Type="http://schemas.openxmlformats.org/officeDocument/2006/relationships/viewProps" Target="viewProps.xml"/><Relationship Id="rId48" Type="http://schemas.openxmlformats.org/officeDocument/2006/relationships/theme" Target="theme/theme1.xml"/><Relationship Id="rId49" Type="http://schemas.openxmlformats.org/officeDocument/2006/relationships/tableStyles" Target="tableStyles.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E4054BB-2BA7-594D-92F0-56B4B928A2E4}" type="datetimeFigureOut">
              <a:rPr lang="en-US" smtClean="0"/>
              <a:t>9/26/17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56762EE-CEBD-9444-84A3-2233B6C25FEA}" type="slidenum">
              <a:rPr lang="en-US" smtClean="0"/>
              <a:t>‹#›</a:t>
            </a:fld>
            <a:endParaRPr lang="en-US"/>
          </a:p>
        </p:txBody>
      </p:sp>
    </p:spTree>
    <p:extLst>
      <p:ext uri="{BB962C8B-B14F-4D97-AF65-F5344CB8AC3E}">
        <p14:creationId xmlns:p14="http://schemas.microsoft.com/office/powerpoint/2010/main" val="3494638552"/>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56762EE-CEBD-9444-84A3-2233B6C25FEA}" type="slidenum">
              <a:rPr lang="en-US" smtClean="0"/>
              <a:t>2</a:t>
            </a:fld>
            <a:endParaRPr lang="en-US"/>
          </a:p>
        </p:txBody>
      </p:sp>
    </p:spTree>
    <p:extLst>
      <p:ext uri="{BB962C8B-B14F-4D97-AF65-F5344CB8AC3E}">
        <p14:creationId xmlns:p14="http://schemas.microsoft.com/office/powerpoint/2010/main" val="16870984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56762EE-CEBD-9444-84A3-2233B6C25FEA}" type="slidenum">
              <a:rPr lang="en-US" smtClean="0"/>
              <a:t>28</a:t>
            </a:fld>
            <a:endParaRPr lang="en-US"/>
          </a:p>
        </p:txBody>
      </p:sp>
    </p:spTree>
    <p:extLst>
      <p:ext uri="{BB962C8B-B14F-4D97-AF65-F5344CB8AC3E}">
        <p14:creationId xmlns:p14="http://schemas.microsoft.com/office/powerpoint/2010/main" val="100551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56762EE-CEBD-9444-84A3-2233B6C25FEA}" type="slidenum">
              <a:rPr lang="en-US" smtClean="0"/>
              <a:t>31</a:t>
            </a:fld>
            <a:endParaRPr lang="en-US"/>
          </a:p>
        </p:txBody>
      </p:sp>
    </p:spTree>
    <p:extLst>
      <p:ext uri="{BB962C8B-B14F-4D97-AF65-F5344CB8AC3E}">
        <p14:creationId xmlns:p14="http://schemas.microsoft.com/office/powerpoint/2010/main" val="129973288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56762EE-CEBD-9444-84A3-2233B6C25FEA}" type="slidenum">
              <a:rPr lang="en-US" smtClean="0"/>
              <a:t>41</a:t>
            </a:fld>
            <a:endParaRPr lang="en-US"/>
          </a:p>
        </p:txBody>
      </p:sp>
    </p:spTree>
    <p:extLst>
      <p:ext uri="{BB962C8B-B14F-4D97-AF65-F5344CB8AC3E}">
        <p14:creationId xmlns:p14="http://schemas.microsoft.com/office/powerpoint/2010/main" val="18224125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50D476D-7B43-A148-B510-FCDB9FBB4FFA}" type="datetimeFigureOut">
              <a:rPr lang="en-US" smtClean="0"/>
              <a:t>9/26/17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2C5F07-8F84-6347-BE80-F0B0D677FF05}"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50D476D-7B43-A148-B510-FCDB9FBB4FFA}" type="datetimeFigureOut">
              <a:rPr lang="en-US" smtClean="0"/>
              <a:t>9/26/17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2C5F07-8F84-6347-BE80-F0B0D677FF05}"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50D476D-7B43-A148-B510-FCDB9FBB4FFA}" type="datetimeFigureOut">
              <a:rPr lang="en-US" smtClean="0"/>
              <a:t>9/26/17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2C5F07-8F84-6347-BE80-F0B0D677FF05}"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50D476D-7B43-A148-B510-FCDB9FBB4FFA}" type="datetimeFigureOut">
              <a:rPr lang="en-US" smtClean="0"/>
              <a:t>9/26/17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2C5F07-8F84-6347-BE80-F0B0D677FF05}"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smtClean="0"/>
              <a:t>Click to edit Master title style</a:t>
            </a:r>
            <a:endParaRPr lang="en-US"/>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50D476D-7B43-A148-B510-FCDB9FBB4FFA}" type="datetimeFigureOut">
              <a:rPr lang="en-US" smtClean="0"/>
              <a:t>9/26/17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2C5F07-8F84-6347-BE80-F0B0D677FF05}"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50D476D-7B43-A148-B510-FCDB9FBB4FFA}" type="datetimeFigureOut">
              <a:rPr lang="en-US" smtClean="0"/>
              <a:t>9/26/17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2C5F07-8F84-6347-BE80-F0B0D677FF05}"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50D476D-7B43-A148-B510-FCDB9FBB4FFA}" type="datetimeFigureOut">
              <a:rPr lang="en-US" smtClean="0"/>
              <a:t>9/26/17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72C5F07-8F84-6347-BE80-F0B0D677FF05}"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50D476D-7B43-A148-B510-FCDB9FBB4FFA}" type="datetimeFigureOut">
              <a:rPr lang="en-US" smtClean="0"/>
              <a:t>9/26/17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72C5F07-8F84-6347-BE80-F0B0D677FF05}"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50D476D-7B43-A148-B510-FCDB9FBB4FFA}" type="datetimeFigureOut">
              <a:rPr lang="en-US" smtClean="0"/>
              <a:t>9/26/17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72C5F07-8F84-6347-BE80-F0B0D677FF05}"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50D476D-7B43-A148-B510-FCDB9FBB4FFA}" type="datetimeFigureOut">
              <a:rPr lang="en-US" smtClean="0"/>
              <a:t>9/26/17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2C5F07-8F84-6347-BE80-F0B0D677FF05}"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50D476D-7B43-A148-B510-FCDB9FBB4FFA}" type="datetimeFigureOut">
              <a:rPr lang="en-US" smtClean="0"/>
              <a:t>9/26/17</a:t>
            </a:fld>
            <a:endParaRPr lang="en-US"/>
          </a:p>
        </p:txBody>
      </p:sp>
      <p:sp>
        <p:nvSpPr>
          <p:cNvPr id="6" name="Footer Placeholder 5"/>
          <p:cNvSpPr>
            <a:spLocks noGrp="1"/>
          </p:cNvSpPr>
          <p:nvPr>
            <p:ph type="ftr" sz="quarter" idx="11"/>
          </p:nvPr>
        </p:nvSpPr>
        <p:spPr/>
        <p:txBody>
          <a:bodyPr/>
          <a:lstStyle/>
          <a:p>
            <a:r>
              <a:rPr lang="en-US" smtClean="0"/>
              <a:t>
              </a:t>
            </a:r>
            <a:endParaRPr lang="en-US" dirty="0"/>
          </a:p>
        </p:txBody>
      </p:sp>
      <p:sp>
        <p:nvSpPr>
          <p:cNvPr id="7" name="Slide Number Placeholder 6"/>
          <p:cNvSpPr>
            <a:spLocks noGrp="1"/>
          </p:cNvSpPr>
          <p:nvPr>
            <p:ph type="sldNum" sz="quarter" idx="12"/>
          </p:nvPr>
        </p:nvSpPr>
        <p:spPr/>
        <p:txBody>
          <a:bodyPr/>
          <a:lstStyle/>
          <a:p>
            <a:fld id="{272C5F07-8F84-6347-BE80-F0B0D677FF05}"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E50D476D-7B43-A148-B510-FCDB9FBB4FFA}" type="datetimeFigureOut">
              <a:rPr lang="en-US" smtClean="0"/>
              <a:t>9/26/17</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272C5F07-8F84-6347-BE80-F0B0D677FF05}" type="slidenum">
              <a:rPr lang="en-US" smtClean="0"/>
              <a:t>‹#›</a:t>
            </a:fld>
            <a:endParaRPr lang="en-US"/>
          </a:p>
        </p:txBody>
      </p:sp>
    </p:spTree>
    <p:extLst>
      <p:ext uri="{BB962C8B-B14F-4D97-AF65-F5344CB8AC3E}">
        <p14:creationId xmlns:p14="http://schemas.microsoft.com/office/powerpoint/2010/main" val="1964850450"/>
      </p:ext>
    </p:extLst>
  </p:cSld>
  <p:clrMap bg1="lt1" tx1="dk1" bg2="lt2" tx2="dk2" accent1="accent1" accent2="accent2" accent3="accent3" accent4="accent4" accent5="accent5" accent6="accent6" hlink="hlink" folHlink="folHlink"/>
  <p:sldLayoutIdLst>
    <p:sldLayoutId id="2147483871" r:id="rId1"/>
    <p:sldLayoutId id="2147483872" r:id="rId2"/>
    <p:sldLayoutId id="2147483873" r:id="rId3"/>
    <p:sldLayoutId id="2147483874" r:id="rId4"/>
    <p:sldLayoutId id="2147483875" r:id="rId5"/>
    <p:sldLayoutId id="2147483876" r:id="rId6"/>
    <p:sldLayoutId id="2147483877" r:id="rId7"/>
    <p:sldLayoutId id="2147483878" r:id="rId8"/>
    <p:sldLayoutId id="2147483879" r:id="rId9"/>
    <p:sldLayoutId id="2147483880" r:id="rId10"/>
    <p:sldLayoutId id="214748388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2.jpg"/></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80655" y="1288617"/>
            <a:ext cx="6858000" cy="1189322"/>
          </a:xfrm>
        </p:spPr>
        <p:txBody>
          <a:bodyPr/>
          <a:lstStyle/>
          <a:p>
            <a:pPr algn="l"/>
            <a:r>
              <a:rPr lang="en-US" sz="4800" b="1" dirty="0" smtClean="0">
                <a:latin typeface="Abadi MT Condensed Extra Bold" charset="0"/>
                <a:ea typeface="Abadi MT Condensed Extra Bold" charset="0"/>
                <a:cs typeface="Abadi MT Condensed Extra Bold" charset="0"/>
              </a:rPr>
              <a:t>Integrity</a:t>
            </a:r>
            <a:endParaRPr lang="en-US" b="1" dirty="0">
              <a:latin typeface="Abadi MT Condensed Extra Bold" charset="0"/>
              <a:ea typeface="Abadi MT Condensed Extra Bold" charset="0"/>
              <a:cs typeface="Abadi MT Condensed Extra Bold" charset="0"/>
            </a:endParaRPr>
          </a:p>
        </p:txBody>
      </p:sp>
      <p:sp>
        <p:nvSpPr>
          <p:cNvPr id="3" name="Subtitle 2"/>
          <p:cNvSpPr>
            <a:spLocks noGrp="1"/>
          </p:cNvSpPr>
          <p:nvPr>
            <p:ph type="subTitle" idx="1"/>
          </p:nvPr>
        </p:nvSpPr>
        <p:spPr/>
        <p:txBody>
          <a:bodyPr>
            <a:normAutofit/>
          </a:bodyPr>
          <a:lstStyle/>
          <a:p>
            <a:pPr algn="l"/>
            <a:r>
              <a:rPr lang="en-US" sz="3200" dirty="0" smtClean="0"/>
              <a:t>Phil 318: </a:t>
            </a:r>
          </a:p>
          <a:p>
            <a:pPr algn="l"/>
            <a:r>
              <a:rPr lang="en-US" sz="3200" dirty="0" smtClean="0"/>
              <a:t>Theory of Applied and Professional Ethics</a:t>
            </a:r>
            <a:endParaRPr lang="en-US" sz="32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281530" y="5629590"/>
            <a:ext cx="2683566" cy="1089262"/>
          </a:xfrm>
          <a:prstGeom prst="rect">
            <a:avLst/>
          </a:prstGeom>
        </p:spPr>
      </p:pic>
    </p:spTree>
    <p:extLst>
      <p:ext uri="{BB962C8B-B14F-4D97-AF65-F5344CB8AC3E}">
        <p14:creationId xmlns:p14="http://schemas.microsoft.com/office/powerpoint/2010/main" val="124308869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smtClean="0">
                <a:latin typeface="Abadi MT Condensed Extra Bold" charset="0"/>
                <a:ea typeface="Abadi MT Condensed Extra Bold" charset="0"/>
                <a:cs typeface="Abadi MT Condensed Extra Bold" charset="0"/>
              </a:rPr>
              <a:t>The views: 1.  Autonomy</a:t>
            </a:r>
            <a:endParaRPr lang="en-US" b="1" dirty="0">
              <a:latin typeface="Abadi MT Condensed Extra Bold" charset="0"/>
              <a:ea typeface="Abadi MT Condensed Extra Bold" charset="0"/>
              <a:cs typeface="Abadi MT Condensed Extra Bold" charset="0"/>
            </a:endParaRPr>
          </a:p>
        </p:txBody>
      </p:sp>
      <p:sp>
        <p:nvSpPr>
          <p:cNvPr id="3" name="Content Placeholder 2"/>
          <p:cNvSpPr>
            <a:spLocks noGrp="1"/>
          </p:cNvSpPr>
          <p:nvPr>
            <p:ph idx="1"/>
          </p:nvPr>
        </p:nvSpPr>
        <p:spPr>
          <a:xfrm>
            <a:off x="457200" y="1417638"/>
            <a:ext cx="8229600" cy="4956501"/>
          </a:xfrm>
        </p:spPr>
        <p:txBody>
          <a:bodyPr>
            <a:noAutofit/>
          </a:bodyPr>
          <a:lstStyle/>
          <a:p>
            <a:pPr>
              <a:lnSpc>
                <a:spcPct val="140000"/>
              </a:lnSpc>
            </a:pPr>
            <a:r>
              <a:rPr lang="en-AU" sz="1800" dirty="0" smtClean="0"/>
              <a:t>“From </a:t>
            </a:r>
            <a:r>
              <a:rPr lang="en-AU" sz="1800" dirty="0"/>
              <a:t>the perspective of integrity, the confidentiality rules … deny lawyers the possibility of exercising their own judgment and acting consistently with their own moral commitments to decide when disclosure is warranted. Such strictures … force the lawyer to give preference to the interests of clients even when doing so conflicts with the lawyer’s most strongly held moral commitments, short circuiting the process of deliberative judgment by dictating the outcome, whatever the lawyer might conclude on the basis of his own moral sense to be the right course of action.  In this way a lawyer’s own moral character and moral judgment become irrelevant, not just in the larger scheme, but to her own actions.  She acts on the basis of some other actor’s dictates, not her </a:t>
            </a:r>
            <a:r>
              <a:rPr lang="en-AU" sz="1800" dirty="0" smtClean="0"/>
              <a:t>own” </a:t>
            </a:r>
          </a:p>
          <a:p>
            <a:pPr lvl="1">
              <a:lnSpc>
                <a:spcPct val="140000"/>
              </a:lnSpc>
            </a:pPr>
            <a:r>
              <a:rPr lang="en-US" sz="1400" dirty="0" smtClean="0"/>
              <a:t>Sharon </a:t>
            </a:r>
            <a:r>
              <a:rPr lang="en-US" sz="1400" dirty="0" err="1"/>
              <a:t>Dolovich</a:t>
            </a:r>
            <a:r>
              <a:rPr lang="en-US" sz="1400" dirty="0"/>
              <a:t>, ‘Ethical Lawyering and the Possibility of Integrity’ </a:t>
            </a:r>
            <a:r>
              <a:rPr lang="en-US" sz="1400" i="1" dirty="0"/>
              <a:t>Fordham Law Review</a:t>
            </a:r>
            <a:r>
              <a:rPr lang="en-US" sz="1400" dirty="0"/>
              <a:t> 70 (1979) pp. 1629-1687, p. 1674</a:t>
            </a:r>
            <a:r>
              <a:rPr lang="en-US" sz="1400" dirty="0" smtClean="0"/>
              <a:t>.</a:t>
            </a:r>
            <a:endParaRPr lang="en-AU" sz="1400" dirty="0"/>
          </a:p>
        </p:txBody>
      </p:sp>
    </p:spTree>
    <p:extLst>
      <p:ext uri="{BB962C8B-B14F-4D97-AF65-F5344CB8AC3E}">
        <p14:creationId xmlns:p14="http://schemas.microsoft.com/office/powerpoint/2010/main" val="35539402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err="1" smtClean="0"/>
              <a:t>Dolovich</a:t>
            </a:r>
            <a:r>
              <a:rPr lang="en-US" b="1" dirty="0" smtClean="0"/>
              <a:t> cont.,</a:t>
            </a:r>
            <a:endParaRPr lang="en-US" b="1" dirty="0"/>
          </a:p>
        </p:txBody>
      </p:sp>
      <p:sp>
        <p:nvSpPr>
          <p:cNvPr id="3" name="Content Placeholder 2"/>
          <p:cNvSpPr>
            <a:spLocks noGrp="1"/>
          </p:cNvSpPr>
          <p:nvPr>
            <p:ph idx="1"/>
          </p:nvPr>
        </p:nvSpPr>
        <p:spPr>
          <a:xfrm>
            <a:off x="457200" y="1795016"/>
            <a:ext cx="8229600" cy="4835554"/>
          </a:xfrm>
        </p:spPr>
        <p:txBody>
          <a:bodyPr>
            <a:normAutofit/>
          </a:bodyPr>
          <a:lstStyle/>
          <a:p>
            <a:pPr>
              <a:lnSpc>
                <a:spcPct val="200000"/>
              </a:lnSpc>
            </a:pPr>
            <a:r>
              <a:rPr lang="en-AU" dirty="0" smtClean="0"/>
              <a:t>“[</a:t>
            </a:r>
            <a:r>
              <a:rPr lang="en-US" dirty="0" smtClean="0"/>
              <a:t>Over time following such rules]</a:t>
            </a:r>
            <a:r>
              <a:rPr lang="en-AU" dirty="0" smtClean="0"/>
              <a:t> trains lawyers over time to suppress the exercise of their own moral judgment and the accompanying traits of moral integrity ….  Those who adhere mechanically, without reserving to themselves the obligation of assessing </a:t>
            </a:r>
            <a:r>
              <a:rPr lang="en-AU" i="1" dirty="0" smtClean="0"/>
              <a:t>in each case</a:t>
            </a:r>
            <a:r>
              <a:rPr lang="en-AU" dirty="0" smtClean="0"/>
              <a:t> the moral appropriateness of the rule’s dictates, can expect to see … the traits that comprise integrity … atrophy with disuse”. </a:t>
            </a:r>
          </a:p>
          <a:p>
            <a:endParaRPr lang="en-US" dirty="0"/>
          </a:p>
        </p:txBody>
      </p:sp>
    </p:spTree>
    <p:extLst>
      <p:ext uri="{BB962C8B-B14F-4D97-AF65-F5344CB8AC3E}">
        <p14:creationId xmlns:p14="http://schemas.microsoft.com/office/powerpoint/2010/main" val="98775548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en-US" sz="4000" b="1" dirty="0" smtClean="0"/>
              <a:t>The problem with the autonomy/ integrity </a:t>
            </a:r>
            <a:endParaRPr lang="en-US" sz="4000" b="1" dirty="0"/>
          </a:p>
        </p:txBody>
      </p:sp>
      <p:sp>
        <p:nvSpPr>
          <p:cNvPr id="3" name="Content Placeholder 2"/>
          <p:cNvSpPr>
            <a:spLocks noGrp="1"/>
          </p:cNvSpPr>
          <p:nvPr>
            <p:ph idx="1"/>
          </p:nvPr>
        </p:nvSpPr>
        <p:spPr>
          <a:xfrm>
            <a:off x="806824" y="2054711"/>
            <a:ext cx="7879976" cy="4071452"/>
          </a:xfrm>
        </p:spPr>
        <p:txBody>
          <a:bodyPr>
            <a:normAutofit/>
          </a:bodyPr>
          <a:lstStyle/>
          <a:p>
            <a:pPr marL="800100" lvl="1" indent="-457200">
              <a:lnSpc>
                <a:spcPct val="150000"/>
              </a:lnSpc>
            </a:pPr>
            <a:r>
              <a:rPr lang="en-AU" sz="3200" dirty="0" smtClean="0"/>
              <a:t>It implies that autonomous agents cannot legitimately use non-weight based reasons – such as rules and other second order reasons – in practical reasoning </a:t>
            </a:r>
            <a:endParaRPr lang="en-AU" sz="3200" dirty="0"/>
          </a:p>
        </p:txBody>
      </p:sp>
    </p:spTree>
    <p:extLst>
      <p:ext uri="{BB962C8B-B14F-4D97-AF65-F5344CB8AC3E}">
        <p14:creationId xmlns:p14="http://schemas.microsoft.com/office/powerpoint/2010/main" val="40504641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1"/>
            <a:r>
              <a:rPr lang="en-US" sz="4000" b="1" dirty="0"/>
              <a:t>Robert Paul </a:t>
            </a:r>
            <a:r>
              <a:rPr lang="en-US" sz="4000" b="1" dirty="0" smtClean="0"/>
              <a:t>Wolff  </a:t>
            </a:r>
            <a:r>
              <a:rPr lang="en-US" sz="4000" b="1" i="1" dirty="0" smtClean="0"/>
              <a:t>In </a:t>
            </a:r>
            <a:r>
              <a:rPr lang="en-US" sz="4000" b="1" i="1" dirty="0" err="1"/>
              <a:t>Defence</a:t>
            </a:r>
            <a:r>
              <a:rPr lang="en-US" sz="4000" b="1" i="1" dirty="0"/>
              <a:t> of </a:t>
            </a:r>
            <a:r>
              <a:rPr lang="en-US" sz="4000" b="1" i="1" dirty="0" smtClean="0"/>
              <a:t>Anarchism</a:t>
            </a:r>
            <a:r>
              <a:rPr lang="en-US" dirty="0"/>
              <a:t/>
            </a:r>
            <a:br>
              <a:rPr lang="en-US" dirty="0"/>
            </a:br>
            <a:endParaRPr lang="en-US" dirty="0"/>
          </a:p>
        </p:txBody>
      </p:sp>
      <p:sp>
        <p:nvSpPr>
          <p:cNvPr id="3" name="Content Placeholder 2"/>
          <p:cNvSpPr>
            <a:spLocks noGrp="1"/>
          </p:cNvSpPr>
          <p:nvPr>
            <p:ph idx="1"/>
          </p:nvPr>
        </p:nvSpPr>
        <p:spPr>
          <a:xfrm>
            <a:off x="457200" y="1600200"/>
            <a:ext cx="8229600" cy="4883838"/>
          </a:xfrm>
        </p:spPr>
        <p:txBody>
          <a:bodyPr>
            <a:noAutofit/>
          </a:bodyPr>
          <a:lstStyle/>
          <a:p>
            <a:pPr>
              <a:lnSpc>
                <a:spcPct val="130000"/>
              </a:lnSpc>
            </a:pPr>
            <a:r>
              <a:rPr lang="en-AU" sz="1800" dirty="0"/>
              <a:t>“If someone in my environment is issuing what are intended as commands, and if he or others expects those commands to be obeyed, that fact will be taken into account in my deliberations.  I may decide that I ought to do what that person is commanding me, and it may even be that his issuing the command is the factor in the situation that makes it desirable to do so. For example, if I am on a sinking ship and the captain is giving orders for manning the lifeboats, and if everyone else is obeying the order </a:t>
            </a:r>
            <a:r>
              <a:rPr lang="en-AU" sz="1800" i="1" dirty="0"/>
              <a:t>because he is the captain</a:t>
            </a:r>
            <a:r>
              <a:rPr lang="en-AU" sz="1800" dirty="0"/>
              <a:t>, I may decide that under the circumstances I had better do what he says, since the confusion caused by disobeying him would be generally harmful. But insofar as I make such a decision, I am not </a:t>
            </a:r>
            <a:r>
              <a:rPr lang="en-AU" sz="1800" i="1" dirty="0"/>
              <a:t>obeying his command;</a:t>
            </a:r>
            <a:r>
              <a:rPr lang="en-AU" sz="1800" dirty="0"/>
              <a:t> that is, I am not acknowledging him as having authority over me.  I would make the same decision, for exactly the same reasons, if one of the passengers had started to issue ‘orders’ and had in the confusion come to be obeyed”. </a:t>
            </a:r>
          </a:p>
        </p:txBody>
      </p:sp>
    </p:spTree>
    <p:extLst>
      <p:ext uri="{BB962C8B-B14F-4D97-AF65-F5344CB8AC3E}">
        <p14:creationId xmlns:p14="http://schemas.microsoft.com/office/powerpoint/2010/main" val="311216249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dirty="0" smtClean="0">
                <a:latin typeface="Abadi MT Condensed Extra Bold" charset="0"/>
                <a:ea typeface="Abadi MT Condensed Extra Bold" charset="0"/>
                <a:cs typeface="Abadi MT Condensed Extra Bold" charset="0"/>
              </a:rPr>
              <a:t>Wolff and Reasons for Action</a:t>
            </a:r>
            <a:endParaRPr lang="en-US" dirty="0">
              <a:latin typeface="Abadi MT Condensed Extra Bold" charset="0"/>
              <a:ea typeface="Abadi MT Condensed Extra Bold" charset="0"/>
              <a:cs typeface="Abadi MT Condensed Extra Bold" charset="0"/>
            </a:endParaRPr>
          </a:p>
        </p:txBody>
      </p:sp>
      <p:sp>
        <p:nvSpPr>
          <p:cNvPr id="3" name="Content Placeholder 2"/>
          <p:cNvSpPr>
            <a:spLocks noGrp="1"/>
          </p:cNvSpPr>
          <p:nvPr>
            <p:ph idx="1"/>
          </p:nvPr>
        </p:nvSpPr>
        <p:spPr/>
        <p:txBody>
          <a:bodyPr anchor="t">
            <a:normAutofit lnSpcReduction="10000"/>
          </a:bodyPr>
          <a:lstStyle/>
          <a:p>
            <a:pPr>
              <a:lnSpc>
                <a:spcPct val="200000"/>
              </a:lnSpc>
            </a:pPr>
            <a:r>
              <a:rPr lang="en-US" dirty="0" smtClean="0"/>
              <a:t>The compliant passenger acts solely on the balance of reasons, having himself determined where that balance lies. The captain’s order affects the balance of reasons by influencing the conduct of other passengers, generating reasons that are added to the balance, but the order itself does not provide the agent with a reason for action. Wolff’s agent retains autonomy if and only if he acts solely on the balance of reasons.</a:t>
            </a:r>
            <a:endParaRPr lang="en-AU" dirty="0" smtClean="0"/>
          </a:p>
        </p:txBody>
      </p:sp>
    </p:spTree>
    <p:extLst>
      <p:ext uri="{BB962C8B-B14F-4D97-AF65-F5344CB8AC3E}">
        <p14:creationId xmlns:p14="http://schemas.microsoft.com/office/powerpoint/2010/main" val="383012242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7"/>
            <a:ext cx="7886700" cy="1014716"/>
          </a:xfrm>
        </p:spPr>
        <p:txBody>
          <a:bodyPr/>
          <a:lstStyle/>
          <a:p>
            <a:pPr algn="l"/>
            <a:r>
              <a:rPr lang="en-US" b="1" dirty="0" smtClean="0">
                <a:latin typeface="Abadi MT Condensed Extra Bold" charset="0"/>
                <a:ea typeface="Abadi MT Condensed Extra Bold" charset="0"/>
                <a:cs typeface="Abadi MT Condensed Extra Bold" charset="0"/>
              </a:rPr>
              <a:t>But …</a:t>
            </a:r>
            <a:endParaRPr lang="en-US" b="1" dirty="0">
              <a:latin typeface="Abadi MT Condensed Extra Bold" charset="0"/>
              <a:ea typeface="Abadi MT Condensed Extra Bold" charset="0"/>
              <a:cs typeface="Abadi MT Condensed Extra Bold" charset="0"/>
            </a:endParaRPr>
          </a:p>
        </p:txBody>
      </p:sp>
      <p:sp>
        <p:nvSpPr>
          <p:cNvPr id="3" name="Content Placeholder 2"/>
          <p:cNvSpPr>
            <a:spLocks noGrp="1"/>
          </p:cNvSpPr>
          <p:nvPr>
            <p:ph idx="1"/>
          </p:nvPr>
        </p:nvSpPr>
        <p:spPr>
          <a:xfrm>
            <a:off x="457200" y="1379842"/>
            <a:ext cx="8229600" cy="5116407"/>
          </a:xfrm>
        </p:spPr>
        <p:txBody>
          <a:bodyPr>
            <a:noAutofit/>
          </a:bodyPr>
          <a:lstStyle/>
          <a:p>
            <a:pPr>
              <a:lnSpc>
                <a:spcPct val="150000"/>
              </a:lnSpc>
            </a:pPr>
            <a:r>
              <a:rPr lang="en-US" sz="2000" dirty="0" smtClean="0"/>
              <a:t>This can’t be the right way to understand autonomy.</a:t>
            </a:r>
          </a:p>
          <a:p>
            <a:pPr>
              <a:lnSpc>
                <a:spcPct val="150000"/>
              </a:lnSpc>
            </a:pPr>
            <a:r>
              <a:rPr lang="en-US" sz="2000" dirty="0" smtClean="0"/>
              <a:t>Some practical reasoning involves appeal to the balance of reasons, but some does not.   Agreeing to cooperate under rules, for instance, amounts to accepting that the rules provide reasons for action which function independently of the balance of reasons that bear upon the questions those rules address. We accept the rules as reasons for action without believing that the action they require is what would have been recommended by direct appeal to the balance of reasons</a:t>
            </a:r>
          </a:p>
          <a:p>
            <a:pPr>
              <a:lnSpc>
                <a:spcPct val="150000"/>
              </a:lnSpc>
            </a:pPr>
            <a:r>
              <a:rPr lang="en-US" sz="2000" dirty="0" smtClean="0"/>
              <a:t>Far from being </a:t>
            </a:r>
            <a:r>
              <a:rPr lang="en-US" sz="2000" i="1" dirty="0" smtClean="0"/>
              <a:t>inconsistent</a:t>
            </a:r>
            <a:r>
              <a:rPr lang="en-US" sz="2000" dirty="0" smtClean="0"/>
              <a:t> with autonomy, they are just the sorts of strategies likely to appeal to a reflective autonomous agent.</a:t>
            </a:r>
            <a:endParaRPr lang="en-US" sz="2000" dirty="0"/>
          </a:p>
        </p:txBody>
      </p:sp>
    </p:spTree>
    <p:extLst>
      <p:ext uri="{BB962C8B-B14F-4D97-AF65-F5344CB8AC3E}">
        <p14:creationId xmlns:p14="http://schemas.microsoft.com/office/powerpoint/2010/main" val="17753524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latin typeface="Abadi MT Condensed Extra Bold" charset="0"/>
                <a:ea typeface="Abadi MT Condensed Extra Bold" charset="0"/>
                <a:cs typeface="Abadi MT Condensed Extra Bold" charset="0"/>
              </a:rPr>
              <a:t>So …</a:t>
            </a:r>
            <a:endParaRPr lang="en-US" dirty="0">
              <a:latin typeface="Abadi MT Condensed Extra Bold" charset="0"/>
              <a:ea typeface="Abadi MT Condensed Extra Bold" charset="0"/>
              <a:cs typeface="Abadi MT Condensed Extra Bold" charset="0"/>
            </a:endParaRPr>
          </a:p>
        </p:txBody>
      </p:sp>
      <p:sp>
        <p:nvSpPr>
          <p:cNvPr id="3" name="Content Placeholder 2"/>
          <p:cNvSpPr>
            <a:spLocks noGrp="1"/>
          </p:cNvSpPr>
          <p:nvPr>
            <p:ph idx="1"/>
          </p:nvPr>
        </p:nvSpPr>
        <p:spPr/>
        <p:txBody>
          <a:bodyPr>
            <a:normAutofit/>
          </a:bodyPr>
          <a:lstStyle/>
          <a:p>
            <a:pPr>
              <a:lnSpc>
                <a:spcPct val="200000"/>
              </a:lnSpc>
            </a:pPr>
            <a:r>
              <a:rPr lang="en-US" dirty="0" smtClean="0"/>
              <a:t>… we </a:t>
            </a:r>
            <a:r>
              <a:rPr lang="en-US" dirty="0"/>
              <a:t>should </a:t>
            </a:r>
            <a:r>
              <a:rPr lang="en-US" dirty="0" smtClean="0"/>
              <a:t>reject the autonomy understanding </a:t>
            </a:r>
            <a:r>
              <a:rPr lang="en-US" dirty="0"/>
              <a:t>of autonomy, and the treatments of personal integrity which echo it, because it rules out not just cases in which there is a genuine external or heteronomous threat to an agent’s ability to ‘be the author of their own life’, but also many central strategies that apparently paradigmatically autonomous agents use to write the life they want. </a:t>
            </a:r>
            <a:endParaRPr lang="en-US" dirty="0" smtClean="0"/>
          </a:p>
        </p:txBody>
      </p:sp>
    </p:spTree>
    <p:extLst>
      <p:ext uri="{BB962C8B-B14F-4D97-AF65-F5344CB8AC3E}">
        <p14:creationId xmlns:p14="http://schemas.microsoft.com/office/powerpoint/2010/main" val="96018579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b="1" dirty="0" smtClean="0">
                <a:latin typeface="Abadi MT Condensed Extra Bold" charset="0"/>
                <a:ea typeface="Abadi MT Condensed Extra Bold" charset="0"/>
                <a:cs typeface="Abadi MT Condensed Extra Bold" charset="0"/>
              </a:rPr>
              <a:t>The Views 2: The Integrity View</a:t>
            </a:r>
            <a:endParaRPr lang="en-US" b="1" dirty="0">
              <a:latin typeface="Abadi MT Condensed Extra Bold" charset="0"/>
              <a:ea typeface="Abadi MT Condensed Extra Bold" charset="0"/>
              <a:cs typeface="Abadi MT Condensed Extra Bold" charset="0"/>
            </a:endParaRPr>
          </a:p>
        </p:txBody>
      </p:sp>
      <p:sp>
        <p:nvSpPr>
          <p:cNvPr id="3" name="Content Placeholder 2"/>
          <p:cNvSpPr>
            <a:spLocks noGrp="1"/>
          </p:cNvSpPr>
          <p:nvPr>
            <p:ph idx="1"/>
          </p:nvPr>
        </p:nvSpPr>
        <p:spPr>
          <a:xfrm>
            <a:off x="1409252" y="1968649"/>
            <a:ext cx="7106098" cy="4208314"/>
          </a:xfrm>
        </p:spPr>
        <p:txBody>
          <a:bodyPr>
            <a:normAutofit/>
          </a:bodyPr>
          <a:lstStyle/>
          <a:p>
            <a:pPr>
              <a:lnSpc>
                <a:spcPct val="200000"/>
              </a:lnSpc>
            </a:pPr>
            <a:r>
              <a:rPr lang="en-AU" dirty="0"/>
              <a:t>The integrated-self view </a:t>
            </a:r>
            <a:r>
              <a:rPr lang="en-AU" dirty="0" smtClean="0"/>
              <a:t>understands </a:t>
            </a:r>
            <a:r>
              <a:rPr lang="en-AU" dirty="0"/>
              <a:t>integrity as “the integration of ‘parts’ of oneself – desires, evaluations, commitments – into a whole.” </a:t>
            </a:r>
            <a:endParaRPr lang="en-AU" dirty="0" smtClean="0"/>
          </a:p>
          <a:p>
            <a:pPr>
              <a:lnSpc>
                <a:spcPct val="200000"/>
              </a:lnSpc>
            </a:pPr>
            <a:r>
              <a:rPr lang="en-AU" dirty="0" smtClean="0"/>
              <a:t>The </a:t>
            </a:r>
            <a:r>
              <a:rPr lang="en-AU" dirty="0"/>
              <a:t>person of integrity is “undivided...”; he “keeps his self intact”. </a:t>
            </a:r>
            <a:endParaRPr lang="en-AU" dirty="0" smtClean="0"/>
          </a:p>
        </p:txBody>
      </p:sp>
    </p:spTree>
    <p:extLst>
      <p:ext uri="{BB962C8B-B14F-4D97-AF65-F5344CB8AC3E}">
        <p14:creationId xmlns:p14="http://schemas.microsoft.com/office/powerpoint/2010/main" val="9319579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smtClean="0">
                <a:latin typeface="Abadi MT Condensed Extra Bold" charset="0"/>
                <a:ea typeface="Abadi MT Condensed Extra Bold" charset="0"/>
                <a:cs typeface="Abadi MT Condensed Extra Bold" charset="0"/>
              </a:rPr>
              <a:t>Different levels of Desire</a:t>
            </a:r>
            <a:endParaRPr lang="en-US" b="1" dirty="0">
              <a:latin typeface="Abadi MT Condensed Extra Bold" charset="0"/>
              <a:ea typeface="Abadi MT Condensed Extra Bold" charset="0"/>
              <a:cs typeface="Abadi MT Condensed Extra Bold" charset="0"/>
            </a:endParaRPr>
          </a:p>
        </p:txBody>
      </p:sp>
      <p:sp>
        <p:nvSpPr>
          <p:cNvPr id="3" name="Content Placeholder 2"/>
          <p:cNvSpPr>
            <a:spLocks noGrp="1"/>
          </p:cNvSpPr>
          <p:nvPr>
            <p:ph idx="1"/>
          </p:nvPr>
        </p:nvSpPr>
        <p:spPr>
          <a:xfrm>
            <a:off x="457200" y="1489741"/>
            <a:ext cx="8229600" cy="5104196"/>
          </a:xfrm>
        </p:spPr>
        <p:txBody>
          <a:bodyPr>
            <a:noAutofit/>
          </a:bodyPr>
          <a:lstStyle/>
          <a:p>
            <a:pPr marL="354013" indent="-354013">
              <a:lnSpc>
                <a:spcPct val="120000"/>
              </a:lnSpc>
              <a:spcBef>
                <a:spcPts val="1200"/>
              </a:spcBef>
              <a:buFont typeface="+mj-lt"/>
              <a:buAutoNum type="arabicPeriod"/>
            </a:pPr>
            <a:r>
              <a:rPr lang="en-AU" sz="2400" dirty="0" smtClean="0"/>
              <a:t>S</a:t>
            </a:r>
            <a:r>
              <a:rPr lang="en-AU" sz="2800" dirty="0" smtClean="0"/>
              <a:t>uppose I have strong (first-order) desires to lie a-bed in the morning. </a:t>
            </a:r>
          </a:p>
          <a:p>
            <a:pPr marL="354013" indent="-354013">
              <a:lnSpc>
                <a:spcPct val="120000"/>
              </a:lnSpc>
              <a:spcBef>
                <a:spcPts val="1200"/>
              </a:spcBef>
              <a:buFont typeface="+mj-lt"/>
              <a:buAutoNum type="arabicPeriod"/>
            </a:pPr>
            <a:r>
              <a:rPr lang="en-AU" sz="2800" dirty="0" smtClean="0"/>
              <a:t>But I also have  strong (second-order) desires to be the kind of person who leaps out of bed and works for an hour before breakfast and a five-mile run.</a:t>
            </a:r>
          </a:p>
          <a:p>
            <a:pPr marL="354013" indent="-354013">
              <a:lnSpc>
                <a:spcPct val="120000"/>
              </a:lnSpc>
              <a:spcBef>
                <a:spcPts val="1200"/>
              </a:spcBef>
              <a:buFont typeface="+mj-lt"/>
              <a:buAutoNum type="arabicPeriod"/>
            </a:pPr>
            <a:r>
              <a:rPr lang="en-AU" sz="2800" dirty="0" smtClean="0"/>
              <a:t>And I might have (third-order) desires not to have the (second-order) desires not to have my (first-order) desires.</a:t>
            </a:r>
            <a:endParaRPr lang="en-AU" sz="1800" dirty="0"/>
          </a:p>
          <a:p>
            <a:pPr marL="354013" indent="-354013">
              <a:lnSpc>
                <a:spcPct val="120000"/>
              </a:lnSpc>
              <a:spcBef>
                <a:spcPts val="1200"/>
              </a:spcBef>
              <a:buFont typeface="+mj-lt"/>
              <a:buAutoNum type="arabicPeriod"/>
            </a:pPr>
            <a:r>
              <a:rPr lang="en-AU" sz="2800" dirty="0" smtClean="0"/>
              <a:t>And …</a:t>
            </a:r>
          </a:p>
        </p:txBody>
      </p:sp>
    </p:spTree>
    <p:extLst>
      <p:ext uri="{BB962C8B-B14F-4D97-AF65-F5344CB8AC3E}">
        <p14:creationId xmlns:p14="http://schemas.microsoft.com/office/powerpoint/2010/main" val="11773864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smtClean="0">
                <a:latin typeface="Abadi MT Condensed Extra Bold" charset="0"/>
                <a:ea typeface="Abadi MT Condensed Extra Bold" charset="0"/>
                <a:cs typeface="Abadi MT Condensed Extra Bold" charset="0"/>
              </a:rPr>
              <a:t>Integrity as Integration</a:t>
            </a:r>
            <a:endParaRPr lang="en-US" b="1" dirty="0">
              <a:latin typeface="Abadi MT Condensed Extra Bold" charset="0"/>
              <a:ea typeface="Abadi MT Condensed Extra Bold" charset="0"/>
              <a:cs typeface="Abadi MT Condensed Extra Bold" charset="0"/>
            </a:endParaRPr>
          </a:p>
        </p:txBody>
      </p:sp>
      <p:sp>
        <p:nvSpPr>
          <p:cNvPr id="3" name="Content Placeholder 2"/>
          <p:cNvSpPr>
            <a:spLocks noGrp="1"/>
          </p:cNvSpPr>
          <p:nvPr>
            <p:ph idx="1"/>
          </p:nvPr>
        </p:nvSpPr>
        <p:spPr>
          <a:xfrm>
            <a:off x="457200" y="1600200"/>
            <a:ext cx="8229600" cy="5054792"/>
          </a:xfrm>
        </p:spPr>
        <p:txBody>
          <a:bodyPr anchor="t">
            <a:noAutofit/>
          </a:bodyPr>
          <a:lstStyle/>
          <a:p>
            <a:pPr>
              <a:lnSpc>
                <a:spcPct val="130000"/>
              </a:lnSpc>
            </a:pPr>
            <a:r>
              <a:rPr lang="en-AU" sz="2400" dirty="0" smtClean="0"/>
              <a:t>To be a person of integrity(on the integration account)  is to bring these different levels of desires, into harmony, abandoning desires that cannot be brought within the integrated hierarchy, and to wholeheartedly endorse the remainder.  </a:t>
            </a:r>
          </a:p>
          <a:p>
            <a:pPr>
              <a:lnSpc>
                <a:spcPct val="130000"/>
              </a:lnSpc>
            </a:pPr>
            <a:r>
              <a:rPr lang="en-AU" sz="2400" dirty="0" smtClean="0"/>
              <a:t>The person who has achieved self-integration: </a:t>
            </a:r>
          </a:p>
          <a:p>
            <a:pPr lvl="1">
              <a:lnSpc>
                <a:spcPct val="130000"/>
              </a:lnSpc>
            </a:pPr>
            <a:r>
              <a:rPr lang="en-AU" sz="2000" dirty="0" smtClean="0"/>
              <a:t>... no longer holds himself at all apart from the desire to which he has committed himself. It is no longer unsettled or uncertain whether the object of that desire – that is, what he wants – is what he really wants.... </a:t>
            </a:r>
          </a:p>
          <a:p>
            <a:pPr lvl="2">
              <a:lnSpc>
                <a:spcPct val="130000"/>
              </a:lnSpc>
            </a:pPr>
            <a:r>
              <a:rPr lang="en-US" sz="1600" dirty="0" smtClean="0"/>
              <a:t>Harry G. Frankfurt, ‘Identification and Wholeheartedness’  (1988)</a:t>
            </a:r>
            <a:endParaRPr lang="en-AU" sz="1600" dirty="0" smtClean="0"/>
          </a:p>
        </p:txBody>
      </p:sp>
    </p:spTree>
    <p:extLst>
      <p:ext uri="{BB962C8B-B14F-4D97-AF65-F5344CB8AC3E}">
        <p14:creationId xmlns:p14="http://schemas.microsoft.com/office/powerpoint/2010/main" val="30090079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en-US" sz="4000" dirty="0" smtClean="0">
                <a:latin typeface="Abadi MT Condensed Extra Bold" charset="0"/>
                <a:ea typeface="Abadi MT Condensed Extra Bold" charset="0"/>
                <a:cs typeface="Abadi MT Condensed Extra Bold" charset="0"/>
              </a:rPr>
              <a:t>Detachment, Distance, and Integrity</a:t>
            </a:r>
            <a:endParaRPr lang="en-US" sz="4000" dirty="0">
              <a:latin typeface="Abadi MT Condensed Extra Bold" charset="0"/>
              <a:ea typeface="Abadi MT Condensed Extra Bold" charset="0"/>
              <a:cs typeface="Abadi MT Condensed Extra Bold" charset="0"/>
            </a:endParaRPr>
          </a:p>
        </p:txBody>
      </p:sp>
      <p:sp>
        <p:nvSpPr>
          <p:cNvPr id="3" name="Content Placeholder 2"/>
          <p:cNvSpPr>
            <a:spLocks noGrp="1"/>
          </p:cNvSpPr>
          <p:nvPr>
            <p:ph idx="1"/>
          </p:nvPr>
        </p:nvSpPr>
        <p:spPr>
          <a:xfrm>
            <a:off x="842480" y="1690689"/>
            <a:ext cx="7844319" cy="4952093"/>
          </a:xfrm>
        </p:spPr>
        <p:txBody>
          <a:bodyPr numCol="1" anchor="t">
            <a:noAutofit/>
          </a:bodyPr>
          <a:lstStyle/>
          <a:p>
            <a:pPr marL="514350" indent="-514350">
              <a:lnSpc>
                <a:spcPct val="130000"/>
              </a:lnSpc>
              <a:buFont typeface="+mj-lt"/>
              <a:buAutoNum type="arabicPeriod"/>
            </a:pPr>
            <a:r>
              <a:rPr lang="en-US" sz="2800" dirty="0" smtClean="0"/>
              <a:t>Integrity and The Critique</a:t>
            </a:r>
          </a:p>
          <a:p>
            <a:pPr marL="514350" indent="-514350">
              <a:lnSpc>
                <a:spcPct val="130000"/>
              </a:lnSpc>
              <a:buFont typeface="+mj-lt"/>
              <a:buAutoNum type="arabicPeriod"/>
            </a:pPr>
            <a:r>
              <a:rPr lang="en-US" sz="2800" dirty="0" smtClean="0"/>
              <a:t>Integrity and Critical Reflection</a:t>
            </a:r>
          </a:p>
          <a:p>
            <a:pPr marL="514350" indent="-514350">
              <a:lnSpc>
                <a:spcPct val="130000"/>
              </a:lnSpc>
              <a:buFont typeface="+mj-lt"/>
              <a:buAutoNum type="arabicPeriod"/>
            </a:pPr>
            <a:r>
              <a:rPr lang="en-US" sz="2800" dirty="0" smtClean="0"/>
              <a:t>Models of Integrity:</a:t>
            </a:r>
          </a:p>
          <a:p>
            <a:pPr marL="914400" lvl="1" indent="-514350">
              <a:lnSpc>
                <a:spcPct val="130000"/>
              </a:lnSpc>
              <a:buFont typeface="+mj-lt"/>
              <a:buAutoNum type="alphaLcPeriod"/>
            </a:pPr>
            <a:r>
              <a:rPr lang="en-US" sz="2400" dirty="0" smtClean="0"/>
              <a:t>The Autonomy View (</a:t>
            </a:r>
            <a:r>
              <a:rPr lang="en-US" sz="2400" dirty="0" err="1" smtClean="0"/>
              <a:t>Dolovich</a:t>
            </a:r>
            <a:r>
              <a:rPr lang="en-US" sz="2400" dirty="0" smtClean="0"/>
              <a:t> and Wolff)</a:t>
            </a:r>
          </a:p>
          <a:p>
            <a:pPr marL="914400" lvl="1" indent="-514350">
              <a:lnSpc>
                <a:spcPct val="130000"/>
              </a:lnSpc>
              <a:buFont typeface="+mj-lt"/>
              <a:buAutoNum type="alphaLcPeriod"/>
            </a:pPr>
            <a:r>
              <a:rPr lang="en-US" sz="2400" dirty="0" smtClean="0"/>
              <a:t>The Integration View (Harry Frankfurt)</a:t>
            </a:r>
          </a:p>
          <a:p>
            <a:pPr marL="1314450" lvl="2" indent="-514350">
              <a:lnSpc>
                <a:spcPct val="130000"/>
              </a:lnSpc>
              <a:buFont typeface="+mj-lt"/>
              <a:buAutoNum type="romanLcPeriod"/>
            </a:pPr>
            <a:r>
              <a:rPr lang="en-US" sz="2000" dirty="0" smtClean="0"/>
              <a:t>The Formalism Objection: Can Nazi’s have integrity?</a:t>
            </a:r>
          </a:p>
          <a:p>
            <a:pPr marL="1771650" lvl="3" indent="-514350">
              <a:lnSpc>
                <a:spcPct val="130000"/>
              </a:lnSpc>
              <a:buFont typeface="+mj-lt"/>
              <a:buAutoNum type="alphaLcParenR"/>
            </a:pPr>
            <a:r>
              <a:rPr lang="en-US" sz="1800" dirty="0" smtClean="0"/>
              <a:t>Response to the formalism objection: Reflective Equilibrium</a:t>
            </a:r>
          </a:p>
          <a:p>
            <a:pPr marL="514350" indent="-514350">
              <a:lnSpc>
                <a:spcPct val="130000"/>
              </a:lnSpc>
              <a:buFont typeface="+mj-lt"/>
              <a:buAutoNum type="arabicPeriod"/>
            </a:pPr>
            <a:r>
              <a:rPr lang="en-US" sz="2800" dirty="0" smtClean="0"/>
              <a:t>Conclusion</a:t>
            </a:r>
          </a:p>
        </p:txBody>
      </p:sp>
    </p:spTree>
    <p:extLst>
      <p:ext uri="{BB962C8B-B14F-4D97-AF65-F5344CB8AC3E}">
        <p14:creationId xmlns:p14="http://schemas.microsoft.com/office/powerpoint/2010/main" val="236595919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1140945"/>
          </a:xfrm>
        </p:spPr>
        <p:txBody>
          <a:bodyPr>
            <a:normAutofit/>
          </a:bodyPr>
          <a:lstStyle/>
          <a:p>
            <a:pPr algn="l"/>
            <a:r>
              <a:rPr lang="en-US" sz="3600" b="1" dirty="0" smtClean="0">
                <a:latin typeface="Abadi MT Condensed Extra Bold" charset="0"/>
                <a:ea typeface="Abadi MT Condensed Extra Bold" charset="0"/>
                <a:cs typeface="Abadi MT Condensed Extra Bold" charset="0"/>
              </a:rPr>
              <a:t>Integration Integrity and Roles</a:t>
            </a:r>
            <a:endParaRPr lang="en-US" sz="3600" b="1" dirty="0">
              <a:latin typeface="Abadi MT Condensed Extra Bold" charset="0"/>
              <a:ea typeface="Abadi MT Condensed Extra Bold" charset="0"/>
              <a:cs typeface="Abadi MT Condensed Extra Bold" charset="0"/>
            </a:endParaRPr>
          </a:p>
        </p:txBody>
      </p:sp>
      <p:sp>
        <p:nvSpPr>
          <p:cNvPr id="3" name="Content Placeholder 2"/>
          <p:cNvSpPr>
            <a:spLocks noGrp="1"/>
          </p:cNvSpPr>
          <p:nvPr>
            <p:ph idx="1"/>
          </p:nvPr>
        </p:nvSpPr>
        <p:spPr>
          <a:xfrm>
            <a:off x="457200" y="1600200"/>
            <a:ext cx="8229600" cy="4859416"/>
          </a:xfrm>
        </p:spPr>
        <p:txBody>
          <a:bodyPr anchor="t">
            <a:normAutofit fontScale="62500" lnSpcReduction="20000"/>
          </a:bodyPr>
          <a:lstStyle/>
          <a:p>
            <a:pPr>
              <a:lnSpc>
                <a:spcPct val="170000"/>
              </a:lnSpc>
            </a:pPr>
            <a:r>
              <a:rPr lang="en-US" sz="3800" dirty="0" smtClean="0"/>
              <a:t>Maybe Ishiguro’s butler lacked integrity because lacked integration: </a:t>
            </a:r>
          </a:p>
          <a:p>
            <a:pPr lvl="1">
              <a:lnSpc>
                <a:spcPct val="170000"/>
              </a:lnSpc>
            </a:pPr>
            <a:r>
              <a:rPr lang="en-US" sz="2600" dirty="0" smtClean="0"/>
              <a:t>we think him a tragic figure because we don’t believe he wants to be the kind of person who cannot declare his love for Miss Kenton, or who takes pride in serving soup rather than going to his father’s death bed, or who really endorses the value of the bantering butler.  He does not, we suspect, really have the higher-order desires to have the lower-order desires he has or claims to have</a:t>
            </a:r>
            <a:r>
              <a:rPr lang="en-US" sz="3500" dirty="0" smtClean="0"/>
              <a:t>. </a:t>
            </a:r>
          </a:p>
          <a:p>
            <a:pPr>
              <a:lnSpc>
                <a:spcPct val="170000"/>
              </a:lnSpc>
            </a:pPr>
            <a:r>
              <a:rPr lang="en-US" sz="3400" dirty="0" smtClean="0"/>
              <a:t>Montaigne may be able to maintain indifference to what he does in the role of Mayor, but, if he can, it is at the cost of his integrity, where integrity requires integration and wholeness, that one not be divided. </a:t>
            </a:r>
            <a:endParaRPr lang="en-AU" sz="2000" dirty="0"/>
          </a:p>
        </p:txBody>
      </p:sp>
    </p:spTree>
    <p:extLst>
      <p:ext uri="{BB962C8B-B14F-4D97-AF65-F5344CB8AC3E}">
        <p14:creationId xmlns:p14="http://schemas.microsoft.com/office/powerpoint/2010/main" val="16462234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7"/>
            <a:ext cx="7886700" cy="1022610"/>
          </a:xfrm>
        </p:spPr>
        <p:txBody>
          <a:bodyPr>
            <a:normAutofit/>
          </a:bodyPr>
          <a:lstStyle/>
          <a:p>
            <a:pPr algn="l"/>
            <a:r>
              <a:rPr lang="en-US" sz="4800" b="1" dirty="0" smtClean="0">
                <a:latin typeface="Abadi MT Condensed Extra Bold" charset="0"/>
                <a:ea typeface="Abadi MT Condensed Extra Bold" charset="0"/>
                <a:cs typeface="Abadi MT Condensed Extra Bold" charset="0"/>
              </a:rPr>
              <a:t>But</a:t>
            </a:r>
            <a:endParaRPr lang="en-US" sz="4800" b="1" dirty="0">
              <a:latin typeface="Abadi MT Condensed Extra Bold" charset="0"/>
              <a:ea typeface="Abadi MT Condensed Extra Bold" charset="0"/>
              <a:cs typeface="Abadi MT Condensed Extra Bold" charset="0"/>
            </a:endParaRPr>
          </a:p>
        </p:txBody>
      </p:sp>
      <p:sp>
        <p:nvSpPr>
          <p:cNvPr id="3" name="Content Placeholder 2"/>
          <p:cNvSpPr>
            <a:spLocks noGrp="1"/>
          </p:cNvSpPr>
          <p:nvPr>
            <p:ph idx="1"/>
          </p:nvPr>
        </p:nvSpPr>
        <p:spPr>
          <a:xfrm>
            <a:off x="1075766" y="1753496"/>
            <a:ext cx="7611034" cy="4852652"/>
          </a:xfrm>
        </p:spPr>
        <p:txBody>
          <a:bodyPr>
            <a:noAutofit/>
          </a:bodyPr>
          <a:lstStyle/>
          <a:p>
            <a:pPr marL="0" indent="0">
              <a:buNone/>
            </a:pPr>
            <a:r>
              <a:rPr lang="en-US" sz="4400" dirty="0" smtClean="0"/>
              <a:t>Even if Mr. Stevens and Montaigne lacked integration-integrity, there seems little reason to think same of role-occupants in general. </a:t>
            </a:r>
          </a:p>
        </p:txBody>
      </p:sp>
    </p:spTree>
    <p:extLst>
      <p:ext uri="{BB962C8B-B14F-4D97-AF65-F5344CB8AC3E}">
        <p14:creationId xmlns:p14="http://schemas.microsoft.com/office/powerpoint/2010/main" val="174621000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4400" dirty="0" smtClean="0">
                <a:latin typeface="Abadi MT Condensed Extra Bold" charset="0"/>
                <a:ea typeface="Abadi MT Condensed Extra Bold" charset="0"/>
                <a:cs typeface="Abadi MT Condensed Extra Bold" charset="0"/>
              </a:rPr>
              <a:t>i.e., (or e.g.,?)  </a:t>
            </a:r>
            <a:endParaRPr lang="en-US" sz="4400" dirty="0">
              <a:latin typeface="Abadi MT Condensed Extra Bold" charset="0"/>
              <a:ea typeface="Abadi MT Condensed Extra Bold" charset="0"/>
              <a:cs typeface="Abadi MT Condensed Extra Bold" charset="0"/>
            </a:endParaRPr>
          </a:p>
        </p:txBody>
      </p:sp>
      <p:sp>
        <p:nvSpPr>
          <p:cNvPr id="3" name="Content Placeholder 2"/>
          <p:cNvSpPr>
            <a:spLocks noGrp="1"/>
          </p:cNvSpPr>
          <p:nvPr>
            <p:ph idx="1"/>
          </p:nvPr>
        </p:nvSpPr>
        <p:spPr>
          <a:xfrm>
            <a:off x="828338" y="1925619"/>
            <a:ext cx="7858461" cy="4533996"/>
          </a:xfrm>
        </p:spPr>
        <p:txBody>
          <a:bodyPr anchor="t">
            <a:noAutofit/>
          </a:bodyPr>
          <a:lstStyle/>
          <a:p>
            <a:pPr marL="361950" indent="-361950">
              <a:lnSpc>
                <a:spcPct val="90000"/>
              </a:lnSpc>
            </a:pPr>
            <a:r>
              <a:rPr lang="en-US" sz="3200" dirty="0"/>
              <a:t>If the broader view above is right …. :</a:t>
            </a:r>
          </a:p>
          <a:p>
            <a:pPr marL="404813" indent="-404813">
              <a:lnSpc>
                <a:spcPct val="90000"/>
              </a:lnSpc>
            </a:pPr>
            <a:r>
              <a:rPr lang="en-US" sz="3200" dirty="0" smtClean="0"/>
              <a:t>Then might think there are higher-order reasons to respect the lower-order demands of roles.</a:t>
            </a:r>
          </a:p>
          <a:p>
            <a:pPr marL="361950" indent="-361950">
              <a:lnSpc>
                <a:spcPct val="90000"/>
              </a:lnSpc>
            </a:pPr>
            <a:r>
              <a:rPr lang="en-US" sz="3200" dirty="0" smtClean="0"/>
              <a:t>We might find it hard to accept that </a:t>
            </a:r>
            <a:r>
              <a:rPr lang="en-US" sz="3200" dirty="0" err="1" smtClean="0"/>
              <a:t>Mr</a:t>
            </a:r>
            <a:r>
              <a:rPr lang="en-US" sz="3200" dirty="0" smtClean="0"/>
              <a:t> Stevens wants the first-order desire he claims to want, but it seems less obvious that a lawyer might not want, and want to want, to recognize the authority of role demands.</a:t>
            </a:r>
            <a:endParaRPr lang="en-AU" sz="3200" dirty="0" smtClean="0"/>
          </a:p>
        </p:txBody>
      </p:sp>
    </p:spTree>
    <p:extLst>
      <p:ext uri="{BB962C8B-B14F-4D97-AF65-F5344CB8AC3E}">
        <p14:creationId xmlns:p14="http://schemas.microsoft.com/office/powerpoint/2010/main" val="36180114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600" b="1" dirty="0" smtClean="0">
                <a:latin typeface="Abadi MT Condensed Extra Bold" charset="0"/>
                <a:ea typeface="Abadi MT Condensed Extra Bold" charset="0"/>
                <a:cs typeface="Abadi MT Condensed Extra Bold" charset="0"/>
              </a:rPr>
              <a:t>So</a:t>
            </a:r>
            <a:endParaRPr lang="en-US" sz="3600" b="1" dirty="0">
              <a:latin typeface="Abadi MT Condensed Extra Bold" charset="0"/>
              <a:ea typeface="Abadi MT Condensed Extra Bold" charset="0"/>
              <a:cs typeface="Abadi MT Condensed Extra Bold" charset="0"/>
            </a:endParaRPr>
          </a:p>
        </p:txBody>
      </p:sp>
      <p:sp>
        <p:nvSpPr>
          <p:cNvPr id="3" name="Content Placeholder 2"/>
          <p:cNvSpPr>
            <a:spLocks noGrp="1"/>
          </p:cNvSpPr>
          <p:nvPr>
            <p:ph idx="1"/>
          </p:nvPr>
        </p:nvSpPr>
        <p:spPr>
          <a:xfrm>
            <a:off x="989704" y="2054711"/>
            <a:ext cx="7525646" cy="4122252"/>
          </a:xfrm>
        </p:spPr>
        <p:txBody>
          <a:bodyPr anchor="t" anchorCtr="0">
            <a:normAutofit/>
          </a:bodyPr>
          <a:lstStyle/>
          <a:p>
            <a:pPr marL="361950" indent="-361950"/>
            <a:r>
              <a:rPr lang="en-US" sz="4000" dirty="0" smtClean="0"/>
              <a:t>Again, what really matters for the integration view is critical reflection and the readiness to act on it:</a:t>
            </a:r>
          </a:p>
          <a:p>
            <a:pPr marL="361950" indent="-361950"/>
            <a:r>
              <a:rPr lang="en-US" sz="4000" dirty="0" smtClean="0"/>
              <a:t>The person of integrity can accept the demands of role obligations.</a:t>
            </a:r>
            <a:endParaRPr lang="en-US" sz="4000" dirty="0"/>
          </a:p>
        </p:txBody>
      </p:sp>
    </p:spTree>
    <p:extLst>
      <p:ext uri="{BB962C8B-B14F-4D97-AF65-F5344CB8AC3E}">
        <p14:creationId xmlns:p14="http://schemas.microsoft.com/office/powerpoint/2010/main" val="210518731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en-US" sz="4000" b="1" dirty="0" smtClean="0">
                <a:latin typeface="Abadi MT Condensed Extra Bold" charset="0"/>
                <a:ea typeface="Abadi MT Condensed Extra Bold" charset="0"/>
                <a:cs typeface="Abadi MT Condensed Extra Bold" charset="0"/>
              </a:rPr>
              <a:t>The Formalism Objection to integration integrity </a:t>
            </a:r>
            <a:endParaRPr lang="en-US" sz="4000" b="1" dirty="0">
              <a:latin typeface="Abadi MT Condensed Extra Bold" charset="0"/>
              <a:ea typeface="Abadi MT Condensed Extra Bold" charset="0"/>
              <a:cs typeface="Abadi MT Condensed Extra Bold" charset="0"/>
            </a:endParaRPr>
          </a:p>
        </p:txBody>
      </p:sp>
      <p:sp>
        <p:nvSpPr>
          <p:cNvPr id="3" name="Content Placeholder 2"/>
          <p:cNvSpPr>
            <a:spLocks noGrp="1"/>
          </p:cNvSpPr>
          <p:nvPr>
            <p:ph idx="1"/>
          </p:nvPr>
        </p:nvSpPr>
        <p:spPr/>
        <p:txBody>
          <a:bodyPr>
            <a:normAutofit fontScale="77500" lnSpcReduction="20000"/>
          </a:bodyPr>
          <a:lstStyle/>
          <a:p>
            <a:pPr marL="361950" indent="-361950">
              <a:lnSpc>
                <a:spcPct val="160000"/>
              </a:lnSpc>
            </a:pPr>
            <a:r>
              <a:rPr lang="en-US" sz="4000" dirty="0" smtClean="0"/>
              <a:t>Some people reject integrity as integration because it imposes only </a:t>
            </a:r>
            <a:r>
              <a:rPr lang="en-US" sz="4000" i="1" dirty="0" smtClean="0"/>
              <a:t>formal </a:t>
            </a:r>
            <a:r>
              <a:rPr lang="en-US" sz="4000" dirty="0" smtClean="0"/>
              <a:t>or</a:t>
            </a:r>
            <a:r>
              <a:rPr lang="en-US" sz="4000" i="1" dirty="0" smtClean="0"/>
              <a:t> content independent </a:t>
            </a:r>
            <a:r>
              <a:rPr lang="en-US" sz="4000" dirty="0" smtClean="0"/>
              <a:t>conditions on integrity:</a:t>
            </a:r>
          </a:p>
          <a:p>
            <a:pPr marL="361950" indent="-361950">
              <a:lnSpc>
                <a:spcPct val="160000"/>
              </a:lnSpc>
            </a:pPr>
            <a:r>
              <a:rPr lang="en-US" sz="4000" dirty="0" smtClean="0"/>
              <a:t>I might be thoroughly integrated because I am thoroughly, consistently, immoral – the Nazi case</a:t>
            </a:r>
            <a:r>
              <a:rPr lang="en-US" dirty="0" smtClean="0"/>
              <a:t>.</a:t>
            </a:r>
          </a:p>
          <a:p>
            <a:endParaRPr lang="en-US" dirty="0"/>
          </a:p>
        </p:txBody>
      </p:sp>
    </p:spTree>
    <p:extLst>
      <p:ext uri="{BB962C8B-B14F-4D97-AF65-F5344CB8AC3E}">
        <p14:creationId xmlns:p14="http://schemas.microsoft.com/office/powerpoint/2010/main" val="110373966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latin typeface="Abadi MT Condensed Extra Bold" charset="0"/>
                <a:ea typeface="Abadi MT Condensed Extra Bold" charset="0"/>
                <a:cs typeface="Abadi MT Condensed Extra Bold" charset="0"/>
              </a:rPr>
              <a:t>Response to the formalism objection: </a:t>
            </a:r>
            <a:endParaRPr lang="en-US" sz="3600" b="1" dirty="0">
              <a:latin typeface="Abadi MT Condensed Extra Bold" charset="0"/>
              <a:ea typeface="Abadi MT Condensed Extra Bold" charset="0"/>
              <a:cs typeface="Abadi MT Condensed Extra Bold" charset="0"/>
            </a:endParaRPr>
          </a:p>
        </p:txBody>
      </p:sp>
      <p:sp>
        <p:nvSpPr>
          <p:cNvPr id="3" name="Content Placeholder 2"/>
          <p:cNvSpPr>
            <a:spLocks noGrp="1"/>
          </p:cNvSpPr>
          <p:nvPr>
            <p:ph idx="1"/>
          </p:nvPr>
        </p:nvSpPr>
        <p:spPr>
          <a:xfrm>
            <a:off x="628650" y="1825625"/>
            <a:ext cx="7886700" cy="4607448"/>
          </a:xfrm>
        </p:spPr>
        <p:txBody>
          <a:bodyPr>
            <a:noAutofit/>
          </a:bodyPr>
          <a:lstStyle/>
          <a:p>
            <a:pPr marL="404813" indent="-404813">
              <a:lnSpc>
                <a:spcPct val="150000"/>
              </a:lnSpc>
            </a:pPr>
            <a:r>
              <a:rPr lang="en-US" sz="2400" dirty="0" smtClean="0"/>
              <a:t>Integrity </a:t>
            </a:r>
            <a:r>
              <a:rPr lang="en-US" sz="2400" i="1" dirty="0" smtClean="0"/>
              <a:t>is</a:t>
            </a:r>
            <a:r>
              <a:rPr lang="en-US" sz="2400" dirty="0" smtClean="0"/>
              <a:t> only a formal notion.  </a:t>
            </a:r>
          </a:p>
          <a:p>
            <a:pPr marL="404813" indent="-404813">
              <a:lnSpc>
                <a:spcPct val="150000"/>
              </a:lnSpc>
            </a:pPr>
            <a:r>
              <a:rPr lang="en-US" sz="2400" dirty="0" smtClean="0"/>
              <a:t>The content of the views integrated do not </a:t>
            </a:r>
            <a:r>
              <a:rPr lang="en-US" sz="2400" i="1" dirty="0" smtClean="0"/>
              <a:t>directly </a:t>
            </a:r>
            <a:r>
              <a:rPr lang="en-US" sz="2400" dirty="0" smtClean="0"/>
              <a:t>settle whether one has integrity, but they might do so indirectly, because </a:t>
            </a:r>
            <a:r>
              <a:rPr lang="en-NZ" sz="2400" dirty="0" smtClean="0"/>
              <a:t>it is (almost always) more difficult to integrate morally obnoxious desires and volitions than more admirable alternatives.</a:t>
            </a:r>
          </a:p>
          <a:p>
            <a:pPr marL="404813" indent="-404813">
              <a:lnSpc>
                <a:spcPct val="150000"/>
              </a:lnSpc>
            </a:pPr>
            <a:r>
              <a:rPr lang="en-NZ" sz="2400" dirty="0" smtClean="0"/>
              <a:t>If right, response highlights the centrality of reflection and engagement (again).</a:t>
            </a:r>
          </a:p>
        </p:txBody>
      </p:sp>
    </p:spTree>
    <p:extLst>
      <p:ext uri="{BB962C8B-B14F-4D97-AF65-F5344CB8AC3E}">
        <p14:creationId xmlns:p14="http://schemas.microsoft.com/office/powerpoint/2010/main" val="28034252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latin typeface="Abadi MT Condensed Extra Bold" charset="0"/>
                <a:ea typeface="Abadi MT Condensed Extra Bold" charset="0"/>
                <a:cs typeface="Abadi MT Condensed Extra Bold" charset="0"/>
              </a:rPr>
              <a:t>The Strategy:  Reflective Equilibrium</a:t>
            </a:r>
            <a:endParaRPr lang="en-US" sz="3600" b="1" dirty="0">
              <a:latin typeface="Abadi MT Condensed Extra Bold" charset="0"/>
              <a:ea typeface="Abadi MT Condensed Extra Bold" charset="0"/>
              <a:cs typeface="Abadi MT Condensed Extra Bold" charset="0"/>
            </a:endParaRPr>
          </a:p>
        </p:txBody>
      </p:sp>
      <p:sp>
        <p:nvSpPr>
          <p:cNvPr id="3" name="Content Placeholder 2"/>
          <p:cNvSpPr>
            <a:spLocks noGrp="1"/>
          </p:cNvSpPr>
          <p:nvPr>
            <p:ph idx="1"/>
          </p:nvPr>
        </p:nvSpPr>
        <p:spPr>
          <a:xfrm>
            <a:off x="710005" y="1861073"/>
            <a:ext cx="7713234" cy="4610754"/>
          </a:xfrm>
        </p:spPr>
        <p:txBody>
          <a:bodyPr anchor="t">
            <a:normAutofit/>
          </a:bodyPr>
          <a:lstStyle/>
          <a:p>
            <a:pPr marL="404813" indent="-404813">
              <a:lnSpc>
                <a:spcPct val="150000"/>
              </a:lnSpc>
            </a:pPr>
            <a:r>
              <a:rPr lang="en-NZ" dirty="0" smtClean="0"/>
              <a:t>According to the method of reflective equilibrium, a “moral principle, or moral judgement about a particular case  ... would be justified if it cohered with the rest of our beliefs about right action ... on due reflection and after appropriate revision throughout our system of beliefs.”  </a:t>
            </a:r>
          </a:p>
          <a:p>
            <a:pPr marL="404813" indent="-404813">
              <a:lnSpc>
                <a:spcPct val="150000"/>
              </a:lnSpc>
            </a:pPr>
            <a:r>
              <a:rPr lang="en-NZ" dirty="0" smtClean="0"/>
              <a:t>The method requires us to reflect upon how particular beliefs and judgements fit into broader sets or system of beliefs. </a:t>
            </a:r>
          </a:p>
          <a:p>
            <a:endParaRPr lang="en-US" dirty="0"/>
          </a:p>
        </p:txBody>
      </p:sp>
    </p:spTree>
    <p:extLst>
      <p:ext uri="{BB962C8B-B14F-4D97-AF65-F5344CB8AC3E}">
        <p14:creationId xmlns:p14="http://schemas.microsoft.com/office/powerpoint/2010/main" val="42714156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7"/>
            <a:ext cx="7886700" cy="1052512"/>
          </a:xfrm>
        </p:spPr>
        <p:txBody>
          <a:bodyPr>
            <a:noAutofit/>
          </a:bodyPr>
          <a:lstStyle/>
          <a:p>
            <a:r>
              <a:rPr lang="en-US" sz="3200" b="1" dirty="0" smtClean="0">
                <a:latin typeface="Abadi MT Condensed Extra Bold" charset="0"/>
                <a:ea typeface="Abadi MT Condensed Extra Bold" charset="0"/>
                <a:cs typeface="Abadi MT Condensed Extra Bold" charset="0"/>
              </a:rPr>
              <a:t>Reflective Equilibrium, Nazis and the Rest of Us</a:t>
            </a:r>
            <a:endParaRPr lang="en-US" sz="3200" b="1" dirty="0">
              <a:latin typeface="Abadi MT Condensed Extra Bold" charset="0"/>
              <a:ea typeface="Abadi MT Condensed Extra Bold" charset="0"/>
              <a:cs typeface="Abadi MT Condensed Extra Bold" charset="0"/>
            </a:endParaRPr>
          </a:p>
        </p:txBody>
      </p:sp>
      <p:sp>
        <p:nvSpPr>
          <p:cNvPr id="3" name="Content Placeholder 2"/>
          <p:cNvSpPr>
            <a:spLocks noGrp="1"/>
          </p:cNvSpPr>
          <p:nvPr>
            <p:ph idx="1"/>
          </p:nvPr>
        </p:nvSpPr>
        <p:spPr>
          <a:xfrm>
            <a:off x="457200" y="1417638"/>
            <a:ext cx="8229600" cy="5188510"/>
          </a:xfrm>
        </p:spPr>
        <p:txBody>
          <a:bodyPr tIns="0" bIns="0" anchor="t">
            <a:noAutofit/>
          </a:bodyPr>
          <a:lstStyle/>
          <a:p>
            <a:pPr marL="361950" indent="-361950">
              <a:lnSpc>
                <a:spcPct val="130000"/>
              </a:lnSpc>
            </a:pPr>
            <a:r>
              <a:rPr lang="en-NZ" sz="2000" dirty="0" smtClean="0"/>
              <a:t>According to Claudia Koonz, the Nazi conscience, “is not an oxymoron ….  The popularisers of anti-Semitism and the planners of genocide followed a coherent set of severe ethical maxims derived from broad philosophical concepts”.</a:t>
            </a:r>
          </a:p>
          <a:p>
            <a:pPr marL="361950" indent="-361950">
              <a:lnSpc>
                <a:spcPct val="130000"/>
              </a:lnSpc>
            </a:pPr>
            <a:r>
              <a:rPr lang="en-NZ" sz="2000" dirty="0" smtClean="0"/>
              <a:t>If this is right, should we reject the integration account of integrity?</a:t>
            </a:r>
          </a:p>
          <a:p>
            <a:pPr marL="361950" indent="-361950">
              <a:lnSpc>
                <a:spcPct val="130000"/>
              </a:lnSpc>
            </a:pPr>
            <a:r>
              <a:rPr lang="en-NZ" sz="2000" dirty="0" smtClean="0"/>
              <a:t>Compare Sam,a dodgy car dealer prepared to lie to sell cars, with the Nazi. </a:t>
            </a:r>
          </a:p>
          <a:p>
            <a:pPr lvl="1">
              <a:lnSpc>
                <a:spcPct val="130000"/>
              </a:lnSpc>
            </a:pPr>
            <a:r>
              <a:rPr lang="en-NZ" sz="1800" dirty="0" smtClean="0"/>
              <a:t>When confronted with the tensions between his view that it is alright to lie to prospective customers, his judgements about another dealer doing the same thing to someone he cares about, and the greater part of his broader moral views, Sam is likely to find it easier to achieve equilibrium by discarding his view about the moral status of his own lie, than to do so by revising the many other views with which that self-serving belief conflicts. </a:t>
            </a:r>
            <a:endParaRPr lang="en-NZ" sz="1600" dirty="0" smtClean="0"/>
          </a:p>
        </p:txBody>
      </p:sp>
    </p:spTree>
    <p:extLst>
      <p:ext uri="{BB962C8B-B14F-4D97-AF65-F5344CB8AC3E}">
        <p14:creationId xmlns:p14="http://schemas.microsoft.com/office/powerpoint/2010/main" val="7411277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smtClean="0">
                <a:latin typeface="Abadi MT Condensed Extra Bold" charset="0"/>
                <a:ea typeface="Abadi MT Condensed Extra Bold" charset="0"/>
                <a:cs typeface="Abadi MT Condensed Extra Bold" charset="0"/>
              </a:rPr>
              <a:t>Sam and the Nazi</a:t>
            </a:r>
            <a:endParaRPr lang="en-US" b="1" dirty="0">
              <a:latin typeface="Abadi MT Condensed Extra Bold" charset="0"/>
              <a:ea typeface="Abadi MT Condensed Extra Bold" charset="0"/>
              <a:cs typeface="Abadi MT Condensed Extra Bold" charset="0"/>
            </a:endParaRPr>
          </a:p>
        </p:txBody>
      </p:sp>
      <p:sp>
        <p:nvSpPr>
          <p:cNvPr id="3" name="Content Placeholder 2"/>
          <p:cNvSpPr>
            <a:spLocks noGrp="1"/>
          </p:cNvSpPr>
          <p:nvPr>
            <p:ph idx="1"/>
          </p:nvPr>
        </p:nvSpPr>
        <p:spPr>
          <a:xfrm>
            <a:off x="914400" y="1280160"/>
            <a:ext cx="7600950" cy="5088367"/>
          </a:xfrm>
        </p:spPr>
        <p:txBody>
          <a:bodyPr anchor="t">
            <a:noAutofit/>
          </a:bodyPr>
          <a:lstStyle/>
          <a:p>
            <a:pPr marL="319088" indent="-319088">
              <a:lnSpc>
                <a:spcPct val="200000"/>
              </a:lnSpc>
            </a:pPr>
            <a:r>
              <a:rPr lang="en-NZ" sz="2400" dirty="0" smtClean="0"/>
              <a:t>Things seem likely to be otherwise for the Nazi.  His overall belief set, we might suppose, has little in common with those who condemn his conduct. The smallest belief revision required for him to obtain integrity might involve revising the few moral and empirical views he shares with his critics, shifting him to an integrated set of morally obnoxious views. </a:t>
            </a:r>
            <a:endParaRPr lang="en-US" sz="2400" dirty="0"/>
          </a:p>
        </p:txBody>
      </p:sp>
    </p:spTree>
    <p:extLst>
      <p:ext uri="{BB962C8B-B14F-4D97-AF65-F5344CB8AC3E}">
        <p14:creationId xmlns:p14="http://schemas.microsoft.com/office/powerpoint/2010/main" val="6680983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NZ" sz="3600" dirty="0">
                <a:latin typeface="Abadi MT Condensed Extra Bold" charset="0"/>
                <a:ea typeface="Abadi MT Condensed Extra Bold" charset="0"/>
                <a:cs typeface="Abadi MT Condensed Extra Bold" charset="0"/>
              </a:rPr>
              <a:t>If this is right, the Nazi is a very peculiar cas</a:t>
            </a:r>
            <a:r>
              <a:rPr lang="en-NZ" sz="3600" dirty="0"/>
              <a:t>e. </a:t>
            </a:r>
            <a:endParaRPr lang="en-US" dirty="0"/>
          </a:p>
        </p:txBody>
      </p:sp>
      <p:sp>
        <p:nvSpPr>
          <p:cNvPr id="3" name="Content Placeholder 2"/>
          <p:cNvSpPr>
            <a:spLocks noGrp="1"/>
          </p:cNvSpPr>
          <p:nvPr>
            <p:ph idx="1"/>
          </p:nvPr>
        </p:nvSpPr>
        <p:spPr>
          <a:xfrm>
            <a:off x="1685109" y="1136468"/>
            <a:ext cx="7000057" cy="5473337"/>
          </a:xfrm>
        </p:spPr>
        <p:txBody>
          <a:bodyPr anchor="t">
            <a:noAutofit/>
          </a:bodyPr>
          <a:lstStyle/>
          <a:p>
            <a:pPr marL="361950" lvl="1" indent="-361950">
              <a:lnSpc>
                <a:spcPct val="150000"/>
              </a:lnSpc>
            </a:pPr>
            <a:r>
              <a:rPr lang="en-NZ" sz="2400" dirty="0" smtClean="0"/>
              <a:t>If the pursuit </a:t>
            </a:r>
            <a:r>
              <a:rPr lang="en-NZ" sz="2400" dirty="0"/>
              <a:t>of integrity does not push the Nazi toward a more morally acceptable set of beliefs, it is only because his beliefs are thoroughly, more or less consistently, morally obnoxious to begin with. </a:t>
            </a:r>
            <a:endParaRPr lang="en-NZ" sz="2400" dirty="0" smtClean="0"/>
          </a:p>
          <a:p>
            <a:pPr marL="361950" indent="-361950">
              <a:lnSpc>
                <a:spcPct val="150000"/>
              </a:lnSpc>
            </a:pPr>
            <a:r>
              <a:rPr lang="en-NZ" sz="2400" dirty="0" smtClean="0"/>
              <a:t>Most </a:t>
            </a:r>
            <a:r>
              <a:rPr lang="en-NZ" sz="2400" dirty="0"/>
              <a:t>of us, however, </a:t>
            </a:r>
            <a:r>
              <a:rPr lang="en-NZ" sz="2400" dirty="0" smtClean="0"/>
              <a:t>and most lawyers/professionals, </a:t>
            </a:r>
            <a:r>
              <a:rPr lang="en-NZ" sz="2400" dirty="0"/>
              <a:t>share very substantial moral ground with our fellows, even those with whom we disagree about particular cases and </a:t>
            </a:r>
            <a:r>
              <a:rPr lang="en-NZ" sz="2400" dirty="0" smtClean="0"/>
              <a:t>issues so integration </a:t>
            </a:r>
            <a:r>
              <a:rPr lang="en-NZ" sz="2400" dirty="0"/>
              <a:t>is likely to take us toward rather than away from common moral </a:t>
            </a:r>
            <a:r>
              <a:rPr lang="en-NZ" sz="2400" dirty="0" smtClean="0"/>
              <a:t>ground</a:t>
            </a:r>
            <a:r>
              <a:rPr lang="en-NZ" sz="2400" dirty="0"/>
              <a:t>.</a:t>
            </a:r>
            <a:endParaRPr lang="en-US" sz="2400" dirty="0"/>
          </a:p>
        </p:txBody>
      </p:sp>
    </p:spTree>
    <p:extLst>
      <p:ext uri="{BB962C8B-B14F-4D97-AF65-F5344CB8AC3E}">
        <p14:creationId xmlns:p14="http://schemas.microsoft.com/office/powerpoint/2010/main" val="13093498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6364" y="365126"/>
            <a:ext cx="8168986" cy="1325563"/>
          </a:xfrm>
        </p:spPr>
        <p:txBody>
          <a:bodyPr>
            <a:normAutofit/>
          </a:bodyPr>
          <a:lstStyle/>
          <a:p>
            <a:pPr lvl="0" algn="l"/>
            <a:r>
              <a:rPr lang="en-US" dirty="0" smtClean="0">
                <a:latin typeface="Abadi MT Condensed Extra Bold" charset="0"/>
                <a:ea typeface="Abadi MT Condensed Extra Bold" charset="0"/>
                <a:cs typeface="Abadi MT Condensed Extra Bold" charset="0"/>
              </a:rPr>
              <a:t>Recall Critique:</a:t>
            </a:r>
            <a:endParaRPr lang="en-US" dirty="0">
              <a:latin typeface="Abadi MT Condensed Extra Bold" charset="0"/>
              <a:ea typeface="Abadi MT Condensed Extra Bold" charset="0"/>
              <a:cs typeface="Abadi MT Condensed Extra Bold" charset="0"/>
            </a:endParaRPr>
          </a:p>
        </p:txBody>
      </p:sp>
      <p:sp>
        <p:nvSpPr>
          <p:cNvPr id="3" name="Content Placeholder 2"/>
          <p:cNvSpPr>
            <a:spLocks noGrp="1"/>
          </p:cNvSpPr>
          <p:nvPr>
            <p:ph idx="1"/>
          </p:nvPr>
        </p:nvSpPr>
        <p:spPr>
          <a:xfrm>
            <a:off x="457200" y="1709539"/>
            <a:ext cx="8229600" cy="4762288"/>
          </a:xfrm>
        </p:spPr>
        <p:txBody>
          <a:bodyPr anchor="t">
            <a:noAutofit/>
          </a:bodyPr>
          <a:lstStyle/>
          <a:p>
            <a:pPr>
              <a:lnSpc>
                <a:spcPct val="130000"/>
              </a:lnSpc>
            </a:pPr>
            <a:r>
              <a:rPr lang="en-US" sz="2800" i="1" dirty="0"/>
              <a:t>Morality and the standard conception</a:t>
            </a:r>
            <a:endParaRPr lang="en-AU" sz="2800" i="1" dirty="0"/>
          </a:p>
          <a:p>
            <a:pPr>
              <a:lnSpc>
                <a:spcPct val="130000"/>
              </a:lnSpc>
            </a:pPr>
            <a:r>
              <a:rPr lang="en-US" sz="2800" i="1" dirty="0"/>
              <a:t>Roles and responsibility</a:t>
            </a:r>
            <a:endParaRPr lang="en-AU" sz="2800" i="1" dirty="0"/>
          </a:p>
          <a:p>
            <a:pPr>
              <a:lnSpc>
                <a:spcPct val="130000"/>
              </a:lnSpc>
            </a:pPr>
            <a:r>
              <a:rPr lang="en-US" sz="2800" i="1" dirty="0"/>
              <a:t>Moral insensitivity</a:t>
            </a:r>
            <a:endParaRPr lang="en-AU" sz="2800" i="1" dirty="0"/>
          </a:p>
          <a:p>
            <a:pPr lvl="1">
              <a:lnSpc>
                <a:spcPct val="130000"/>
              </a:lnSpc>
            </a:pPr>
            <a:r>
              <a:rPr lang="en-US" sz="2400" dirty="0"/>
              <a:t>Moral insensitivity: Significance outside the professional role</a:t>
            </a:r>
            <a:endParaRPr lang="en-AU" sz="2400" dirty="0"/>
          </a:p>
          <a:p>
            <a:pPr lvl="1">
              <a:lnSpc>
                <a:spcPct val="130000"/>
              </a:lnSpc>
            </a:pPr>
            <a:r>
              <a:rPr lang="en-US" sz="2400" dirty="0"/>
              <a:t>Moral insensitivity: Significance inside the professional role</a:t>
            </a:r>
            <a:endParaRPr lang="en-AU" sz="2400" dirty="0"/>
          </a:p>
          <a:p>
            <a:pPr>
              <a:lnSpc>
                <a:spcPct val="130000"/>
              </a:lnSpc>
            </a:pPr>
            <a:r>
              <a:rPr lang="en-US" sz="2800" i="1" dirty="0"/>
              <a:t>Law’s crisis of </a:t>
            </a:r>
            <a:r>
              <a:rPr lang="en-US" sz="2800" i="1" dirty="0" smtClean="0"/>
              <a:t>morale</a:t>
            </a:r>
            <a:endParaRPr lang="en-AU" sz="2800" i="1" dirty="0"/>
          </a:p>
        </p:txBody>
      </p:sp>
    </p:spTree>
    <p:extLst>
      <p:ext uri="{BB962C8B-B14F-4D97-AF65-F5344CB8AC3E}">
        <p14:creationId xmlns:p14="http://schemas.microsoft.com/office/powerpoint/2010/main" val="34194516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latin typeface="Abadi MT Condensed Extra Bold" charset="0"/>
                <a:ea typeface="Abadi MT Condensed Extra Bold" charset="0"/>
                <a:cs typeface="Abadi MT Condensed Extra Bold" charset="0"/>
              </a:rPr>
              <a:t>Reflection again</a:t>
            </a:r>
            <a:endParaRPr lang="en-US" sz="3600" b="1" dirty="0">
              <a:latin typeface="Abadi MT Condensed Extra Bold" charset="0"/>
              <a:ea typeface="Abadi MT Condensed Extra Bold" charset="0"/>
              <a:cs typeface="Abadi MT Condensed Extra Bold" charset="0"/>
            </a:endParaRPr>
          </a:p>
        </p:txBody>
      </p:sp>
      <p:sp>
        <p:nvSpPr>
          <p:cNvPr id="3" name="Content Placeholder 2"/>
          <p:cNvSpPr>
            <a:spLocks noGrp="1"/>
          </p:cNvSpPr>
          <p:nvPr>
            <p:ph idx="1"/>
          </p:nvPr>
        </p:nvSpPr>
        <p:spPr>
          <a:xfrm>
            <a:off x="992776" y="1690689"/>
            <a:ext cx="7522573" cy="4486274"/>
          </a:xfrm>
        </p:spPr>
        <p:txBody>
          <a:bodyPr anchor="t">
            <a:normAutofit/>
          </a:bodyPr>
          <a:lstStyle/>
          <a:p>
            <a:pPr marL="361950" indent="-361950">
              <a:lnSpc>
                <a:spcPct val="150000"/>
              </a:lnSpc>
            </a:pPr>
            <a:r>
              <a:rPr lang="en-US" sz="2800" dirty="0" smtClean="0"/>
              <a:t>Two points here:</a:t>
            </a:r>
          </a:p>
          <a:p>
            <a:pPr marL="757238" lvl="1" indent="-414338">
              <a:lnSpc>
                <a:spcPct val="150000"/>
              </a:lnSpc>
            </a:pPr>
            <a:r>
              <a:rPr lang="en-US" sz="2400" dirty="0" smtClean="0"/>
              <a:t>Rescuing integration integrity from the formalism objection</a:t>
            </a:r>
          </a:p>
          <a:p>
            <a:pPr marL="757238" lvl="1" indent="-414338">
              <a:lnSpc>
                <a:spcPct val="150000"/>
              </a:lnSpc>
            </a:pPr>
            <a:r>
              <a:rPr lang="en-US" sz="2400" dirty="0" smtClean="0"/>
              <a:t>Showing, again, that what is really doing the work in the integration view is not integration, but refection:</a:t>
            </a:r>
          </a:p>
          <a:p>
            <a:pPr lvl="3">
              <a:lnSpc>
                <a:spcPct val="150000"/>
              </a:lnSpc>
            </a:pPr>
            <a:r>
              <a:rPr lang="en-US" sz="1600" dirty="0" smtClean="0"/>
              <a:t>The person seeking integrity should think about integration, but it is a component of integrity, not integrity itself.</a:t>
            </a:r>
            <a:endParaRPr lang="en-US" sz="1600" dirty="0"/>
          </a:p>
        </p:txBody>
      </p:sp>
    </p:spTree>
    <p:extLst>
      <p:ext uri="{BB962C8B-B14F-4D97-AF65-F5344CB8AC3E}">
        <p14:creationId xmlns:p14="http://schemas.microsoft.com/office/powerpoint/2010/main" val="35611784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Rounded MT Bold" charset="0"/>
                <a:ea typeface="Arial Rounded MT Bold" charset="0"/>
                <a:cs typeface="Arial Rounded MT Bold" charset="0"/>
              </a:rPr>
              <a:t>Integrity as Identity</a:t>
            </a:r>
            <a:endParaRPr lang="en-US" dirty="0">
              <a:latin typeface="Arial Rounded MT Bold" charset="0"/>
              <a:ea typeface="Arial Rounded MT Bold" charset="0"/>
              <a:cs typeface="Arial Rounded MT Bold" charset="0"/>
            </a:endParaRPr>
          </a:p>
        </p:txBody>
      </p:sp>
      <p:sp>
        <p:nvSpPr>
          <p:cNvPr id="3" name="Content Placeholder 2"/>
          <p:cNvSpPr>
            <a:spLocks noGrp="1"/>
          </p:cNvSpPr>
          <p:nvPr>
            <p:ph idx="1"/>
          </p:nvPr>
        </p:nvSpPr>
        <p:spPr>
          <a:xfrm>
            <a:off x="1058090" y="1593669"/>
            <a:ext cx="7457259" cy="4674734"/>
          </a:xfrm>
        </p:spPr>
        <p:txBody>
          <a:bodyPr>
            <a:normAutofit/>
          </a:bodyPr>
          <a:lstStyle/>
          <a:p>
            <a:pPr marL="361950" indent="-361950"/>
            <a:r>
              <a:rPr lang="en-US" sz="2800" dirty="0"/>
              <a:t>To have integrity is to have identity, and to have identity is to maintain fidelity to identity conferring commitments and ground projects.</a:t>
            </a:r>
            <a:r>
              <a:rPr lang="en-GB" sz="2800" dirty="0"/>
              <a:t> </a:t>
            </a:r>
          </a:p>
          <a:p>
            <a:pPr marL="361950" indent="-361950"/>
            <a:r>
              <a:rPr lang="en-US" sz="2800" dirty="0" smtClean="0"/>
              <a:t>Fidelity </a:t>
            </a:r>
            <a:r>
              <a:rPr lang="en-US" sz="2800" dirty="0"/>
              <a:t>to such commitment, </a:t>
            </a:r>
            <a:r>
              <a:rPr lang="en-US" sz="2800" dirty="0" smtClean="0"/>
              <a:t>is</a:t>
            </a:r>
            <a:r>
              <a:rPr lang="en-US" sz="2800" dirty="0"/>
              <a:t> </a:t>
            </a:r>
            <a:r>
              <a:rPr lang="en-US" sz="2800" dirty="0" smtClean="0"/>
              <a:t>“the </a:t>
            </a:r>
            <a:r>
              <a:rPr lang="en-US" sz="2800" dirty="0"/>
              <a:t>condition of my existence, in the sense that unless I am propelled forward” by those commitments and projects it is unclear that </a:t>
            </a:r>
            <a:r>
              <a:rPr lang="en-US" sz="2800" i="1" dirty="0"/>
              <a:t>I</a:t>
            </a:r>
            <a:r>
              <a:rPr lang="en-US" sz="2800" dirty="0"/>
              <a:t> go on at all” (Williams 1973, 1981). </a:t>
            </a:r>
          </a:p>
          <a:p>
            <a:pPr marL="361950" indent="-361950"/>
            <a:r>
              <a:rPr lang="en-US" sz="2800" dirty="0"/>
              <a:t>When I abandon such commitments, I lose my identity and my integrity: I become a different person. </a:t>
            </a:r>
            <a:endParaRPr lang="en-US" sz="2800" dirty="0" smtClean="0"/>
          </a:p>
          <a:p>
            <a:endParaRPr lang="en-GB" dirty="0" smtClean="0"/>
          </a:p>
        </p:txBody>
      </p:sp>
    </p:spTree>
    <p:extLst>
      <p:ext uri="{BB962C8B-B14F-4D97-AF65-F5344CB8AC3E}">
        <p14:creationId xmlns:p14="http://schemas.microsoft.com/office/powerpoint/2010/main" val="3466680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badi MT Condensed Extra Bold" charset="0"/>
                <a:ea typeface="Abadi MT Condensed Extra Bold" charset="0"/>
                <a:cs typeface="Abadi MT Condensed Extra Bold" charset="0"/>
              </a:rPr>
              <a:t>The formalism objection again</a:t>
            </a:r>
            <a:endParaRPr lang="en-US" dirty="0">
              <a:latin typeface="Abadi MT Condensed Extra Bold" charset="0"/>
              <a:ea typeface="Abadi MT Condensed Extra Bold" charset="0"/>
              <a:cs typeface="Abadi MT Condensed Extra Bold" charset="0"/>
            </a:endParaRPr>
          </a:p>
        </p:txBody>
      </p:sp>
      <p:sp>
        <p:nvSpPr>
          <p:cNvPr id="3" name="Content Placeholder 2"/>
          <p:cNvSpPr>
            <a:spLocks noGrp="1"/>
          </p:cNvSpPr>
          <p:nvPr>
            <p:ph idx="1"/>
          </p:nvPr>
        </p:nvSpPr>
        <p:spPr>
          <a:xfrm>
            <a:off x="628650" y="1468582"/>
            <a:ext cx="7886700" cy="4708381"/>
          </a:xfrm>
        </p:spPr>
        <p:txBody>
          <a:bodyPr>
            <a:normAutofit/>
          </a:bodyPr>
          <a:lstStyle/>
          <a:p>
            <a:pPr marL="361950" indent="-361950">
              <a:lnSpc>
                <a:spcPct val="110000"/>
              </a:lnSpc>
            </a:pPr>
            <a:r>
              <a:rPr lang="en-AU" sz="2800" dirty="0" smtClean="0"/>
              <a:t>Like</a:t>
            </a:r>
            <a:r>
              <a:rPr lang="en-US" sz="2800" dirty="0" smtClean="0"/>
              <a:t> </a:t>
            </a:r>
            <a:r>
              <a:rPr lang="en-US" sz="2800" dirty="0"/>
              <a:t>integration-integrity, the identity view appears to offer only </a:t>
            </a:r>
            <a:r>
              <a:rPr lang="en-US" sz="2800" b="1" i="1" dirty="0"/>
              <a:t>formal</a:t>
            </a:r>
            <a:r>
              <a:rPr lang="en-US" sz="2800" dirty="0"/>
              <a:t> constraints on integrity. </a:t>
            </a:r>
            <a:endParaRPr lang="en-US" sz="2800" dirty="0" smtClean="0"/>
          </a:p>
          <a:p>
            <a:pPr marL="361950" indent="-361950">
              <a:lnSpc>
                <a:spcPct val="110000"/>
              </a:lnSpc>
            </a:pPr>
            <a:r>
              <a:rPr lang="en-US" sz="2800" dirty="0" smtClean="0"/>
              <a:t>Provided </a:t>
            </a:r>
            <a:r>
              <a:rPr lang="en-US" sz="2800" dirty="0"/>
              <a:t>a person maintains fidelity to identity conferring commitments, they will have integrity, no matter what their commitments or ground projects, hence “one might have [identity-]integrity even though one's identity-conferring projects are </a:t>
            </a:r>
            <a:r>
              <a:rPr lang="en-US" sz="2800" dirty="0" err="1"/>
              <a:t>nonmoral</a:t>
            </a:r>
            <a:r>
              <a:rPr lang="en-US" sz="2800" dirty="0"/>
              <a:t> or even morally despicable” (Calhoun 1995, p.242). </a:t>
            </a:r>
            <a:endParaRPr lang="en-US" sz="2800" dirty="0" smtClean="0"/>
          </a:p>
        </p:txBody>
      </p:sp>
    </p:spTree>
    <p:extLst>
      <p:ext uri="{BB962C8B-B14F-4D97-AF65-F5344CB8AC3E}">
        <p14:creationId xmlns:p14="http://schemas.microsoft.com/office/powerpoint/2010/main" val="6866656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smtClean="0">
                <a:latin typeface="Abadi MT Condensed Extra Bold" charset="0"/>
                <a:ea typeface="Abadi MT Condensed Extra Bold" charset="0"/>
                <a:cs typeface="Abadi MT Condensed Extra Bold" charset="0"/>
              </a:rPr>
              <a:t>Bernard Williams’s Gaugin</a:t>
            </a:r>
            <a:endParaRPr lang="en-US" b="1" i="1" dirty="0">
              <a:latin typeface="Abadi MT Condensed Extra Bold" charset="0"/>
              <a:ea typeface="Abadi MT Condensed Extra Bold" charset="0"/>
              <a:cs typeface="Abadi MT Condensed Extra Bold" charset="0"/>
            </a:endParaRPr>
          </a:p>
        </p:txBody>
      </p:sp>
      <p:sp>
        <p:nvSpPr>
          <p:cNvPr id="3" name="Content Placeholder 2"/>
          <p:cNvSpPr>
            <a:spLocks noGrp="1"/>
          </p:cNvSpPr>
          <p:nvPr>
            <p:ph idx="1"/>
          </p:nvPr>
        </p:nvSpPr>
        <p:spPr/>
        <p:txBody>
          <a:bodyPr>
            <a:normAutofit/>
          </a:bodyPr>
          <a:lstStyle/>
          <a:p>
            <a:pPr marL="368300" indent="-368300"/>
            <a:r>
              <a:rPr lang="en-US" sz="2800" dirty="0"/>
              <a:t>Much of the discussion of the deployment of this objection against identity-integrity has focused on a case posed by Williams, a fictionalized account of the life of the great artist Gauguin who, on Williams’s account, abandons his family to poverty in France in order to pursue his art in Tahiti</a:t>
            </a:r>
            <a:r>
              <a:rPr lang="en-US" sz="2800" dirty="0" smtClean="0"/>
              <a:t>.’</a:t>
            </a:r>
          </a:p>
          <a:p>
            <a:pPr marL="368300" indent="-368300"/>
            <a:r>
              <a:rPr lang="en-US" sz="2800" dirty="0" smtClean="0"/>
              <a:t>Williams’s </a:t>
            </a:r>
            <a:r>
              <a:rPr lang="en-US" sz="2800" dirty="0"/>
              <a:t>Gauguin “turns away from definite and pressing human claims on him in order to live a life in which, as he supposes, he can pursue his art” (Williams 1981a, p.22).</a:t>
            </a:r>
            <a:r>
              <a:rPr lang="en-GB" sz="2800" dirty="0"/>
              <a:t> </a:t>
            </a:r>
            <a:endParaRPr lang="en-US" sz="2800" dirty="0"/>
          </a:p>
        </p:txBody>
      </p:sp>
    </p:spTree>
    <p:extLst>
      <p:ext uri="{BB962C8B-B14F-4D97-AF65-F5344CB8AC3E}">
        <p14:creationId xmlns:p14="http://schemas.microsoft.com/office/powerpoint/2010/main" val="3465110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576983"/>
          </a:xfrm>
        </p:spPr>
        <p:txBody>
          <a:bodyPr/>
          <a:lstStyle/>
          <a:p>
            <a:r>
              <a:rPr lang="en-US" b="1" dirty="0" smtClean="0">
                <a:latin typeface="Abadi MT Condensed Extra Bold" charset="0"/>
                <a:ea typeface="Abadi MT Condensed Extra Bold" charset="0"/>
                <a:cs typeface="Abadi MT Condensed Extra Bold" charset="0"/>
              </a:rPr>
              <a:t>Williams’s Gauguin</a:t>
            </a:r>
            <a:endParaRPr lang="en-US" b="1" dirty="0">
              <a:latin typeface="Abadi MT Condensed Extra Bold" charset="0"/>
              <a:ea typeface="Abadi MT Condensed Extra Bold" charset="0"/>
              <a:cs typeface="Abadi MT Condensed Extra Bold" charset="0"/>
            </a:endParaRPr>
          </a:p>
        </p:txBody>
      </p:sp>
      <p:sp>
        <p:nvSpPr>
          <p:cNvPr id="3" name="Content Placeholder 2"/>
          <p:cNvSpPr>
            <a:spLocks noGrp="1"/>
          </p:cNvSpPr>
          <p:nvPr>
            <p:ph sz="half" idx="1"/>
          </p:nvPr>
        </p:nvSpPr>
        <p:spPr>
          <a:xfrm>
            <a:off x="374073" y="942109"/>
            <a:ext cx="4655127" cy="5370653"/>
          </a:xfrm>
        </p:spPr>
        <p:txBody>
          <a:bodyPr>
            <a:normAutofit fontScale="85000" lnSpcReduction="10000"/>
          </a:bodyPr>
          <a:lstStyle/>
          <a:p>
            <a:pPr marL="190500" indent="-190500">
              <a:lnSpc>
                <a:spcPct val="120000"/>
              </a:lnSpc>
            </a:pPr>
            <a:r>
              <a:rPr lang="en-US" sz="2600" dirty="0"/>
              <a:t>Much of the discussion of the deployment of this objection against identity-integrity has focused on a case posed by Williams, a fictionalized account of the life of the great artist Gauguin who, on Williams’s account, abandons his family to poverty in France in order to pursue his art in Tahiti.’</a:t>
            </a:r>
          </a:p>
          <a:p>
            <a:pPr marL="190500" indent="-190500">
              <a:lnSpc>
                <a:spcPct val="120000"/>
              </a:lnSpc>
            </a:pPr>
            <a:r>
              <a:rPr lang="en-US" sz="2600" dirty="0"/>
              <a:t>Williams’s Gauguin “turns away from definite and pressing human claims on him in order to live a life in which, as he supposes, he can pursue his art” (Williams 1981a, p.22).</a:t>
            </a:r>
            <a:r>
              <a:rPr lang="en-GB" sz="2600" dirty="0"/>
              <a:t> </a:t>
            </a:r>
            <a:endParaRPr lang="en-US" sz="2600" dirty="0"/>
          </a:p>
          <a:p>
            <a:endParaRPr lang="en-US" dirty="0"/>
          </a:p>
        </p:txBody>
      </p:sp>
      <p:pic>
        <p:nvPicPr>
          <p:cNvPr id="6" name="Content Placeholder 5"/>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5140035" y="500925"/>
            <a:ext cx="3629892" cy="5676038"/>
          </a:xfrm>
        </p:spPr>
      </p:pic>
    </p:spTree>
    <p:extLst>
      <p:ext uri="{BB962C8B-B14F-4D97-AF65-F5344CB8AC3E}">
        <p14:creationId xmlns:p14="http://schemas.microsoft.com/office/powerpoint/2010/main" val="15690842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Abadi MT Condensed Extra Bold" charset="0"/>
                <a:ea typeface="Abadi MT Condensed Extra Bold" charset="0"/>
                <a:cs typeface="Abadi MT Condensed Extra Bold" charset="0"/>
              </a:rPr>
              <a:t>Does Williams’s Gauguin have integrity? </a:t>
            </a:r>
          </a:p>
        </p:txBody>
      </p:sp>
      <p:sp>
        <p:nvSpPr>
          <p:cNvPr id="3" name="Content Placeholder 2"/>
          <p:cNvSpPr>
            <a:spLocks noGrp="1"/>
          </p:cNvSpPr>
          <p:nvPr>
            <p:ph idx="1"/>
          </p:nvPr>
        </p:nvSpPr>
        <p:spPr>
          <a:xfrm>
            <a:off x="873457" y="1542197"/>
            <a:ext cx="7641892" cy="5145206"/>
          </a:xfrm>
        </p:spPr>
        <p:txBody>
          <a:bodyPr>
            <a:noAutofit/>
          </a:bodyPr>
          <a:lstStyle/>
          <a:p>
            <a:pPr marL="363538" indent="-363538">
              <a:lnSpc>
                <a:spcPct val="100000"/>
              </a:lnSpc>
              <a:spcBef>
                <a:spcPts val="1200"/>
              </a:spcBef>
              <a:spcAft>
                <a:spcPts val="600"/>
              </a:spcAft>
            </a:pPr>
            <a:r>
              <a:rPr lang="en-US" sz="2800" dirty="0" smtClean="0"/>
              <a:t>Doesn’t depend upon </a:t>
            </a:r>
            <a:r>
              <a:rPr lang="en-US" sz="2800" dirty="0"/>
              <a:t>whether he acts morally </a:t>
            </a:r>
            <a:endParaRPr lang="en-US" sz="2800" dirty="0" smtClean="0"/>
          </a:p>
          <a:p>
            <a:pPr marL="715963" lvl="1" indent="-373063">
              <a:lnSpc>
                <a:spcPct val="100000"/>
              </a:lnSpc>
              <a:spcBef>
                <a:spcPts val="1200"/>
              </a:spcBef>
              <a:spcAft>
                <a:spcPts val="600"/>
              </a:spcAft>
            </a:pPr>
            <a:r>
              <a:rPr lang="en-US" sz="2400" dirty="0" smtClean="0"/>
              <a:t>on </a:t>
            </a:r>
            <a:r>
              <a:rPr lang="en-US" sz="2400" dirty="0"/>
              <a:t>this account morality is not one of Gauguin’s identity conferring commitments or ground projects </a:t>
            </a:r>
            <a:endParaRPr lang="en-US" sz="2400" dirty="0" smtClean="0"/>
          </a:p>
          <a:p>
            <a:pPr marL="363538" indent="-363538">
              <a:lnSpc>
                <a:spcPct val="100000"/>
              </a:lnSpc>
              <a:spcBef>
                <a:spcPts val="1200"/>
              </a:spcBef>
              <a:spcAft>
                <a:spcPts val="600"/>
              </a:spcAft>
            </a:pPr>
            <a:r>
              <a:rPr lang="en-US" sz="2800" dirty="0" smtClean="0"/>
              <a:t>Whether he has (identity) integrity depends whether </a:t>
            </a:r>
            <a:r>
              <a:rPr lang="en-US" sz="2800" dirty="0"/>
              <a:t>following his muse to Tahiti is for him </a:t>
            </a:r>
            <a:r>
              <a:rPr lang="en-US" sz="2800" dirty="0" smtClean="0"/>
              <a:t>an identity conferring project </a:t>
            </a:r>
            <a:r>
              <a:rPr lang="en-US" sz="2800" dirty="0"/>
              <a:t>or commitment</a:t>
            </a:r>
            <a:r>
              <a:rPr lang="en-US" sz="2800" dirty="0" smtClean="0"/>
              <a:t>:</a:t>
            </a:r>
          </a:p>
          <a:p>
            <a:pPr marL="323850" indent="-323850">
              <a:lnSpc>
                <a:spcPct val="100000"/>
              </a:lnSpc>
              <a:spcBef>
                <a:spcPts val="1200"/>
              </a:spcBef>
              <a:spcAft>
                <a:spcPts val="600"/>
              </a:spcAft>
            </a:pPr>
            <a:r>
              <a:rPr lang="en-US" sz="2800" dirty="0" smtClean="0"/>
              <a:t> Is </a:t>
            </a:r>
            <a:r>
              <a:rPr lang="en-US" sz="2800" dirty="0"/>
              <a:t>this the thing that he ‘finds his life bound up with’, that propels him forward, that is a condition of him going on as the same self?  </a:t>
            </a:r>
            <a:endParaRPr lang="en-US" sz="2800" dirty="0" smtClean="0"/>
          </a:p>
        </p:txBody>
      </p:sp>
    </p:spTree>
    <p:extLst>
      <p:ext uri="{BB962C8B-B14F-4D97-AF65-F5344CB8AC3E}">
        <p14:creationId xmlns:p14="http://schemas.microsoft.com/office/powerpoint/2010/main" val="7304725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784801"/>
          </a:xfrm>
        </p:spPr>
        <p:txBody>
          <a:bodyPr/>
          <a:lstStyle/>
          <a:p>
            <a:r>
              <a:rPr lang="en-US" dirty="0" smtClean="0">
                <a:latin typeface="Abadi MT Condensed Extra Bold" charset="0"/>
                <a:ea typeface="Abadi MT Condensed Extra Bold" charset="0"/>
                <a:cs typeface="Abadi MT Condensed Extra Bold" charset="0"/>
              </a:rPr>
              <a:t>Cheshire Calhoun’s </a:t>
            </a:r>
            <a:r>
              <a:rPr lang="mi-NZ" dirty="0" smtClean="0">
                <a:latin typeface="Abadi MT Condensed Extra Bold" charset="0"/>
                <a:ea typeface="Abadi MT Condensed Extra Bold" charset="0"/>
                <a:cs typeface="Abadi MT Condensed Extra Bold" charset="0"/>
              </a:rPr>
              <a:t>restriction</a:t>
            </a:r>
            <a:endParaRPr lang="en-US" dirty="0">
              <a:latin typeface="Abadi MT Condensed Extra Bold" charset="0"/>
              <a:ea typeface="Abadi MT Condensed Extra Bold" charset="0"/>
              <a:cs typeface="Abadi MT Condensed Extra Bold" charset="0"/>
            </a:endParaRPr>
          </a:p>
        </p:txBody>
      </p:sp>
      <p:sp>
        <p:nvSpPr>
          <p:cNvPr id="3" name="Content Placeholder 2"/>
          <p:cNvSpPr>
            <a:spLocks noGrp="1"/>
          </p:cNvSpPr>
          <p:nvPr>
            <p:ph idx="1"/>
          </p:nvPr>
        </p:nvSpPr>
        <p:spPr>
          <a:xfrm>
            <a:off x="748145" y="1302327"/>
            <a:ext cx="7767205" cy="5223164"/>
          </a:xfrm>
        </p:spPr>
        <p:txBody>
          <a:bodyPr>
            <a:noAutofit/>
          </a:bodyPr>
          <a:lstStyle/>
          <a:p>
            <a:pPr marL="368300" indent="-368300">
              <a:lnSpc>
                <a:spcPct val="100000"/>
              </a:lnSpc>
            </a:pPr>
            <a:r>
              <a:rPr lang="en-US" sz="2400" dirty="0"/>
              <a:t>According to </a:t>
            </a:r>
            <a:r>
              <a:rPr lang="en-US" sz="2400" dirty="0" smtClean="0"/>
              <a:t>Calhoun it </a:t>
            </a:r>
            <a:r>
              <a:rPr lang="en-US" sz="2400" dirty="0"/>
              <a:t>is not enough simply to identity with such commitments.  </a:t>
            </a:r>
            <a:r>
              <a:rPr lang="en-US" sz="2400" dirty="0" smtClean="0"/>
              <a:t> Also need </a:t>
            </a:r>
            <a:r>
              <a:rPr lang="en-US" sz="2400" dirty="0"/>
              <a:t>to ask how Gauguin came to have them. </a:t>
            </a:r>
            <a:endParaRPr lang="en-US" sz="2400" dirty="0" smtClean="0"/>
          </a:p>
          <a:p>
            <a:pPr marL="368300" indent="-368300">
              <a:lnSpc>
                <a:spcPct val="100000"/>
              </a:lnSpc>
            </a:pPr>
            <a:r>
              <a:rPr lang="en-US" sz="2400" smtClean="0"/>
              <a:t>Sometimes people </a:t>
            </a:r>
            <a:r>
              <a:rPr lang="en-US" sz="2400" dirty="0"/>
              <a:t>are merely the </a:t>
            </a:r>
            <a:r>
              <a:rPr lang="en-US" sz="2400" i="1" dirty="0"/>
              <a:t>passive recipients </a:t>
            </a:r>
            <a:r>
              <a:rPr lang="en-US" sz="2400" dirty="0"/>
              <a:t>of identity conferring commitments or projects. </a:t>
            </a:r>
            <a:endParaRPr lang="en-US" sz="2400" dirty="0" smtClean="0"/>
          </a:p>
          <a:p>
            <a:pPr marL="368300" indent="-368300">
              <a:lnSpc>
                <a:spcPct val="100000"/>
              </a:lnSpc>
            </a:pPr>
            <a:r>
              <a:rPr lang="en-US" sz="2400" dirty="0" smtClean="0"/>
              <a:t>On </a:t>
            </a:r>
            <a:r>
              <a:rPr lang="en-US" sz="2400" dirty="0"/>
              <a:t>Calhoun’s account such a commitment is merely a deep psychological </a:t>
            </a:r>
            <a:r>
              <a:rPr lang="en-US" sz="2400" dirty="0" smtClean="0"/>
              <a:t>identification, something, in Williams’s phrase, I simply ‘find my life bound up with’, and </a:t>
            </a:r>
          </a:p>
          <a:p>
            <a:pPr marL="722313" lvl="1" indent="-379413">
              <a:lnSpc>
                <a:spcPct val="100000"/>
              </a:lnSpc>
            </a:pPr>
            <a:r>
              <a:rPr lang="en-US" sz="2000" dirty="0" smtClean="0"/>
              <a:t>“… </a:t>
            </a:r>
            <a:r>
              <a:rPr lang="en-US" sz="2000" dirty="0"/>
              <a:t>insofar as we imagine that Gauguin, in pursuing ‘what he found his life bound up with’, acted merely on a psychologically deep impulse without critically reflecting on the value of doing so, we may suspect him of not acting with integrity” (Calhoun 1995, p.244). </a:t>
            </a:r>
          </a:p>
        </p:txBody>
      </p:sp>
    </p:spTree>
    <p:extLst>
      <p:ext uri="{BB962C8B-B14F-4D97-AF65-F5344CB8AC3E}">
        <p14:creationId xmlns:p14="http://schemas.microsoft.com/office/powerpoint/2010/main" val="6079418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badi MT Condensed Extra Bold" charset="0"/>
                <a:ea typeface="Abadi MT Condensed Extra Bold" charset="0"/>
                <a:cs typeface="Abadi MT Condensed Extra Bold" charset="0"/>
              </a:rPr>
              <a:t>Calhoun’s endorsements cont.,</a:t>
            </a:r>
            <a:endParaRPr lang="en-US" dirty="0">
              <a:latin typeface="Abadi MT Condensed Extra Bold" charset="0"/>
              <a:ea typeface="Abadi MT Condensed Extra Bold" charset="0"/>
              <a:cs typeface="Abadi MT Condensed Extra Bold" charset="0"/>
            </a:endParaRPr>
          </a:p>
        </p:txBody>
      </p:sp>
      <p:sp>
        <p:nvSpPr>
          <p:cNvPr id="3" name="Content Placeholder 2"/>
          <p:cNvSpPr>
            <a:spLocks noGrp="1"/>
          </p:cNvSpPr>
          <p:nvPr>
            <p:ph idx="1"/>
          </p:nvPr>
        </p:nvSpPr>
        <p:spPr>
          <a:xfrm>
            <a:off x="628650" y="1460309"/>
            <a:ext cx="7886700" cy="4716653"/>
          </a:xfrm>
        </p:spPr>
        <p:txBody>
          <a:bodyPr>
            <a:normAutofit fontScale="85000" lnSpcReduction="10000"/>
          </a:bodyPr>
          <a:lstStyle/>
          <a:p>
            <a:pPr marL="368300" indent="-368300">
              <a:lnSpc>
                <a:spcPct val="150000"/>
              </a:lnSpc>
            </a:pPr>
            <a:r>
              <a:rPr lang="en-US" sz="3200" dirty="0"/>
              <a:t>The commitments or projects fidelity to which might plausibly ground identity-integrity, on Calhoun’s account, are those an agent has subjected to a process of appropriate critical reflection and endorsed, not those he simply finds himself bound up with as a matter of psychological fact</a:t>
            </a:r>
            <a:r>
              <a:rPr lang="en-US" sz="3200" dirty="0" smtClean="0"/>
              <a:t>.</a:t>
            </a:r>
          </a:p>
          <a:p>
            <a:pPr marL="685800" lvl="2" indent="0">
              <a:lnSpc>
                <a:spcPct val="150000"/>
              </a:lnSpc>
              <a:buNone/>
            </a:pPr>
            <a:r>
              <a:rPr lang="en-US" sz="2400" dirty="0" smtClean="0"/>
              <a:t> </a:t>
            </a:r>
            <a:r>
              <a:rPr lang="en-US" sz="2400" dirty="0"/>
              <a:t>“In </a:t>
            </a:r>
            <a:r>
              <a:rPr lang="en-US" sz="2400" dirty="0" smtClean="0"/>
              <a:t>short integrity </a:t>
            </a:r>
            <a:r>
              <a:rPr lang="en-US" sz="2400" dirty="0"/>
              <a:t>involves fidelity to one's endorsements, not to merely psychologically deep identifications” (Calhoun 1995, p.244).</a:t>
            </a:r>
          </a:p>
        </p:txBody>
      </p:sp>
    </p:spTree>
    <p:extLst>
      <p:ext uri="{BB962C8B-B14F-4D97-AF65-F5344CB8AC3E}">
        <p14:creationId xmlns:p14="http://schemas.microsoft.com/office/powerpoint/2010/main" val="20795202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badi MT Condensed Extra Bold" charset="0"/>
                <a:ea typeface="Abadi MT Condensed Extra Bold" charset="0"/>
                <a:cs typeface="Abadi MT Condensed Extra Bold" charset="0"/>
              </a:rPr>
              <a:t>And may </a:t>
            </a:r>
            <a:r>
              <a:rPr lang="en-US" i="1" dirty="0" smtClean="0">
                <a:latin typeface="Abadi MT Condensed Extra Bold" charset="0"/>
                <a:ea typeface="Abadi MT Condensed Extra Bold" charset="0"/>
                <a:cs typeface="Abadi MT Condensed Extra Bold" charset="0"/>
              </a:rPr>
              <a:t>not</a:t>
            </a:r>
            <a:r>
              <a:rPr lang="en-US" dirty="0" smtClean="0">
                <a:latin typeface="Abadi MT Condensed Extra Bold" charset="0"/>
                <a:ea typeface="Abadi MT Condensed Extra Bold" charset="0"/>
                <a:cs typeface="Abadi MT Condensed Extra Bold" charset="0"/>
              </a:rPr>
              <a:t> endorse </a:t>
            </a:r>
            <a:endParaRPr lang="en-US" dirty="0">
              <a:latin typeface="Abadi MT Condensed Extra Bold" charset="0"/>
              <a:ea typeface="Abadi MT Condensed Extra Bold" charset="0"/>
              <a:cs typeface="Abadi MT Condensed Extra Bold" charset="0"/>
            </a:endParaRPr>
          </a:p>
        </p:txBody>
      </p:sp>
      <p:sp>
        <p:nvSpPr>
          <p:cNvPr id="3" name="Content Placeholder 2"/>
          <p:cNvSpPr>
            <a:spLocks noGrp="1"/>
          </p:cNvSpPr>
          <p:nvPr>
            <p:ph idx="1"/>
          </p:nvPr>
        </p:nvSpPr>
        <p:spPr>
          <a:xfrm>
            <a:off x="1025236" y="1524000"/>
            <a:ext cx="7490114" cy="4652963"/>
          </a:xfrm>
        </p:spPr>
        <p:txBody>
          <a:bodyPr>
            <a:noAutofit/>
          </a:bodyPr>
          <a:lstStyle/>
          <a:p>
            <a:pPr marL="368300" indent="-368300">
              <a:lnSpc>
                <a:spcPct val="100000"/>
              </a:lnSpc>
            </a:pPr>
            <a:r>
              <a:rPr lang="en-US" sz="2400" dirty="0" smtClean="0"/>
              <a:t>The outcome </a:t>
            </a:r>
            <a:r>
              <a:rPr lang="en-US" sz="2400" dirty="0"/>
              <a:t>of this process of reflection may be a decision to abandon or revise one’s fidelity to hitherto identity conferring commitments or ground </a:t>
            </a:r>
            <a:r>
              <a:rPr lang="en-US" sz="2400" dirty="0" smtClean="0"/>
              <a:t>projects and such </a:t>
            </a:r>
            <a:r>
              <a:rPr lang="en-US" sz="2400" dirty="0"/>
              <a:t>decisions will often seem to enhance rather than threaten integrity.  </a:t>
            </a:r>
            <a:endParaRPr lang="en-US" sz="2400" dirty="0" smtClean="0"/>
          </a:p>
          <a:p>
            <a:pPr marL="368300" indent="-368300">
              <a:lnSpc>
                <a:spcPct val="100000"/>
              </a:lnSpc>
            </a:pPr>
            <a:r>
              <a:rPr lang="en-US" sz="2400" dirty="0" smtClean="0"/>
              <a:t>The </a:t>
            </a:r>
            <a:r>
              <a:rPr lang="en-US" sz="2400" dirty="0"/>
              <a:t>person who realizes that his identity is founded upon projects and commitments he does not endorse, which he has simply found his life bound up with because of history, and who decides to abandon them in </a:t>
            </a:r>
            <a:r>
              <a:rPr lang="en-US" sz="2400" dirty="0" err="1"/>
              <a:t>favour</a:t>
            </a:r>
            <a:r>
              <a:rPr lang="en-US" sz="2400" dirty="0"/>
              <a:t> of projects and commitments he does endorse, might act </a:t>
            </a:r>
            <a:r>
              <a:rPr lang="en-US" sz="2400" i="1" dirty="0"/>
              <a:t>with</a:t>
            </a:r>
            <a:r>
              <a:rPr lang="en-US" sz="2400" dirty="0"/>
              <a:t> rather than </a:t>
            </a:r>
            <a:r>
              <a:rPr lang="en-US" sz="2400" i="1" dirty="0"/>
              <a:t>against</a:t>
            </a:r>
            <a:r>
              <a:rPr lang="en-US" sz="2400" dirty="0"/>
              <a:t> integrity. </a:t>
            </a:r>
          </a:p>
        </p:txBody>
      </p:sp>
    </p:spTree>
    <p:extLst>
      <p:ext uri="{BB962C8B-B14F-4D97-AF65-F5344CB8AC3E}">
        <p14:creationId xmlns:p14="http://schemas.microsoft.com/office/powerpoint/2010/main" val="16441619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500062"/>
            <a:ext cx="8082642" cy="1325563"/>
          </a:xfrm>
        </p:spPr>
        <p:txBody>
          <a:bodyPr/>
          <a:lstStyle/>
          <a:p>
            <a:r>
              <a:rPr lang="en-US" dirty="0" smtClean="0">
                <a:latin typeface="Abadi MT Condensed Extra Bold" charset="0"/>
                <a:ea typeface="Abadi MT Condensed Extra Bold" charset="0"/>
                <a:cs typeface="Abadi MT Condensed Extra Bold" charset="0"/>
              </a:rPr>
              <a:t>So </a:t>
            </a:r>
            <a:r>
              <a:rPr lang="mr-IN" dirty="0" smtClean="0">
                <a:latin typeface="Abadi MT Condensed Extra Bold" charset="0"/>
                <a:ea typeface="Abadi MT Condensed Extra Bold" charset="0"/>
                <a:cs typeface="Abadi MT Condensed Extra Bold" charset="0"/>
              </a:rPr>
              <a:t>…</a:t>
            </a:r>
            <a:r>
              <a:rPr lang="mi-NZ" dirty="0" smtClean="0">
                <a:latin typeface="Abadi MT Condensed Extra Bold" charset="0"/>
                <a:ea typeface="Abadi MT Condensed Extra Bold" charset="0"/>
                <a:cs typeface="Abadi MT Condensed Extra Bold" charset="0"/>
              </a:rPr>
              <a:t>. </a:t>
            </a:r>
            <a:r>
              <a:rPr lang="en-US" dirty="0" smtClean="0">
                <a:latin typeface="Abadi MT Condensed Extra Bold" charset="0"/>
                <a:ea typeface="Abadi MT Condensed Extra Bold" charset="0"/>
                <a:cs typeface="Abadi MT Condensed Extra Bold" charset="0"/>
              </a:rPr>
              <a:t>back to reflection </a:t>
            </a:r>
            <a:r>
              <a:rPr lang="mr-IN" dirty="0" smtClean="0">
                <a:latin typeface="Abadi MT Condensed Extra Bold" charset="0"/>
                <a:ea typeface="Abadi MT Condensed Extra Bold" charset="0"/>
                <a:cs typeface="Abadi MT Condensed Extra Bold" charset="0"/>
              </a:rPr>
              <a:t>…</a:t>
            </a:r>
            <a:endParaRPr lang="en-US" dirty="0">
              <a:latin typeface="Abadi MT Condensed Extra Bold" charset="0"/>
              <a:ea typeface="Abadi MT Condensed Extra Bold" charset="0"/>
              <a:cs typeface="Abadi MT Condensed Extra Bold" charset="0"/>
            </a:endParaRPr>
          </a:p>
        </p:txBody>
      </p:sp>
      <p:sp>
        <p:nvSpPr>
          <p:cNvPr id="3" name="Content Placeholder 2"/>
          <p:cNvSpPr>
            <a:spLocks noGrp="1"/>
          </p:cNvSpPr>
          <p:nvPr>
            <p:ph idx="1"/>
          </p:nvPr>
        </p:nvSpPr>
        <p:spPr>
          <a:xfrm>
            <a:off x="928254" y="1579418"/>
            <a:ext cx="7587095" cy="4835237"/>
          </a:xfrm>
        </p:spPr>
        <p:txBody>
          <a:bodyPr>
            <a:noAutofit/>
          </a:bodyPr>
          <a:lstStyle/>
          <a:p>
            <a:pPr>
              <a:lnSpc>
                <a:spcPct val="110000"/>
              </a:lnSpc>
            </a:pPr>
            <a:r>
              <a:rPr lang="en-US" sz="2250" b="1" i="1" dirty="0" smtClean="0"/>
              <a:t>Identity</a:t>
            </a:r>
            <a:r>
              <a:rPr lang="en-US" sz="2250" dirty="0" smtClean="0"/>
              <a:t> </a:t>
            </a:r>
            <a:r>
              <a:rPr lang="en-US" sz="2250" dirty="0"/>
              <a:t>is relevant to integrity, but what matters is not simply fidelity to identity conferring commitments or projects</a:t>
            </a:r>
            <a:r>
              <a:rPr lang="en-US" sz="2250" dirty="0" smtClean="0"/>
              <a:t>.</a:t>
            </a:r>
          </a:p>
          <a:p>
            <a:pPr>
              <a:lnSpc>
                <a:spcPct val="110000"/>
              </a:lnSpc>
            </a:pPr>
            <a:r>
              <a:rPr lang="en-US" sz="2250" dirty="0" smtClean="0"/>
              <a:t> </a:t>
            </a:r>
            <a:r>
              <a:rPr lang="en-US" sz="2250" dirty="0"/>
              <a:t>Instead, what matters for integrity is that the agent has engaged in appropriate critical reflection upon the projects or commitments upon which they purport to ground their identity and that they are prepared to act upon that reflection. </a:t>
            </a:r>
          </a:p>
          <a:p>
            <a:pPr>
              <a:lnSpc>
                <a:spcPct val="110000"/>
              </a:lnSpc>
            </a:pPr>
            <a:r>
              <a:rPr lang="en-US" sz="2250" dirty="0" smtClean="0"/>
              <a:t>Fidelity </a:t>
            </a:r>
            <a:r>
              <a:rPr lang="en-US" sz="2250" dirty="0"/>
              <a:t>to identity conferring projects and commitments, like autonomy and integration, is something to which a person of integrity should have regard in a process of critical reflection, but integrity is not simply a matter of maintaining such fidelity.</a:t>
            </a:r>
          </a:p>
        </p:txBody>
      </p:sp>
    </p:spTree>
    <p:extLst>
      <p:ext uri="{BB962C8B-B14F-4D97-AF65-F5344CB8AC3E}">
        <p14:creationId xmlns:p14="http://schemas.microsoft.com/office/powerpoint/2010/main" val="4353454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65127"/>
            <a:ext cx="8058150" cy="1117310"/>
          </a:xfrm>
        </p:spPr>
        <p:txBody>
          <a:bodyPr>
            <a:noAutofit/>
          </a:bodyPr>
          <a:lstStyle/>
          <a:p>
            <a:pPr algn="l"/>
            <a:r>
              <a:rPr lang="en-AU" sz="4800" b="1" dirty="0" smtClean="0">
                <a:latin typeface="Abadi MT Condensed Extra Bold" charset="0"/>
                <a:ea typeface="Abadi MT Condensed Extra Bold" charset="0"/>
                <a:cs typeface="Abadi MT Condensed Extra Bold" charset="0"/>
              </a:rPr>
              <a:t>Integrity and the Critique. </a:t>
            </a:r>
            <a:endParaRPr lang="en-US" sz="4800" b="1" dirty="0">
              <a:latin typeface="Abadi MT Condensed Extra Bold" charset="0"/>
              <a:ea typeface="Abadi MT Condensed Extra Bold" charset="0"/>
              <a:cs typeface="Abadi MT Condensed Extra Bold" charset="0"/>
            </a:endParaRPr>
          </a:p>
        </p:txBody>
      </p:sp>
      <p:sp>
        <p:nvSpPr>
          <p:cNvPr id="3" name="Content Placeholder 2"/>
          <p:cNvSpPr>
            <a:spLocks noGrp="1"/>
          </p:cNvSpPr>
          <p:nvPr>
            <p:ph idx="1"/>
          </p:nvPr>
        </p:nvSpPr>
        <p:spPr>
          <a:xfrm>
            <a:off x="457200" y="1600200"/>
            <a:ext cx="8229600" cy="5005948"/>
          </a:xfrm>
        </p:spPr>
        <p:txBody>
          <a:bodyPr anchor="t">
            <a:noAutofit/>
          </a:bodyPr>
          <a:lstStyle/>
          <a:p>
            <a:pPr>
              <a:lnSpc>
                <a:spcPct val="120000"/>
              </a:lnSpc>
              <a:spcBef>
                <a:spcPts val="1800"/>
              </a:spcBef>
            </a:pPr>
            <a:r>
              <a:rPr lang="en-AU" sz="1800" dirty="0" smtClean="0"/>
              <a:t>Gerald </a:t>
            </a:r>
            <a:r>
              <a:rPr lang="en-AU" sz="1800" dirty="0" err="1" smtClean="0"/>
              <a:t>Postema</a:t>
            </a:r>
            <a:r>
              <a:rPr lang="en-AU" sz="1800" dirty="0" smtClean="0"/>
              <a:t>: </a:t>
            </a:r>
            <a:r>
              <a:rPr lang="en-AU" sz="1800" dirty="0"/>
              <a:t>the standard conception portrays the role-occupant as a mere </a:t>
            </a:r>
            <a:r>
              <a:rPr lang="en-AU" sz="1800" dirty="0" smtClean="0"/>
              <a:t>witness</a:t>
            </a:r>
            <a:r>
              <a:rPr lang="en-AU" sz="1800" dirty="0"/>
              <a:t> </a:t>
            </a:r>
            <a:r>
              <a:rPr lang="en-AU" sz="1800" dirty="0" smtClean="0"/>
              <a:t>to </a:t>
            </a:r>
            <a:r>
              <a:rPr lang="en-AU" sz="1800" dirty="0"/>
              <a:t>situations in which she is personally and significantly involved. </a:t>
            </a:r>
          </a:p>
          <a:p>
            <a:pPr>
              <a:lnSpc>
                <a:spcPct val="120000"/>
              </a:lnSpc>
              <a:spcBef>
                <a:spcPts val="1800"/>
              </a:spcBef>
            </a:pPr>
            <a:r>
              <a:rPr lang="en-AU" sz="1800" dirty="0"/>
              <a:t>Kazuo Ishiguro’s </a:t>
            </a:r>
            <a:r>
              <a:rPr lang="en-AU" sz="1800" dirty="0" smtClean="0"/>
              <a:t>butler</a:t>
            </a:r>
            <a:r>
              <a:rPr lang="en-AU" sz="1800" dirty="0"/>
              <a:t> </a:t>
            </a:r>
            <a:r>
              <a:rPr lang="en-AU" sz="1800" dirty="0" smtClean="0"/>
              <a:t>sees </a:t>
            </a:r>
            <a:r>
              <a:rPr lang="en-AU" sz="1800" dirty="0"/>
              <a:t>everything through the norms of his role, and </a:t>
            </a:r>
            <a:r>
              <a:rPr lang="en-AU" sz="1800" dirty="0" smtClean="0"/>
              <a:t>so is unable </a:t>
            </a:r>
            <a:r>
              <a:rPr lang="en-AU" sz="1800" dirty="0"/>
              <a:t>to respond as an individual to Miss Kenton or to his father, or to see that ordinary morality calls upon him to protest as his employer is duped by </a:t>
            </a:r>
            <a:r>
              <a:rPr lang="en-AU" sz="1800" dirty="0" smtClean="0"/>
              <a:t>the Nazis. </a:t>
            </a:r>
            <a:endParaRPr lang="en-AU" sz="1800" dirty="0"/>
          </a:p>
          <a:p>
            <a:pPr>
              <a:lnSpc>
                <a:spcPct val="120000"/>
              </a:lnSpc>
              <a:spcBef>
                <a:spcPts val="1800"/>
              </a:spcBef>
            </a:pPr>
            <a:r>
              <a:rPr lang="en-AU" sz="1800" dirty="0"/>
              <a:t>The crisis of morale that grips the legal profession is due in </a:t>
            </a:r>
            <a:r>
              <a:rPr lang="en-AU" sz="1800" dirty="0" smtClean="0"/>
              <a:t>part </a:t>
            </a:r>
            <a:r>
              <a:rPr lang="en-AU" sz="1800" dirty="0"/>
              <a:t>to the ‘moral schizophrenia’ role-differentiation often involves. </a:t>
            </a:r>
          </a:p>
          <a:p>
            <a:pPr>
              <a:lnSpc>
                <a:spcPct val="120000"/>
              </a:lnSpc>
              <a:spcBef>
                <a:spcPts val="1800"/>
              </a:spcBef>
            </a:pPr>
            <a:r>
              <a:rPr lang="en-US" sz="1800" dirty="0"/>
              <a:t>Montaigne may be comfortable that he can fill the office of the Mayor of Bordeaux without moving his own finger, but m</a:t>
            </a:r>
            <a:r>
              <a:rPr lang="en-US" sz="1800" dirty="0" smtClean="0"/>
              <a:t>ost </a:t>
            </a:r>
            <a:r>
              <a:rPr lang="en-US" sz="1800" dirty="0"/>
              <a:t>of us are likely to find this sort of division more </a:t>
            </a:r>
            <a:r>
              <a:rPr lang="en-US" sz="1800" dirty="0" smtClean="0"/>
              <a:t>taxing, </a:t>
            </a:r>
            <a:r>
              <a:rPr lang="en-US" sz="1800" dirty="0"/>
              <a:t>the more so if our professional selves are called upon not merely to witness, but to advocate on behalf of causes to which our lay-selves are deeply opposed. </a:t>
            </a:r>
          </a:p>
        </p:txBody>
      </p:sp>
    </p:spTree>
    <p:extLst>
      <p:ext uri="{BB962C8B-B14F-4D97-AF65-F5344CB8AC3E}">
        <p14:creationId xmlns:p14="http://schemas.microsoft.com/office/powerpoint/2010/main" val="30222244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latin typeface="Abadi MT Condensed Extra Bold" charset="0"/>
                <a:ea typeface="Abadi MT Condensed Extra Bold" charset="0"/>
                <a:cs typeface="Abadi MT Condensed Extra Bold" charset="0"/>
              </a:rPr>
              <a:t>bringing </a:t>
            </a:r>
            <a:r>
              <a:rPr lang="en-US" b="1" dirty="0">
                <a:latin typeface="Abadi MT Condensed Extra Bold" charset="0"/>
                <a:ea typeface="Abadi MT Condensed Extra Bold" charset="0"/>
                <a:cs typeface="Abadi MT Condensed Extra Bold" charset="0"/>
              </a:rPr>
              <a:t>the discussion back to examples more closely linked to the life in the </a:t>
            </a:r>
            <a:r>
              <a:rPr lang="en-US" b="1" dirty="0" smtClean="0">
                <a:latin typeface="Abadi MT Condensed Extra Bold" charset="0"/>
                <a:ea typeface="Abadi MT Condensed Extra Bold" charset="0"/>
                <a:cs typeface="Abadi MT Condensed Extra Bold" charset="0"/>
              </a:rPr>
              <a:t>professions ...</a:t>
            </a:r>
            <a:endParaRPr lang="en-US" b="1" dirty="0">
              <a:latin typeface="Abadi MT Condensed Extra Bold" charset="0"/>
              <a:ea typeface="Abadi MT Condensed Extra Bold" charset="0"/>
              <a:cs typeface="Abadi MT Condensed Extra Bold" charset="0"/>
            </a:endParaRPr>
          </a:p>
        </p:txBody>
      </p:sp>
      <p:sp>
        <p:nvSpPr>
          <p:cNvPr id="3" name="Content Placeholder 2"/>
          <p:cNvSpPr>
            <a:spLocks noGrp="1"/>
          </p:cNvSpPr>
          <p:nvPr>
            <p:ph idx="1"/>
          </p:nvPr>
        </p:nvSpPr>
        <p:spPr>
          <a:xfrm>
            <a:off x="1094508" y="1690689"/>
            <a:ext cx="7689274" cy="4779384"/>
          </a:xfrm>
        </p:spPr>
        <p:txBody>
          <a:bodyPr>
            <a:normAutofit/>
          </a:bodyPr>
          <a:lstStyle/>
          <a:p>
            <a:r>
              <a:rPr lang="en-US" dirty="0" smtClean="0"/>
              <a:t>Does </a:t>
            </a:r>
            <a:r>
              <a:rPr lang="en-US" dirty="0"/>
              <a:t>the lawyer who sees the law as an instrument for substantive </a:t>
            </a:r>
            <a:r>
              <a:rPr lang="en-US" i="1" dirty="0"/>
              <a:t>justice </a:t>
            </a:r>
            <a:r>
              <a:rPr lang="en-US" b="1" i="1" dirty="0"/>
              <a:t>abandon an identity conferring commitment </a:t>
            </a:r>
            <a:r>
              <a:rPr lang="en-US" dirty="0"/>
              <a:t>when he feels he simply has to advise a client seeking to avoid a just debt that a statute of limitations will see off at least an attempt to compel payment through the courts? </a:t>
            </a:r>
            <a:endParaRPr lang="en-US" dirty="0" smtClean="0"/>
          </a:p>
          <a:p>
            <a:r>
              <a:rPr lang="en-US" dirty="0" smtClean="0"/>
              <a:t>Has </a:t>
            </a:r>
            <a:r>
              <a:rPr lang="en-US" dirty="0"/>
              <a:t>the erstwhile youthful idealist who came to </a:t>
            </a:r>
            <a:r>
              <a:rPr lang="en-US" dirty="0" smtClean="0"/>
              <a:t>medicine </a:t>
            </a:r>
            <a:r>
              <a:rPr lang="en-US" dirty="0"/>
              <a:t>in order to </a:t>
            </a:r>
            <a:r>
              <a:rPr lang="en-US" dirty="0" smtClean="0"/>
              <a:t>help the poor but </a:t>
            </a:r>
            <a:r>
              <a:rPr lang="en-US" dirty="0"/>
              <a:t>who, five years after graduation, has </a:t>
            </a:r>
            <a:r>
              <a:rPr lang="en-US" dirty="0" smtClean="0"/>
              <a:t>become </a:t>
            </a:r>
            <a:r>
              <a:rPr lang="en-US" dirty="0"/>
              <a:t>genuinely engaged with the challenges of </a:t>
            </a:r>
            <a:r>
              <a:rPr lang="en-US" dirty="0" smtClean="0"/>
              <a:t>cosmetic surgery, </a:t>
            </a:r>
            <a:r>
              <a:rPr lang="en-US" dirty="0"/>
              <a:t>also </a:t>
            </a:r>
            <a:r>
              <a:rPr lang="en-US" b="1" i="1" dirty="0"/>
              <a:t>become a different person</a:t>
            </a:r>
            <a:r>
              <a:rPr lang="en-US" dirty="0"/>
              <a:t>?  Has she </a:t>
            </a:r>
            <a:r>
              <a:rPr lang="en-US" b="1" i="1" dirty="0"/>
              <a:t>abandoned an identity conferring commitment or ground project</a:t>
            </a:r>
            <a:r>
              <a:rPr lang="en-US" dirty="0"/>
              <a:t>?  </a:t>
            </a:r>
            <a:endParaRPr lang="en-US" dirty="0" smtClean="0"/>
          </a:p>
          <a:p>
            <a:r>
              <a:rPr lang="en-US" dirty="0" smtClean="0"/>
              <a:t>And what </a:t>
            </a:r>
            <a:r>
              <a:rPr lang="en-US" dirty="0"/>
              <a:t>do the answers to these questions tell us about the integrity of these professionals?  </a:t>
            </a:r>
            <a:r>
              <a:rPr lang="en-US" b="1" i="1" dirty="0"/>
              <a:t>If they have abandoned or modified their stance to what were once for them identity-conferring commitments, do they have integrity? </a:t>
            </a:r>
          </a:p>
        </p:txBody>
      </p:sp>
    </p:spTree>
    <p:extLst>
      <p:ext uri="{BB962C8B-B14F-4D97-AF65-F5344CB8AC3E}">
        <p14:creationId xmlns:p14="http://schemas.microsoft.com/office/powerpoint/2010/main" val="3654732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badi MT Condensed Extra Bold" charset="0"/>
                <a:ea typeface="Abadi MT Condensed Extra Bold" charset="0"/>
                <a:cs typeface="Abadi MT Condensed Extra Bold" charset="0"/>
              </a:rPr>
              <a:t>The formalism objection one more time</a:t>
            </a:r>
            <a:endParaRPr lang="en-US" dirty="0">
              <a:latin typeface="Abadi MT Condensed Extra Bold" charset="0"/>
              <a:ea typeface="Abadi MT Condensed Extra Bold" charset="0"/>
              <a:cs typeface="Abadi MT Condensed Extra Bold" charset="0"/>
            </a:endParaRPr>
          </a:p>
        </p:txBody>
      </p:sp>
      <p:sp>
        <p:nvSpPr>
          <p:cNvPr id="3" name="Content Placeholder 2"/>
          <p:cNvSpPr>
            <a:spLocks noGrp="1"/>
          </p:cNvSpPr>
          <p:nvPr>
            <p:ph idx="1"/>
          </p:nvPr>
        </p:nvSpPr>
        <p:spPr>
          <a:xfrm>
            <a:off x="354841" y="1460310"/>
            <a:ext cx="8502555" cy="5397690"/>
          </a:xfrm>
        </p:spPr>
        <p:txBody>
          <a:bodyPr>
            <a:noAutofit/>
          </a:bodyPr>
          <a:lstStyle/>
          <a:p>
            <a:pPr marL="363538" indent="-363538"/>
            <a:r>
              <a:rPr lang="en-US" sz="2800" dirty="0" smtClean="0"/>
              <a:t>I argued that </a:t>
            </a:r>
            <a:r>
              <a:rPr lang="en-US" sz="2800" dirty="0"/>
              <a:t>there was something about </a:t>
            </a:r>
            <a:r>
              <a:rPr lang="en-US" sz="2800" b="1" i="1" dirty="0"/>
              <a:t>integration itself</a:t>
            </a:r>
            <a:r>
              <a:rPr lang="en-US" sz="2800" dirty="0"/>
              <a:t>, </a:t>
            </a:r>
            <a:r>
              <a:rPr lang="en-US" sz="2800" dirty="0" err="1"/>
              <a:t>characterised</a:t>
            </a:r>
            <a:r>
              <a:rPr lang="en-US" sz="2800" dirty="0"/>
              <a:t> in terms of the method of reflective equilibrium, such that the pursuit of integration would lead most of us toward morally palatable beliefs, desires and volitions. </a:t>
            </a:r>
            <a:endParaRPr lang="en-US" sz="2800" dirty="0" smtClean="0"/>
          </a:p>
          <a:p>
            <a:pPr marL="363538" indent="-363538"/>
            <a:r>
              <a:rPr lang="en-US" sz="2800" dirty="0" smtClean="0"/>
              <a:t>The </a:t>
            </a:r>
            <a:r>
              <a:rPr lang="en-US" sz="2800" dirty="0"/>
              <a:t>introduction of a similar requirement in the context of a discussion of identity-integrity does not seem to lead us quite so directly to morally palatable views. </a:t>
            </a:r>
            <a:endParaRPr lang="en-US" sz="2800" dirty="0" smtClean="0"/>
          </a:p>
          <a:p>
            <a:pPr marL="363538" indent="-363538"/>
            <a:r>
              <a:rPr lang="en-US" sz="2800" dirty="0" smtClean="0"/>
              <a:t>There doesn’t seem to be anything about </a:t>
            </a:r>
            <a:r>
              <a:rPr lang="en-US" sz="2800" dirty="0"/>
              <a:t>identity </a:t>
            </a:r>
            <a:r>
              <a:rPr lang="en-US" sz="2800" i="1" dirty="0"/>
              <a:t>itself</a:t>
            </a:r>
            <a:r>
              <a:rPr lang="en-US" sz="2800" dirty="0"/>
              <a:t> to prevent Williams’s Gauguin resolving, after appropriate reflection, to endorse his decision to abandon his family to pursue his art in Tahiti. </a:t>
            </a:r>
            <a:endParaRPr lang="en-US" sz="2800" dirty="0" smtClean="0"/>
          </a:p>
        </p:txBody>
      </p:sp>
    </p:spTree>
    <p:extLst>
      <p:ext uri="{BB962C8B-B14F-4D97-AF65-F5344CB8AC3E}">
        <p14:creationId xmlns:p14="http://schemas.microsoft.com/office/powerpoint/2010/main" val="10758400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7"/>
            <a:ext cx="7886700" cy="861245"/>
          </a:xfrm>
        </p:spPr>
        <p:txBody>
          <a:bodyPr>
            <a:normAutofit/>
          </a:bodyPr>
          <a:lstStyle/>
          <a:p>
            <a:pPr algn="l"/>
            <a:r>
              <a:rPr lang="en-US" sz="3600" b="1" i="1" dirty="0" smtClean="0">
                <a:latin typeface="Abadi MT Condensed Extra Bold" charset="0"/>
                <a:ea typeface="Abadi MT Condensed Extra Bold" charset="0"/>
                <a:cs typeface="Abadi MT Condensed Extra Bold" charset="0"/>
              </a:rPr>
              <a:t>Conclusion</a:t>
            </a:r>
            <a:endParaRPr lang="en-US" sz="3600" b="1" i="1" dirty="0">
              <a:latin typeface="Abadi MT Condensed Extra Bold" charset="0"/>
              <a:ea typeface="Abadi MT Condensed Extra Bold" charset="0"/>
              <a:cs typeface="Abadi MT Condensed Extra Bold" charset="0"/>
            </a:endParaRPr>
          </a:p>
        </p:txBody>
      </p:sp>
      <p:sp>
        <p:nvSpPr>
          <p:cNvPr id="3" name="Content Placeholder 2"/>
          <p:cNvSpPr>
            <a:spLocks noGrp="1"/>
          </p:cNvSpPr>
          <p:nvPr>
            <p:ph idx="1"/>
          </p:nvPr>
        </p:nvSpPr>
        <p:spPr>
          <a:xfrm>
            <a:off x="882126" y="1226372"/>
            <a:ext cx="7804673" cy="5404198"/>
          </a:xfrm>
        </p:spPr>
        <p:txBody>
          <a:bodyPr anchor="t">
            <a:noAutofit/>
          </a:bodyPr>
          <a:lstStyle/>
          <a:p>
            <a:pPr marL="361950" indent="-361950">
              <a:lnSpc>
                <a:spcPct val="90000"/>
              </a:lnSpc>
            </a:pPr>
            <a:r>
              <a:rPr lang="en-AU" sz="2400" dirty="0" smtClean="0"/>
              <a:t>Central </a:t>
            </a:r>
            <a:r>
              <a:rPr lang="en-AU" sz="2400" dirty="0"/>
              <a:t>idea has been that integrity depends crucially upon whether agents have engaged in a process of sincere and thorough critical reflection upon their situation and been prepared to embrace the recommendations of that reflection</a:t>
            </a:r>
            <a:r>
              <a:rPr lang="en-AU" sz="2400" dirty="0" smtClean="0"/>
              <a:t>.</a:t>
            </a:r>
          </a:p>
          <a:p>
            <a:pPr marL="361950" indent="-361950"/>
            <a:r>
              <a:rPr lang="en-AU" sz="2400" dirty="0" smtClean="0"/>
              <a:t> Plausible </a:t>
            </a:r>
            <a:r>
              <a:rPr lang="en-AU" sz="2400" dirty="0"/>
              <a:t>accounts of integrity </a:t>
            </a:r>
            <a:r>
              <a:rPr lang="en-AU" sz="2400" dirty="0" smtClean="0"/>
              <a:t>require just </a:t>
            </a:r>
            <a:r>
              <a:rPr lang="en-AU" sz="2400" dirty="0"/>
              <a:t>this sort of reflection; </a:t>
            </a:r>
            <a:r>
              <a:rPr lang="en-AU" sz="2400" dirty="0" smtClean="0"/>
              <a:t>it </a:t>
            </a:r>
            <a:r>
              <a:rPr lang="en-AU" sz="2400" dirty="0"/>
              <a:t>is that reflective requirement which drives our intuitions about the importance of the autonomy, integration and identity. </a:t>
            </a:r>
            <a:endParaRPr lang="en-AU" sz="2400" dirty="0" smtClean="0"/>
          </a:p>
          <a:p>
            <a:pPr marL="361950" indent="-361950">
              <a:lnSpc>
                <a:spcPct val="90000"/>
              </a:lnSpc>
            </a:pPr>
            <a:r>
              <a:rPr lang="en-AU" sz="2400" dirty="0" smtClean="0"/>
              <a:t>For an agent who has engaged in such reflection, </a:t>
            </a:r>
            <a:r>
              <a:rPr lang="en-AU" sz="2400" dirty="0"/>
              <a:t>there is no essential conflict between the role obligation and personal </a:t>
            </a:r>
            <a:r>
              <a:rPr lang="en-AU" sz="2400" dirty="0" smtClean="0"/>
              <a:t>integrity: </a:t>
            </a:r>
          </a:p>
          <a:p>
            <a:pPr marL="704850" lvl="1" indent="-361950"/>
            <a:r>
              <a:rPr lang="en-AU" sz="2400" dirty="0" smtClean="0"/>
              <a:t>they should autonomously endorse the differentiated obligations and permissions  of the lawyer’s/professional’s role. </a:t>
            </a:r>
            <a:endParaRPr lang="en-US" sz="2400" dirty="0"/>
          </a:p>
        </p:txBody>
      </p:sp>
    </p:spTree>
    <p:extLst>
      <p:ext uri="{BB962C8B-B14F-4D97-AF65-F5344CB8AC3E}">
        <p14:creationId xmlns:p14="http://schemas.microsoft.com/office/powerpoint/2010/main" val="2269975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 Atticus Finch Footnote (ignore if you like </a:t>
            </a:r>
            <a:r>
              <a:rPr lang="mr-IN" dirty="0" smtClean="0"/>
              <a:t>…</a:t>
            </a:r>
            <a:r>
              <a:rPr lang="mi-NZ" dirty="0" smtClean="0"/>
              <a:t>)</a:t>
            </a:r>
            <a:endParaRPr lang="en-US" dirty="0"/>
          </a:p>
        </p:txBody>
      </p:sp>
      <p:sp>
        <p:nvSpPr>
          <p:cNvPr id="3" name="Content Placeholder 2"/>
          <p:cNvSpPr>
            <a:spLocks noGrp="1"/>
          </p:cNvSpPr>
          <p:nvPr>
            <p:ph idx="1"/>
          </p:nvPr>
        </p:nvSpPr>
        <p:spPr/>
        <p:txBody>
          <a:bodyPr/>
          <a:lstStyle/>
          <a:p>
            <a:r>
              <a:rPr lang="en-NZ" baseline="30000" dirty="0"/>
              <a:t>I have elsewhere defended a revisionist view of Harper Lee’s Lawyer-Hero,</a:t>
            </a:r>
            <a:r>
              <a:rPr lang="en-NZ" dirty="0"/>
              <a:t> </a:t>
            </a:r>
            <a:r>
              <a:rPr lang="en-NZ" baseline="30000" dirty="0"/>
              <a:t>Atticus Finch, as a tragic figure (Dare 2001 and 2009). Faced with the shooting of another mockingbird when called upon to decide whether Boo should be charged over the killing of Bob Ewell, I have argued, Atticus put aside his commitment to the rule of law, to principles he had passionately defended, in terms of which others had understood him. If integrity does consist in holding fast to identity conferring commitments, and I correctly identified the commitments which filled that role, then Atticus lacked integrity: The Atticus who went along with the sheriff, trying Boo in the secret courts of their own hearts, was not the same man who pleaded for the jury to avoid doing that very thing in Tom’s case. The conclusion that Atticus lacked integrity will strike many as absurd, as reason to reject the identity view of integrity, since Atticus is widely regarded as the exemplar of that virtue. I think there is something to this. Like autonomy and integration, fidelity to identity conferring commitments is one of the things to which a person of integrity should have proper regard in a process of sincere and thorough reflection, but integrity does not consist in such fidelity. Integrity rests largely upon reflection, upon the disposition to engage in it and take it seriously, not upon its outcome. Even on this reading, emphasising the centrality of reflection to integrity, we will still have reason to question Atticus’s integrity, I think, since there is little sign that Atticus does reflect upon his situation, upon what might have happened if Boo had appeared before a grand jury, upon the wisdom of covering up the circumstances of Bob Ewell’s death, but if he lacks integrity it is because of that failure and not because of his failure to maintain fidelity to his earlier identity conferring commitments.</a:t>
            </a:r>
            <a:endParaRPr lang="en-GB" dirty="0"/>
          </a:p>
          <a:p>
            <a:endParaRPr lang="en-US" dirty="0"/>
          </a:p>
        </p:txBody>
      </p:sp>
    </p:spTree>
    <p:extLst>
      <p:ext uri="{BB962C8B-B14F-4D97-AF65-F5344CB8AC3E}">
        <p14:creationId xmlns:p14="http://schemas.microsoft.com/office/powerpoint/2010/main" val="182828693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093596"/>
          </a:xfrm>
        </p:spPr>
        <p:txBody>
          <a:bodyPr>
            <a:noAutofit/>
          </a:bodyPr>
          <a:lstStyle/>
          <a:p>
            <a:pPr algn="l"/>
            <a:r>
              <a:rPr lang="en-US" sz="4000" dirty="0" smtClean="0">
                <a:latin typeface="Abadi MT Condensed Extra Bold" charset="0"/>
                <a:ea typeface="Abadi MT Condensed Extra Bold" charset="0"/>
                <a:cs typeface="Abadi MT Condensed Extra Bold" charset="0"/>
              </a:rPr>
              <a:t>Integrity and the Standard Conception </a:t>
            </a:r>
            <a:endParaRPr lang="en-US" sz="4000" dirty="0">
              <a:latin typeface="Abadi MT Condensed Extra Bold" charset="0"/>
              <a:ea typeface="Abadi MT Condensed Extra Bold" charset="0"/>
              <a:cs typeface="Abadi MT Condensed Extra Bold" charset="0"/>
            </a:endParaRPr>
          </a:p>
        </p:txBody>
      </p:sp>
      <p:sp>
        <p:nvSpPr>
          <p:cNvPr id="3" name="Content Placeholder 2"/>
          <p:cNvSpPr>
            <a:spLocks noGrp="1"/>
          </p:cNvSpPr>
          <p:nvPr>
            <p:ph idx="1"/>
          </p:nvPr>
        </p:nvSpPr>
        <p:spPr>
          <a:xfrm>
            <a:off x="457200" y="1795016"/>
            <a:ext cx="8229600" cy="4713443"/>
          </a:xfrm>
        </p:spPr>
        <p:txBody>
          <a:bodyPr>
            <a:normAutofit/>
          </a:bodyPr>
          <a:lstStyle/>
          <a:p>
            <a:pPr>
              <a:lnSpc>
                <a:spcPct val="200000"/>
              </a:lnSpc>
            </a:pPr>
            <a:r>
              <a:rPr lang="en-AU" dirty="0" smtClean="0"/>
              <a:t>“These </a:t>
            </a:r>
            <a:r>
              <a:rPr lang="en-AU" dirty="0"/>
              <a:t>strands of the critique seem to raise concerns about the ways in which the standard conception calls upon professionals to distance themselves from their lay-persona, from the claims of ordinary morality, from the circumstances in which they act, from the people they engage with when acting as role-occupants. It seems to require, in sum, that lawyers acting under the standard conception sacrifice their </a:t>
            </a:r>
            <a:r>
              <a:rPr lang="en-AU" dirty="0" smtClean="0"/>
              <a:t>integrity”.  </a:t>
            </a:r>
            <a:endParaRPr lang="en-AU" dirty="0"/>
          </a:p>
          <a:p>
            <a:endParaRPr lang="en-US" dirty="0"/>
          </a:p>
        </p:txBody>
      </p:sp>
    </p:spTree>
    <p:extLst>
      <p:ext uri="{BB962C8B-B14F-4D97-AF65-F5344CB8AC3E}">
        <p14:creationId xmlns:p14="http://schemas.microsoft.com/office/powerpoint/2010/main" val="7831957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b="1" dirty="0" smtClean="0">
                <a:latin typeface="Abadi MT Condensed Extra Bold" charset="0"/>
                <a:ea typeface="Abadi MT Condensed Extra Bold" charset="0"/>
                <a:cs typeface="Abadi MT Condensed Extra Bold" charset="0"/>
              </a:rPr>
              <a:t>Defending integrity within the modified standard conception</a:t>
            </a:r>
            <a:endParaRPr lang="en-US" b="1" dirty="0">
              <a:latin typeface="Abadi MT Condensed Extra Bold" charset="0"/>
              <a:ea typeface="Abadi MT Condensed Extra Bold" charset="0"/>
              <a:cs typeface="Abadi MT Condensed Extra Bold" charset="0"/>
            </a:endParaRPr>
          </a:p>
        </p:txBody>
      </p:sp>
      <p:sp>
        <p:nvSpPr>
          <p:cNvPr id="3" name="Content Placeholder 2"/>
          <p:cNvSpPr>
            <a:spLocks noGrp="1"/>
          </p:cNvSpPr>
          <p:nvPr>
            <p:ph idx="1"/>
          </p:nvPr>
        </p:nvSpPr>
        <p:spPr>
          <a:xfrm>
            <a:off x="628650" y="1690689"/>
            <a:ext cx="8058150" cy="4781138"/>
          </a:xfrm>
        </p:spPr>
        <p:txBody>
          <a:bodyPr anchor="t">
            <a:normAutofit fontScale="92500"/>
          </a:bodyPr>
          <a:lstStyle/>
          <a:p>
            <a:pPr>
              <a:lnSpc>
                <a:spcPct val="170000"/>
              </a:lnSpc>
            </a:pPr>
            <a:r>
              <a:rPr lang="en-US" dirty="0" smtClean="0"/>
              <a:t>Examine 3 influential accounts of integrity:</a:t>
            </a:r>
          </a:p>
          <a:p>
            <a:pPr lvl="1">
              <a:lnSpc>
                <a:spcPct val="170000"/>
              </a:lnSpc>
            </a:pPr>
            <a:r>
              <a:rPr lang="en-US" dirty="0" smtClean="0"/>
              <a:t>Integrity as autonomy</a:t>
            </a:r>
          </a:p>
          <a:p>
            <a:pPr lvl="1">
              <a:lnSpc>
                <a:spcPct val="170000"/>
              </a:lnSpc>
            </a:pPr>
            <a:r>
              <a:rPr lang="en-US" dirty="0" smtClean="0"/>
              <a:t>Integrity as integration</a:t>
            </a:r>
          </a:p>
          <a:p>
            <a:pPr lvl="1">
              <a:lnSpc>
                <a:spcPct val="170000"/>
              </a:lnSpc>
            </a:pPr>
            <a:r>
              <a:rPr lang="en-US" dirty="0" smtClean="0"/>
              <a:t>Integrity as identity  </a:t>
            </a:r>
          </a:p>
          <a:p>
            <a:pPr>
              <a:lnSpc>
                <a:spcPct val="170000"/>
              </a:lnSpc>
            </a:pPr>
            <a:r>
              <a:rPr lang="en-US" dirty="0" smtClean="0"/>
              <a:t>Argue that each of them relies </a:t>
            </a:r>
            <a:r>
              <a:rPr lang="en-US" i="1" dirty="0" smtClean="0"/>
              <a:t>not</a:t>
            </a:r>
            <a:r>
              <a:rPr lang="en-US" dirty="0" smtClean="0"/>
              <a:t> on the feature it claims to (autonomy, integration, integrity)</a:t>
            </a:r>
          </a:p>
          <a:p>
            <a:pPr>
              <a:lnSpc>
                <a:spcPct val="170000"/>
              </a:lnSpc>
            </a:pPr>
            <a:r>
              <a:rPr lang="en-US" dirty="0" smtClean="0"/>
              <a:t>Instead, </a:t>
            </a:r>
            <a:r>
              <a:rPr lang="en-US" dirty="0"/>
              <a:t>these are the sort of things to which a person of integrity should have proper regard in a process of sincere and thorough reflection, and it is this process of reflection which underpins </a:t>
            </a:r>
            <a:r>
              <a:rPr lang="en-US" dirty="0" smtClean="0"/>
              <a:t>integrity.</a:t>
            </a:r>
            <a:endParaRPr lang="en-US" dirty="0"/>
          </a:p>
        </p:txBody>
      </p:sp>
    </p:spTree>
    <p:extLst>
      <p:ext uri="{BB962C8B-B14F-4D97-AF65-F5344CB8AC3E}">
        <p14:creationId xmlns:p14="http://schemas.microsoft.com/office/powerpoint/2010/main" val="4354490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4256" y="365127"/>
            <a:ext cx="7981094" cy="1052512"/>
          </a:xfrm>
        </p:spPr>
        <p:txBody>
          <a:bodyPr/>
          <a:lstStyle/>
          <a:p>
            <a:pPr algn="l"/>
            <a:r>
              <a:rPr lang="en-US" dirty="0" smtClean="0">
                <a:latin typeface="Abadi MT Condensed Extra Bold" charset="0"/>
                <a:ea typeface="Abadi MT Condensed Extra Bold" charset="0"/>
                <a:cs typeface="Abadi MT Condensed Extra Bold" charset="0"/>
              </a:rPr>
              <a:t>The Broader View</a:t>
            </a:r>
            <a:endParaRPr lang="en-US" dirty="0">
              <a:latin typeface="Abadi MT Condensed Extra Bold" charset="0"/>
              <a:ea typeface="Abadi MT Condensed Extra Bold" charset="0"/>
              <a:cs typeface="Abadi MT Condensed Extra Bold" charset="0"/>
            </a:endParaRPr>
          </a:p>
        </p:txBody>
      </p:sp>
      <p:sp>
        <p:nvSpPr>
          <p:cNvPr id="3" name="Content Placeholder 2"/>
          <p:cNvSpPr>
            <a:spLocks noGrp="1"/>
          </p:cNvSpPr>
          <p:nvPr>
            <p:ph idx="1"/>
          </p:nvPr>
        </p:nvSpPr>
        <p:spPr>
          <a:xfrm>
            <a:off x="457200" y="1417638"/>
            <a:ext cx="8229600" cy="5017556"/>
          </a:xfrm>
        </p:spPr>
        <p:txBody>
          <a:bodyPr anchor="t">
            <a:noAutofit/>
          </a:bodyPr>
          <a:lstStyle/>
          <a:p>
            <a:pPr marL="0" indent="0">
              <a:lnSpc>
                <a:spcPct val="130000"/>
              </a:lnSpc>
              <a:buNone/>
            </a:pPr>
            <a:r>
              <a:rPr lang="en-US" sz="1800" dirty="0"/>
              <a:t>The </a:t>
            </a:r>
            <a:r>
              <a:rPr lang="en-US" sz="1800" dirty="0" smtClean="0"/>
              <a:t>idea is </a:t>
            </a:r>
            <a:r>
              <a:rPr lang="en-US" sz="1800" dirty="0"/>
              <a:t>that </a:t>
            </a:r>
            <a:r>
              <a:rPr lang="en-US" sz="1800" dirty="0" smtClean="0"/>
              <a:t>the process of reflection will lead lawyers/professionals of integrity to traverse something approaching the model of legal/</a:t>
            </a:r>
            <a:r>
              <a:rPr lang="en-US" sz="1800" dirty="0" err="1" smtClean="0"/>
              <a:t>profgessional</a:t>
            </a:r>
            <a:r>
              <a:rPr lang="en-US" sz="1800" dirty="0" smtClean="0"/>
              <a:t>  ethics offered in these lectures, and that that model addresses the problems </a:t>
            </a:r>
            <a:r>
              <a:rPr lang="en-US" sz="1800" dirty="0"/>
              <a:t>of distance, detachment and integrity on a number of </a:t>
            </a:r>
            <a:r>
              <a:rPr lang="en-US" sz="1800" dirty="0" smtClean="0"/>
              <a:t>fronts. It:</a:t>
            </a:r>
          </a:p>
          <a:p>
            <a:pPr marL="450850" lvl="1">
              <a:lnSpc>
                <a:spcPct val="130000"/>
              </a:lnSpc>
            </a:pPr>
            <a:r>
              <a:rPr lang="en-US" sz="1800" dirty="0" smtClean="0"/>
              <a:t>seeks </a:t>
            </a:r>
            <a:r>
              <a:rPr lang="en-US" sz="1800" dirty="0"/>
              <a:t>to minimize the conflict between </a:t>
            </a:r>
            <a:r>
              <a:rPr lang="en-US" sz="1800" dirty="0" smtClean="0"/>
              <a:t>role </a:t>
            </a:r>
            <a:r>
              <a:rPr lang="en-US" sz="1800" dirty="0"/>
              <a:t>morality and </a:t>
            </a:r>
            <a:r>
              <a:rPr lang="en-US" sz="1800" dirty="0" smtClean="0"/>
              <a:t>ordinary morality </a:t>
            </a:r>
            <a:r>
              <a:rPr lang="en-US" sz="1800" dirty="0"/>
              <a:t>by limiting the excesses of </a:t>
            </a:r>
            <a:r>
              <a:rPr lang="en-US" sz="1800" dirty="0" smtClean="0"/>
              <a:t>advocacy (the mere-zeal stuff);</a:t>
            </a:r>
          </a:p>
          <a:p>
            <a:pPr marL="450850" lvl="1">
              <a:lnSpc>
                <a:spcPct val="130000"/>
              </a:lnSpc>
            </a:pPr>
            <a:r>
              <a:rPr lang="en-US" sz="1800" dirty="0"/>
              <a:t>recognizes the contribution of ordinary morality to institutional </a:t>
            </a:r>
            <a:r>
              <a:rPr lang="en-US" sz="1800" dirty="0" smtClean="0"/>
              <a:t>design, even though insisting </a:t>
            </a:r>
            <a:r>
              <a:rPr lang="en-US" sz="1800" dirty="0"/>
              <a:t>on a ‘clean break’ between role </a:t>
            </a:r>
            <a:r>
              <a:rPr lang="en-US" sz="1800" dirty="0" smtClean="0"/>
              <a:t>and </a:t>
            </a:r>
            <a:r>
              <a:rPr lang="en-US" sz="1800" dirty="0"/>
              <a:t>broad based </a:t>
            </a:r>
            <a:r>
              <a:rPr lang="en-US" sz="1800" dirty="0" smtClean="0"/>
              <a:t>morality;</a:t>
            </a:r>
          </a:p>
          <a:p>
            <a:pPr marL="450850" lvl="1">
              <a:lnSpc>
                <a:spcPct val="130000"/>
              </a:lnSpc>
            </a:pPr>
            <a:r>
              <a:rPr lang="en-US" sz="1800" dirty="0" smtClean="0"/>
              <a:t>Offers reasons </a:t>
            </a:r>
            <a:r>
              <a:rPr lang="en-US" sz="1800" dirty="0"/>
              <a:t>of ordinary morality to take the </a:t>
            </a:r>
            <a:r>
              <a:rPr lang="en-US" sz="1800" dirty="0" smtClean="0"/>
              <a:t>lawyer’s role obligations seriously;</a:t>
            </a:r>
          </a:p>
          <a:p>
            <a:pPr marL="450850" lvl="1">
              <a:lnSpc>
                <a:spcPct val="130000"/>
              </a:lnSpc>
            </a:pPr>
            <a:r>
              <a:rPr lang="en-US" sz="1800" dirty="0" smtClean="0"/>
              <a:t>shows </a:t>
            </a:r>
            <a:r>
              <a:rPr lang="en-US" sz="1800" dirty="0"/>
              <a:t>that lawyers have a professional moral obligation to engage in </a:t>
            </a:r>
            <a:r>
              <a:rPr lang="en-US" sz="1800" dirty="0" smtClean="0"/>
              <a:t>constant </a:t>
            </a:r>
            <a:r>
              <a:rPr lang="en-US" sz="1800" dirty="0"/>
              <a:t>process of law reform, aimed at promoting fit between the lawyer’s role morality and broad based morality. </a:t>
            </a:r>
            <a:endParaRPr lang="en-US" sz="1800" dirty="0" smtClean="0"/>
          </a:p>
        </p:txBody>
      </p:sp>
    </p:spTree>
    <p:extLst>
      <p:ext uri="{BB962C8B-B14F-4D97-AF65-F5344CB8AC3E}">
        <p14:creationId xmlns:p14="http://schemas.microsoft.com/office/powerpoint/2010/main" val="10972755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7"/>
            <a:ext cx="7886700" cy="785941"/>
          </a:xfrm>
        </p:spPr>
        <p:txBody>
          <a:bodyPr>
            <a:normAutofit fontScale="90000"/>
          </a:bodyPr>
          <a:lstStyle/>
          <a:p>
            <a:pPr algn="l"/>
            <a:r>
              <a:rPr lang="en-US" sz="3600" b="1" dirty="0" smtClean="0">
                <a:latin typeface="Abadi MT Condensed Extra Bold" charset="0"/>
                <a:ea typeface="Abadi MT Condensed Extra Bold" charset="0"/>
                <a:cs typeface="Abadi MT Condensed Extra Bold" charset="0"/>
              </a:rPr>
              <a:t>Conclusion in advance - where we hope to get to </a:t>
            </a:r>
            <a:r>
              <a:rPr lang="mr-IN" sz="3600" b="1" dirty="0" smtClean="0">
                <a:latin typeface="Abadi MT Condensed Extra Bold" charset="0"/>
                <a:ea typeface="Abadi MT Condensed Extra Bold" charset="0"/>
                <a:cs typeface="Abadi MT Condensed Extra Bold" charset="0"/>
              </a:rPr>
              <a:t>…</a:t>
            </a:r>
            <a:r>
              <a:rPr lang="mi-NZ" sz="3600" b="1" dirty="0" smtClean="0">
                <a:latin typeface="Abadi MT Condensed Extra Bold" charset="0"/>
                <a:ea typeface="Abadi MT Condensed Extra Bold" charset="0"/>
                <a:cs typeface="Abadi MT Condensed Extra Bold" charset="0"/>
              </a:rPr>
              <a:t> </a:t>
            </a:r>
            <a:endParaRPr lang="en-US" sz="3600" b="1" dirty="0">
              <a:latin typeface="Abadi MT Condensed Extra Bold" charset="0"/>
              <a:ea typeface="Abadi MT Condensed Extra Bold" charset="0"/>
              <a:cs typeface="Abadi MT Condensed Extra Bold" charset="0"/>
            </a:endParaRPr>
          </a:p>
        </p:txBody>
      </p:sp>
      <p:sp>
        <p:nvSpPr>
          <p:cNvPr id="3" name="Content Placeholder 2"/>
          <p:cNvSpPr>
            <a:spLocks noGrp="1"/>
          </p:cNvSpPr>
          <p:nvPr>
            <p:ph idx="1"/>
          </p:nvPr>
        </p:nvSpPr>
        <p:spPr>
          <a:xfrm>
            <a:off x="882126" y="1226372"/>
            <a:ext cx="7804673" cy="5404198"/>
          </a:xfrm>
        </p:spPr>
        <p:txBody>
          <a:bodyPr anchor="t">
            <a:noAutofit/>
          </a:bodyPr>
          <a:lstStyle/>
          <a:p>
            <a:pPr marL="361950" indent="-361950">
              <a:lnSpc>
                <a:spcPct val="90000"/>
              </a:lnSpc>
            </a:pPr>
            <a:r>
              <a:rPr lang="en-AU" sz="2400" dirty="0" smtClean="0"/>
              <a:t>Central </a:t>
            </a:r>
            <a:r>
              <a:rPr lang="en-AU" sz="2400"/>
              <a:t>idea </a:t>
            </a:r>
            <a:r>
              <a:rPr lang="en-AU" sz="2400" smtClean="0"/>
              <a:t>= </a:t>
            </a:r>
            <a:r>
              <a:rPr lang="en-AU" sz="2400" dirty="0"/>
              <a:t>that integrity depends crucially upon whether agents have engaged in a process of sincere and thorough critical reflection upon their situation and been prepared to embrace the recommendations of that reflection</a:t>
            </a:r>
            <a:r>
              <a:rPr lang="en-AU" sz="2400" dirty="0" smtClean="0"/>
              <a:t>.</a:t>
            </a:r>
          </a:p>
          <a:p>
            <a:pPr marL="361950" indent="-361950"/>
            <a:r>
              <a:rPr lang="en-AU" sz="2400" dirty="0" smtClean="0"/>
              <a:t> Plausible </a:t>
            </a:r>
            <a:r>
              <a:rPr lang="en-AU" sz="2400" dirty="0"/>
              <a:t>accounts of integrity </a:t>
            </a:r>
            <a:r>
              <a:rPr lang="en-AU" sz="2400" dirty="0" smtClean="0"/>
              <a:t>require just </a:t>
            </a:r>
            <a:r>
              <a:rPr lang="en-AU" sz="2400" dirty="0"/>
              <a:t>this sort of reflection; </a:t>
            </a:r>
            <a:r>
              <a:rPr lang="en-AU" sz="2400" dirty="0" smtClean="0"/>
              <a:t>it </a:t>
            </a:r>
            <a:r>
              <a:rPr lang="en-AU" sz="2400" dirty="0"/>
              <a:t>is that reflective requirement which drives our intuitions about the importance of the autonomy, integration and identity. </a:t>
            </a:r>
            <a:endParaRPr lang="en-AU" sz="2400" dirty="0" smtClean="0"/>
          </a:p>
          <a:p>
            <a:pPr marL="361950" indent="-361950">
              <a:lnSpc>
                <a:spcPct val="90000"/>
              </a:lnSpc>
            </a:pPr>
            <a:r>
              <a:rPr lang="en-AU" sz="2400" dirty="0" smtClean="0"/>
              <a:t>For an agent who has engaged in such reflection, </a:t>
            </a:r>
            <a:r>
              <a:rPr lang="en-AU" sz="2400" dirty="0"/>
              <a:t>there is no essential conflict between the role obligation and personal </a:t>
            </a:r>
            <a:r>
              <a:rPr lang="en-AU" sz="2400" dirty="0" smtClean="0"/>
              <a:t>integrity: </a:t>
            </a:r>
          </a:p>
          <a:p>
            <a:pPr marL="704850" lvl="1" indent="-361950"/>
            <a:r>
              <a:rPr lang="en-AU" sz="2400" dirty="0" smtClean="0"/>
              <a:t>they should autonomously endorse the differentiated obligations and permissions  of the lawyer’s/professional’s role. </a:t>
            </a:r>
            <a:endParaRPr lang="en-US" sz="2400" dirty="0"/>
          </a:p>
        </p:txBody>
      </p:sp>
    </p:spTree>
    <p:extLst>
      <p:ext uri="{BB962C8B-B14F-4D97-AF65-F5344CB8AC3E}">
        <p14:creationId xmlns:p14="http://schemas.microsoft.com/office/powerpoint/2010/main" val="9052995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latin typeface="Abadi MT Condensed Extra Bold" charset="0"/>
                <a:ea typeface="Abadi MT Condensed Extra Bold" charset="0"/>
                <a:cs typeface="Abadi MT Condensed Extra Bold" charset="0"/>
              </a:rPr>
              <a:t>Hence, the claim is …</a:t>
            </a:r>
            <a:endParaRPr lang="en-US" dirty="0">
              <a:latin typeface="Abadi MT Condensed Extra Bold" charset="0"/>
              <a:ea typeface="Abadi MT Condensed Extra Bold" charset="0"/>
              <a:cs typeface="Abadi MT Condensed Extra Bold" charset="0"/>
            </a:endParaRPr>
          </a:p>
        </p:txBody>
      </p:sp>
      <p:sp>
        <p:nvSpPr>
          <p:cNvPr id="3" name="Content Placeholder 2"/>
          <p:cNvSpPr>
            <a:spLocks noGrp="1"/>
          </p:cNvSpPr>
          <p:nvPr>
            <p:ph idx="1"/>
          </p:nvPr>
        </p:nvSpPr>
        <p:spPr>
          <a:xfrm>
            <a:off x="457200" y="1600200"/>
            <a:ext cx="8229600" cy="4725095"/>
          </a:xfrm>
        </p:spPr>
        <p:txBody>
          <a:bodyPr>
            <a:normAutofit/>
          </a:bodyPr>
          <a:lstStyle/>
          <a:p>
            <a:pPr marL="342900" lvl="1" indent="-342900">
              <a:lnSpc>
                <a:spcPct val="200000"/>
              </a:lnSpc>
              <a:buFont typeface="Arial"/>
              <a:buChar char="•"/>
            </a:pPr>
            <a:r>
              <a:rPr lang="en-US" sz="2000" dirty="0" smtClean="0"/>
              <a:t>There is nothing in the notion of integrity which should lead us to deny it to a lawyer who reflects upon the nature of her role and its grounding in ordinary morality, who sees why it generates role-differentiated obligations and permissions, who accepts those permission and obligations, appreciating the ways in which they call upon her to depart from ordinary morality, and who accepts that she may be called upon from time to time to occupy the related role of critic.</a:t>
            </a:r>
          </a:p>
        </p:txBody>
      </p:sp>
    </p:spTree>
    <p:extLst>
      <p:ext uri="{BB962C8B-B14F-4D97-AF65-F5344CB8AC3E}">
        <p14:creationId xmlns:p14="http://schemas.microsoft.com/office/powerpoint/2010/main" val="343256797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304</TotalTime>
  <Words>4174</Words>
  <Application>Microsoft Macintosh PowerPoint</Application>
  <PresentationFormat>On-screen Show (4:3)</PresentationFormat>
  <Paragraphs>166</Paragraphs>
  <Slides>43</Slides>
  <Notes>4</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43</vt:i4>
      </vt:variant>
    </vt:vector>
  </HeadingPairs>
  <TitlesOfParts>
    <vt:vector size="50" baseType="lpstr">
      <vt:lpstr>Abadi MT Condensed Extra Bold</vt:lpstr>
      <vt:lpstr>Arial Rounded MT Bold</vt:lpstr>
      <vt:lpstr>Calibri</vt:lpstr>
      <vt:lpstr>Calibri Light</vt:lpstr>
      <vt:lpstr>Mangal</vt:lpstr>
      <vt:lpstr>Arial</vt:lpstr>
      <vt:lpstr>Office Theme</vt:lpstr>
      <vt:lpstr>Integrity</vt:lpstr>
      <vt:lpstr>Detachment, Distance, and Integrity</vt:lpstr>
      <vt:lpstr>Recall Critique:</vt:lpstr>
      <vt:lpstr>Integrity and the Critique. </vt:lpstr>
      <vt:lpstr>Integrity and the Standard Conception </vt:lpstr>
      <vt:lpstr>Defending integrity within the modified standard conception</vt:lpstr>
      <vt:lpstr>The Broader View</vt:lpstr>
      <vt:lpstr>Conclusion in advance - where we hope to get to … </vt:lpstr>
      <vt:lpstr>Hence, the claim is …</vt:lpstr>
      <vt:lpstr>The views: 1.  Autonomy</vt:lpstr>
      <vt:lpstr>Dolovich cont.,</vt:lpstr>
      <vt:lpstr>The problem with the autonomy/ integrity </vt:lpstr>
      <vt:lpstr>Robert Paul Wolff  In Defence of Anarchism </vt:lpstr>
      <vt:lpstr>Wolff and Reasons for Action</vt:lpstr>
      <vt:lpstr>But …</vt:lpstr>
      <vt:lpstr>So …</vt:lpstr>
      <vt:lpstr>The Views 2: The Integrity View</vt:lpstr>
      <vt:lpstr>Different levels of Desire</vt:lpstr>
      <vt:lpstr>Integrity as Integration</vt:lpstr>
      <vt:lpstr>Integration Integrity and Roles</vt:lpstr>
      <vt:lpstr>But</vt:lpstr>
      <vt:lpstr>i.e., (or e.g.,?)  </vt:lpstr>
      <vt:lpstr>So</vt:lpstr>
      <vt:lpstr>The Formalism Objection to integration integrity </vt:lpstr>
      <vt:lpstr>Response to the formalism objection: </vt:lpstr>
      <vt:lpstr>The Strategy:  Reflective Equilibrium</vt:lpstr>
      <vt:lpstr>Reflective Equilibrium, Nazis and the Rest of Us</vt:lpstr>
      <vt:lpstr>Sam and the Nazi</vt:lpstr>
      <vt:lpstr>If this is right, the Nazi is a very peculiar case. </vt:lpstr>
      <vt:lpstr>Reflection again</vt:lpstr>
      <vt:lpstr>Integrity as Identity</vt:lpstr>
      <vt:lpstr>The formalism objection again</vt:lpstr>
      <vt:lpstr>Bernard Williams’s Gaugin</vt:lpstr>
      <vt:lpstr>Williams’s Gauguin</vt:lpstr>
      <vt:lpstr>Does Williams’s Gauguin have integrity? </vt:lpstr>
      <vt:lpstr>Cheshire Calhoun’s restriction</vt:lpstr>
      <vt:lpstr>Calhoun’s endorsements cont.,</vt:lpstr>
      <vt:lpstr>And may not endorse </vt:lpstr>
      <vt:lpstr>So …. back to reflection …</vt:lpstr>
      <vt:lpstr>bringing the discussion back to examples more closely linked to the life in the professions ...</vt:lpstr>
      <vt:lpstr>The formalism objection one more time</vt:lpstr>
      <vt:lpstr>Conclusion</vt:lpstr>
      <vt:lpstr>An Atticus Finch Footnote (ignore if you like …)</vt:lpstr>
    </vt:vector>
  </TitlesOfParts>
  <Company>University of Auckland</Company>
  <LinksUpToDate>false</LinksUpToDate>
  <SharedDoc>false</SharedDoc>
  <HyperlinksChanged>false</HyperlinksChanged>
  <AppVersion>15.0038</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Detachment, Distance, and Integrity</dc:title>
  <dc:creator>Tim Dare</dc:creator>
  <cp:lastModifiedBy>Microsoft Office User</cp:lastModifiedBy>
  <cp:revision>36</cp:revision>
  <dcterms:created xsi:type="dcterms:W3CDTF">2011-08-21T03:15:19Z</dcterms:created>
  <dcterms:modified xsi:type="dcterms:W3CDTF">2017-09-26T01:45:31Z</dcterms:modified>
</cp:coreProperties>
</file>