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/>
    <p:restoredTop sz="94586"/>
  </p:normalViewPr>
  <p:slideViewPr>
    <p:cSldViewPr snapToGrid="0" snapToObjects="1">
      <p:cViewPr varScale="1">
        <p:scale>
          <a:sx n="98" d="100"/>
          <a:sy n="98" d="100"/>
        </p:scale>
        <p:origin x="12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9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6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5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5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6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8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4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2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5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AE98-B748-924F-9637-03C4D09F2AA3}" type="datetimeFigureOut">
              <a:rPr lang="en-US" smtClean="0"/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A156C-1598-7D4E-9278-8BD7C9544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1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Client Professional Relationship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Phil318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9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Overall aim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both Fried and Dare part of attempt to give normative </a:t>
            </a:r>
            <a:r>
              <a:rPr lang="en-US" dirty="0" err="1" smtClean="0"/>
              <a:t>defence</a:t>
            </a:r>
            <a:r>
              <a:rPr lang="en-US" dirty="0" smtClean="0"/>
              <a:t> of role-differentiated professional obligation (</a:t>
            </a:r>
            <a:r>
              <a:rPr lang="en-US" dirty="0" smtClean="0"/>
              <a:t>though </a:t>
            </a:r>
            <a:r>
              <a:rPr lang="en-US" dirty="0" smtClean="0"/>
              <a:t>that is Dare’s description).</a:t>
            </a:r>
          </a:p>
          <a:p>
            <a:pPr lvl="1"/>
            <a:r>
              <a:rPr lang="en-US" dirty="0" smtClean="0"/>
              <a:t>i.e., </a:t>
            </a:r>
            <a:r>
              <a:rPr lang="en-US" i="1" dirty="0" smtClean="0"/>
              <a:t>to say that should make a moral difference.</a:t>
            </a:r>
            <a:endParaRPr lang="en-US" dirty="0" smtClean="0"/>
          </a:p>
          <a:p>
            <a:r>
              <a:rPr lang="en-US" dirty="0" smtClean="0"/>
              <a:t>Dare offers two normative arguments: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Appeal to role of law in pluralist communities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Appeal to nature of client professional relationship</a:t>
            </a:r>
          </a:p>
        </p:txBody>
      </p:sp>
    </p:spTree>
    <p:extLst>
      <p:ext uri="{BB962C8B-B14F-4D97-AF65-F5344CB8AC3E}">
        <p14:creationId xmlns:p14="http://schemas.microsoft.com/office/powerpoint/2010/main" val="210480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/>
              <a:t>According to Dare 4 key features of C/P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2044700"/>
            <a:ext cx="8064500" cy="4216400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  <a:defRPr/>
            </a:pPr>
            <a:r>
              <a:rPr lang="en-US" dirty="0"/>
              <a:t>Imbalance of expertise and power</a:t>
            </a:r>
          </a:p>
          <a:p>
            <a:pPr algn="just">
              <a:buNone/>
              <a:defRPr/>
            </a:pPr>
            <a:r>
              <a:rPr lang="en-US" dirty="0"/>
              <a:t>2. The importance of the matters about which professionals are consulted</a:t>
            </a:r>
          </a:p>
          <a:p>
            <a:pPr algn="just">
              <a:buNone/>
              <a:defRPr/>
            </a:pPr>
            <a:r>
              <a:rPr lang="en-US" dirty="0"/>
              <a:t>3. The limited ability of the client to assess the professional’s expertise or diligence.</a:t>
            </a:r>
          </a:p>
          <a:p>
            <a:pPr algn="just">
              <a:buNone/>
              <a:defRPr/>
            </a:pPr>
            <a:r>
              <a:rPr lang="en-US" dirty="0"/>
              <a:t>4. Client’s lack of personal knowledge of the professional’s character.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1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Imbalance of expertise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790700"/>
            <a:ext cx="8013700" cy="433546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Professionals almost have </a:t>
            </a:r>
            <a:r>
              <a:rPr lang="en-US" sz="3600" dirty="0" err="1" smtClean="0"/>
              <a:t>specialised</a:t>
            </a:r>
            <a:r>
              <a:rPr lang="en-US" sz="3600" dirty="0" smtClean="0"/>
              <a:t> knowledge and expertise that clients lack.</a:t>
            </a:r>
          </a:p>
          <a:p>
            <a:r>
              <a:rPr lang="en-US" sz="3600" dirty="0" smtClean="0"/>
              <a:t>The imbalance of knowledge and expertise gives rise to an imbalance of power.</a:t>
            </a:r>
          </a:p>
          <a:p>
            <a:r>
              <a:rPr lang="en-US" sz="3600" dirty="0" smtClean="0"/>
              <a:t>Professionals can </a:t>
            </a:r>
            <a:r>
              <a:rPr lang="en-US" sz="3600" i="1" dirty="0" smtClean="0"/>
              <a:t>do</a:t>
            </a:r>
            <a:r>
              <a:rPr lang="en-US" sz="3600" dirty="0" smtClean="0"/>
              <a:t> things clients cannot:</a:t>
            </a:r>
          </a:p>
          <a:p>
            <a:pPr lvl="1"/>
            <a:r>
              <a:rPr lang="en-US" sz="3200" dirty="0" smtClean="0"/>
              <a:t>Sometimes de facto.</a:t>
            </a:r>
          </a:p>
          <a:p>
            <a:pPr lvl="1"/>
            <a:r>
              <a:rPr lang="en-US" sz="3200" dirty="0" smtClean="0"/>
              <a:t>Sometime de jure.</a:t>
            </a:r>
          </a:p>
          <a:p>
            <a:r>
              <a:rPr lang="en-US" dirty="0" smtClean="0"/>
              <a:t>There are exceptions, but dangerous to assume.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4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 importance of the matters about which professionals are consulted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803400"/>
            <a:ext cx="8229600" cy="4525963"/>
          </a:xfrm>
        </p:spPr>
        <p:txBody>
          <a:bodyPr/>
          <a:lstStyle/>
          <a:p>
            <a:r>
              <a:rPr lang="en-US" dirty="0" smtClean="0"/>
              <a:t>Almost always see professionals about things that are important – health, safety of assets, rights, </a:t>
            </a:r>
            <a:r>
              <a:rPr lang="en-US" dirty="0" err="1" smtClean="0"/>
              <a:t>etc</a:t>
            </a:r>
            <a:r>
              <a:rPr lang="en-US" dirty="0" smtClean="0"/>
              <a:t> .</a:t>
            </a:r>
          </a:p>
          <a:p>
            <a:pPr lvl="1"/>
            <a:r>
              <a:rPr lang="en-US" dirty="0" smtClean="0"/>
              <a:t>cf. use of ‘professional’ to indicate someone does something for a living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1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The </a:t>
            </a:r>
            <a:r>
              <a:rPr lang="en-US" dirty="0" smtClean="0"/>
              <a:t>opacity of professional </a:t>
            </a:r>
            <a:r>
              <a:rPr lang="en-US" dirty="0"/>
              <a:t>expertise </a:t>
            </a:r>
            <a:r>
              <a:rPr lang="en-US" dirty="0" smtClean="0"/>
              <a:t>and </a:t>
            </a:r>
            <a:r>
              <a:rPr lang="en-US" dirty="0"/>
              <a:t>diligence.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663700"/>
            <a:ext cx="8128000" cy="4729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Clients can’t judge whether professional task done well or badly.</a:t>
            </a:r>
          </a:p>
          <a:p>
            <a:pPr lvl="1"/>
            <a:r>
              <a:rPr lang="en-US" dirty="0" smtClean="0"/>
              <a:t>cf., </a:t>
            </a:r>
            <a:r>
              <a:rPr lang="en-US" dirty="0" err="1" smtClean="0"/>
              <a:t>iphone</a:t>
            </a:r>
            <a:r>
              <a:rPr lang="en-US" dirty="0" smtClean="0"/>
              <a:t> repairer.</a:t>
            </a:r>
          </a:p>
          <a:p>
            <a:r>
              <a:rPr lang="en-US" dirty="0" smtClean="0"/>
              <a:t>Explains: </a:t>
            </a:r>
          </a:p>
          <a:p>
            <a:pPr lvl="1"/>
            <a:r>
              <a:rPr lang="en-US" dirty="0" smtClean="0"/>
              <a:t>why market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work</a:t>
            </a:r>
          </a:p>
          <a:p>
            <a:pPr lvl="1"/>
            <a:r>
              <a:rPr lang="en-US" dirty="0" smtClean="0"/>
              <a:t>Why professional disciplinary bodies normally ‘in house’</a:t>
            </a:r>
          </a:p>
          <a:p>
            <a:r>
              <a:rPr lang="en-US" dirty="0" smtClean="0"/>
              <a:t>Second opinion? </a:t>
            </a:r>
          </a:p>
          <a:p>
            <a:pPr lvl="1"/>
            <a:r>
              <a:rPr lang="en-US" dirty="0" smtClean="0"/>
              <a:t>Don’t know when you need one</a:t>
            </a:r>
          </a:p>
          <a:p>
            <a:pPr lvl="1"/>
            <a:r>
              <a:rPr lang="en-US" dirty="0" smtClean="0"/>
              <a:t>No less opaque than the first</a:t>
            </a:r>
          </a:p>
          <a:p>
            <a:pPr lvl="1"/>
            <a:r>
              <a:rPr lang="en-US" dirty="0" smtClean="0"/>
              <a:t>Expensive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9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 professional relationship ... the professional dictates what is good or evil for the client</a:t>
            </a:r>
            <a:r>
              <a:rPr lang="en-US" dirty="0" smtClean="0"/>
              <a:t>, who </a:t>
            </a:r>
            <a:r>
              <a:rPr lang="en-US" dirty="0"/>
              <a:t>has no choice but to accede to professional </a:t>
            </a:r>
            <a:r>
              <a:rPr lang="en-US" dirty="0" err="1"/>
              <a:t>judgement</a:t>
            </a:r>
            <a:r>
              <a:rPr lang="en-US" dirty="0"/>
              <a:t>. Here the </a:t>
            </a:r>
            <a:r>
              <a:rPr lang="en-US" dirty="0" smtClean="0"/>
              <a:t>premise </a:t>
            </a:r>
            <a:r>
              <a:rPr lang="en-US" dirty="0"/>
              <a:t>is that, because he lacks the requisite theoretical </a:t>
            </a:r>
            <a:r>
              <a:rPr lang="en-US" dirty="0" smtClean="0"/>
              <a:t>background</a:t>
            </a:r>
            <a:r>
              <a:rPr lang="en-US" dirty="0"/>
              <a:t>, the client </a:t>
            </a:r>
            <a:r>
              <a:rPr lang="en-US" dirty="0" smtClean="0"/>
              <a:t>cannot </a:t>
            </a:r>
            <a:r>
              <a:rPr lang="en-US" dirty="0"/>
              <a:t>diagnose his own needs or </a:t>
            </a:r>
            <a:r>
              <a:rPr lang="en-US" dirty="0" smtClean="0"/>
              <a:t>discriminate </a:t>
            </a:r>
            <a:r>
              <a:rPr lang="en-US" dirty="0"/>
              <a:t>among the range of possibilities for </a:t>
            </a:r>
            <a:r>
              <a:rPr lang="en-US" dirty="0" smtClean="0"/>
              <a:t>meeting </a:t>
            </a:r>
            <a:r>
              <a:rPr lang="en-US" dirty="0"/>
              <a:t>them. Nor is the client considered able to evaluate the </a:t>
            </a:r>
            <a:r>
              <a:rPr lang="en-US" dirty="0" err="1"/>
              <a:t>calibre</a:t>
            </a:r>
            <a:r>
              <a:rPr lang="en-US" dirty="0"/>
              <a:t> of the professional services he receives</a:t>
            </a:r>
            <a:r>
              <a:rPr lang="en-US" dirty="0" smtClean="0"/>
              <a:t>.</a:t>
            </a:r>
            <a:endParaRPr lang="en-US" baseline="30000" dirty="0" smtClean="0"/>
          </a:p>
          <a:p>
            <a:pPr lvl="1"/>
            <a:r>
              <a:rPr lang="en-US" dirty="0" smtClean="0"/>
              <a:t>E</a:t>
            </a:r>
            <a:r>
              <a:rPr lang="en-US" dirty="0"/>
              <a:t>. Greenwood , '</a:t>
            </a:r>
            <a:r>
              <a:rPr lang="en-US" dirty="0" smtClean="0"/>
              <a:t>Attributes </a:t>
            </a:r>
            <a:r>
              <a:rPr lang="en-US" dirty="0"/>
              <a:t>of a profession', </a:t>
            </a:r>
            <a:r>
              <a:rPr lang="en-US" i="1" dirty="0"/>
              <a:t>Social Work, </a:t>
            </a:r>
            <a:r>
              <a:rPr lang="en-US" dirty="0"/>
              <a:t>vol. 2 (1957) pp. 45-55</a:t>
            </a:r>
            <a:r>
              <a:rPr lang="en-US" dirty="0" smtClean="0"/>
              <a:t>, p</a:t>
            </a:r>
            <a:r>
              <a:rPr lang="en-US" dirty="0"/>
              <a:t>. 45.</a:t>
            </a:r>
          </a:p>
          <a:p>
            <a:endParaRPr lang="en-US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5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01600"/>
            <a:ext cx="8229600" cy="1638300"/>
          </a:xfrm>
        </p:spPr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imited </a:t>
            </a:r>
            <a:r>
              <a:rPr lang="en-US" dirty="0"/>
              <a:t>nature of the relationship between clients and </a:t>
            </a:r>
            <a:r>
              <a:rPr lang="en-US" dirty="0" smtClean="0"/>
              <a:t>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879600"/>
            <a:ext cx="7962900" cy="46863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Typically clients don’t know their professionals </a:t>
            </a:r>
            <a:r>
              <a:rPr lang="en-US" i="1" dirty="0" smtClean="0"/>
              <a:t>as</a:t>
            </a:r>
            <a:r>
              <a:rPr lang="en-US" dirty="0" smtClean="0"/>
              <a:t> individuals.</a:t>
            </a:r>
          </a:p>
          <a:p>
            <a:pPr lvl="1"/>
            <a:r>
              <a:rPr lang="en-US" dirty="0" smtClean="0"/>
              <a:t>I know </a:t>
            </a:r>
            <a:r>
              <a:rPr lang="en-US" dirty="0"/>
              <a:t>my physician </a:t>
            </a:r>
            <a:r>
              <a:rPr lang="en-US" i="1" dirty="0"/>
              <a:t>is </a:t>
            </a:r>
            <a:r>
              <a:rPr lang="en-US" dirty="0" smtClean="0"/>
              <a:t>a physician - he </a:t>
            </a:r>
            <a:r>
              <a:rPr lang="en-US" dirty="0"/>
              <a:t>has his degrees on his </a:t>
            </a:r>
            <a:r>
              <a:rPr lang="en-US" dirty="0" smtClean="0"/>
              <a:t>surgery </a:t>
            </a:r>
            <a:r>
              <a:rPr lang="en-US" dirty="0"/>
              <a:t>wall - and I know </a:t>
            </a:r>
            <a:r>
              <a:rPr lang="en-US" dirty="0" smtClean="0"/>
              <a:t>a few </a:t>
            </a:r>
            <a:r>
              <a:rPr lang="en-US" dirty="0"/>
              <a:t>other things about him </a:t>
            </a:r>
            <a:r>
              <a:rPr lang="en-US" dirty="0" smtClean="0"/>
              <a:t>garnered from </a:t>
            </a:r>
            <a:r>
              <a:rPr lang="en-US" dirty="0"/>
              <a:t>our conversations and </a:t>
            </a:r>
            <a:r>
              <a:rPr lang="en-US" dirty="0" smtClean="0"/>
              <a:t>from the </a:t>
            </a:r>
            <a:r>
              <a:rPr lang="en-US" dirty="0"/>
              <a:t>photographs on his desk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r>
              <a:rPr lang="en-US" dirty="0" smtClean="0"/>
              <a:t>But I know almost nothing about his personal life or his personal moral views. I do not know what he values; I do not know what n1otivates him; I do not know his views on the fundamental questions … as to what constitutes human flourishing, what basic goals are  intrinsically most worthy of pursuit, and what is the best way for individuals to live their lives.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4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8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504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Client Professional Relationship</vt:lpstr>
      <vt:lpstr>Overall aim …</vt:lpstr>
      <vt:lpstr>According to Dare 4 key features of C/P relationship</vt:lpstr>
      <vt:lpstr>Imbalance of expertise and power</vt:lpstr>
      <vt:lpstr>The importance of the matters about which professionals are consulted</vt:lpstr>
      <vt:lpstr>The opacity of professional expertise and diligence.</vt:lpstr>
      <vt:lpstr>PowerPoint Presentation</vt:lpstr>
      <vt:lpstr>Limited nature of the relationship between clients and professionals</vt:lpstr>
      <vt:lpstr>PowerPoint Presentation</vt:lpstr>
    </vt:vector>
  </TitlesOfParts>
  <Company>Univesity of Auckland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Professional Relationship</dc:title>
  <dc:creator>Tim Dare</dc:creator>
  <cp:lastModifiedBy>Microsoft Office User</cp:lastModifiedBy>
  <cp:revision>7</cp:revision>
  <dcterms:created xsi:type="dcterms:W3CDTF">2015-08-17T01:04:42Z</dcterms:created>
  <dcterms:modified xsi:type="dcterms:W3CDTF">2017-10-03T00:34:56Z</dcterms:modified>
</cp:coreProperties>
</file>