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1" r:id="rId1"/>
  </p:sldMasterIdLst>
  <p:notesMasterIdLst>
    <p:notesMasterId r:id="rId28"/>
  </p:notesMasterIdLst>
  <p:handoutMasterIdLst>
    <p:handoutMasterId r:id="rId29"/>
  </p:handoutMasterIdLst>
  <p:sldIdLst>
    <p:sldId id="256" r:id="rId2"/>
    <p:sldId id="268" r:id="rId3"/>
    <p:sldId id="257" r:id="rId4"/>
    <p:sldId id="266" r:id="rId5"/>
    <p:sldId id="269" r:id="rId6"/>
    <p:sldId id="270" r:id="rId7"/>
    <p:sldId id="290" r:id="rId8"/>
    <p:sldId id="291" r:id="rId9"/>
    <p:sldId id="292" r:id="rId10"/>
    <p:sldId id="274" r:id="rId11"/>
    <p:sldId id="289" r:id="rId12"/>
    <p:sldId id="293" r:id="rId13"/>
    <p:sldId id="294" r:id="rId14"/>
    <p:sldId id="295" r:id="rId15"/>
    <p:sldId id="276" r:id="rId16"/>
    <p:sldId id="296" r:id="rId17"/>
    <p:sldId id="297" r:id="rId18"/>
    <p:sldId id="298" r:id="rId19"/>
    <p:sldId id="277" r:id="rId20"/>
    <p:sldId id="281" r:id="rId21"/>
    <p:sldId id="282" r:id="rId22"/>
    <p:sldId id="283" r:id="rId23"/>
    <p:sldId id="286" r:id="rId24"/>
    <p:sldId id="284" r:id="rId25"/>
    <p:sldId id="288" r:id="rId26"/>
    <p:sldId id="28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
          <p15:clr>
            <a:srgbClr val="A4A3A4"/>
          </p15:clr>
        </p15:guide>
        <p15:guide id="2" pos="55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0020"/>
    <a:srgbClr val="C1002B"/>
    <a:srgbClr val="C1007F"/>
    <a:srgbClr val="009AC7"/>
    <a:srgbClr val="00467F"/>
    <a:srgbClr val="04346C"/>
    <a:srgbClr val="002C5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1" autoAdjust="0"/>
    <p:restoredTop sz="94586"/>
  </p:normalViewPr>
  <p:slideViewPr>
    <p:cSldViewPr snapToGrid="0" snapToObjects="1">
      <p:cViewPr>
        <p:scale>
          <a:sx n="90" d="100"/>
          <a:sy n="90" d="100"/>
        </p:scale>
        <p:origin x="1480" y="360"/>
      </p:cViewPr>
      <p:guideLst>
        <p:guide orient="horz" pos="226"/>
        <p:guide pos="55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42174E-94A8-894B-B55B-E3D1B123F7BC}" type="datetimeFigureOut">
              <a:rPr lang="en-US" smtClean="0"/>
              <a:t>10/17/17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4EBF85-1479-E349-9262-1B6F0600CA24}" type="slidenum">
              <a:rPr lang="en-US" smtClean="0"/>
              <a:t>‹#›</a:t>
            </a:fld>
            <a:endParaRPr lang="en-US"/>
          </a:p>
        </p:txBody>
      </p:sp>
    </p:spTree>
    <p:extLst>
      <p:ext uri="{BB962C8B-B14F-4D97-AF65-F5344CB8AC3E}">
        <p14:creationId xmlns:p14="http://schemas.microsoft.com/office/powerpoint/2010/main" val="3035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FC2B82-52D7-564A-9414-F61912D3DADE}" type="datetimeFigureOut">
              <a:rPr lang="en-US" smtClean="0"/>
              <a:t>10/17/17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0170D6-42E6-3B4C-BC2C-154007EECCF7}" type="slidenum">
              <a:rPr lang="en-US" smtClean="0"/>
              <a:t>‹#›</a:t>
            </a:fld>
            <a:endParaRPr lang="en-US"/>
          </a:p>
        </p:txBody>
      </p:sp>
    </p:spTree>
    <p:extLst>
      <p:ext uri="{BB962C8B-B14F-4D97-AF65-F5344CB8AC3E}">
        <p14:creationId xmlns:p14="http://schemas.microsoft.com/office/powerpoint/2010/main" val="39870494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0170D6-42E6-3B4C-BC2C-154007EECCF7}" type="slidenum">
              <a:rPr lang="en-US" smtClean="0"/>
              <a:t>4</a:t>
            </a:fld>
            <a:endParaRPr lang="en-US"/>
          </a:p>
        </p:txBody>
      </p:sp>
    </p:spTree>
    <p:extLst>
      <p:ext uri="{BB962C8B-B14F-4D97-AF65-F5344CB8AC3E}">
        <p14:creationId xmlns:p14="http://schemas.microsoft.com/office/powerpoint/2010/main" val="823913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10/17/17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321778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56307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2823622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 Opening Slide">
    <p:spTree>
      <p:nvGrpSpPr>
        <p:cNvPr id="1" name=""/>
        <p:cNvGrpSpPr/>
        <p:nvPr/>
      </p:nvGrpSpPr>
      <p:grpSpPr>
        <a:xfrm>
          <a:off x="0" y="0"/>
          <a:ext cx="0" cy="0"/>
          <a:chOff x="0" y="0"/>
          <a:chExt cx="0" cy="0"/>
        </a:xfrm>
      </p:grpSpPr>
      <p:sp>
        <p:nvSpPr>
          <p:cNvPr id="22" name="Title 21"/>
          <p:cNvSpPr>
            <a:spLocks noGrp="1"/>
          </p:cNvSpPr>
          <p:nvPr>
            <p:ph type="title" hasCustomPrompt="1"/>
          </p:nvPr>
        </p:nvSpPr>
        <p:spPr>
          <a:xfrm>
            <a:off x="677866" y="1443766"/>
            <a:ext cx="8027984" cy="836561"/>
          </a:xfrm>
          <a:prstGeom prst="rect">
            <a:avLst/>
          </a:prstGeom>
        </p:spPr>
        <p:txBody>
          <a:bodyPr vert="horz"/>
          <a:lstStyle>
            <a:lvl1pPr algn="l">
              <a:defRPr sz="4000" b="1" i="0">
                <a:solidFill>
                  <a:srgbClr val="FFFFFF"/>
                </a:solidFill>
                <a:latin typeface="Verdana"/>
                <a:cs typeface="Verdana"/>
              </a:defRPr>
            </a:lvl1pPr>
          </a:lstStyle>
          <a:p>
            <a:r>
              <a:rPr lang="en-AU" dirty="0" smtClean="0"/>
              <a:t>Headline (Verdana Bold)</a:t>
            </a:r>
            <a:endParaRPr lang="en-US" dirty="0"/>
          </a:p>
        </p:txBody>
      </p:sp>
      <p:sp>
        <p:nvSpPr>
          <p:cNvPr id="25" name="Text Placeholder 24"/>
          <p:cNvSpPr>
            <a:spLocks noGrp="1"/>
          </p:cNvSpPr>
          <p:nvPr>
            <p:ph type="body" sz="quarter" idx="10" hasCustomPrompt="1"/>
          </p:nvPr>
        </p:nvSpPr>
        <p:spPr>
          <a:xfrm>
            <a:off x="677863" y="2289389"/>
            <a:ext cx="8027987" cy="1056603"/>
          </a:xfrm>
          <a:prstGeom prst="rect">
            <a:avLst/>
          </a:prstGeom>
        </p:spPr>
        <p:txBody>
          <a:bodyPr vert="horz"/>
          <a:lstStyle>
            <a:lvl1pPr marL="0" indent="0">
              <a:buFontTx/>
              <a:buNone/>
              <a:defRPr sz="2400">
                <a:solidFill>
                  <a:schemeClr val="bg1"/>
                </a:solidFill>
                <a:latin typeface="Verdana"/>
              </a:defRPr>
            </a:lvl1pPr>
          </a:lstStyle>
          <a:p>
            <a:pPr lvl="0"/>
            <a:r>
              <a:rPr lang="en-AU" dirty="0" smtClean="0"/>
              <a:t>Subheading (Verdana Regular)</a:t>
            </a:r>
          </a:p>
        </p:txBody>
      </p:sp>
      <p:sp>
        <p:nvSpPr>
          <p:cNvPr id="2" name="Date Placeholder 1"/>
          <p:cNvSpPr>
            <a:spLocks noGrp="1"/>
          </p:cNvSpPr>
          <p:nvPr>
            <p:ph type="dt" sz="half" idx="11"/>
          </p:nvPr>
        </p:nvSpPr>
        <p:spPr>
          <a:xfrm>
            <a:off x="5282788" y="358686"/>
            <a:ext cx="3423062" cy="441802"/>
          </a:xfrm>
        </p:spPr>
        <p:txBody>
          <a:bodyPr/>
          <a:lstStyle>
            <a:lvl1pPr algn="r">
              <a:defRPr sz="1400" b="0" i="0">
                <a:solidFill>
                  <a:schemeClr val="bg1"/>
                </a:solidFill>
                <a:latin typeface="Verdana"/>
                <a:cs typeface="Verdana"/>
              </a:defRPr>
            </a:lvl1pPr>
          </a:lstStyle>
          <a:p>
            <a:fld id="{43DC56B5-A700-544C-8720-C289028A981D}" type="datetime2">
              <a:rPr lang="en-NZ" smtClean="0"/>
              <a:pPr/>
              <a:t>Tuesday, 17 October 2017</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863" y="5735270"/>
            <a:ext cx="3244498" cy="719999"/>
          </a:xfrm>
          <a:prstGeom prst="rect">
            <a:avLst/>
          </a:prstGeom>
        </p:spPr>
      </p:pic>
      <p:sp>
        <p:nvSpPr>
          <p:cNvPr id="8" name="TextBox 7"/>
          <p:cNvSpPr txBox="1"/>
          <p:nvPr userDrawn="1"/>
        </p:nvSpPr>
        <p:spPr>
          <a:xfrm>
            <a:off x="1058361" y="173194"/>
            <a:ext cx="184666" cy="646331"/>
          </a:xfrm>
          <a:prstGeom prst="rect">
            <a:avLst/>
          </a:prstGeom>
        </p:spPr>
        <p:txBody>
          <a:bodyPr vert="horz" wrap="none" rtlCol="0">
            <a:spAutoFit/>
          </a:bodyPr>
          <a:lstStyle/>
          <a:p>
            <a:endParaRPr lang="en-US" sz="3600" dirty="0" smtClean="0"/>
          </a:p>
        </p:txBody>
      </p:sp>
    </p:spTree>
    <p:extLst>
      <p:ext uri="{BB962C8B-B14F-4D97-AF65-F5344CB8AC3E}">
        <p14:creationId xmlns:p14="http://schemas.microsoft.com/office/powerpoint/2010/main" val="4179779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 Text only">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9" name="Title 8"/>
          <p:cNvSpPr>
            <a:spLocks noGrp="1"/>
          </p:cNvSpPr>
          <p:nvPr>
            <p:ph type="title" hasCustomPrompt="1"/>
          </p:nvPr>
        </p:nvSpPr>
        <p:spPr>
          <a:xfrm>
            <a:off x="677865" y="1777050"/>
            <a:ext cx="8194673" cy="717593"/>
          </a:xfrm>
          <a:prstGeom prst="rect">
            <a:avLst/>
          </a:prstGeom>
        </p:spPr>
        <p:txBody>
          <a:bodyPr vert="horz"/>
          <a:lstStyle>
            <a:lvl1pPr algn="l">
              <a:defRPr sz="4400" b="1" i="0">
                <a:solidFill>
                  <a:srgbClr val="009AC7"/>
                </a:solidFill>
                <a:latin typeface="Verdana"/>
                <a:cs typeface="Verdana"/>
              </a:defRPr>
            </a:lvl1pPr>
          </a:lstStyle>
          <a:p>
            <a:r>
              <a:rPr lang="en-AU" sz="3600" dirty="0" smtClean="0">
                <a:solidFill>
                  <a:srgbClr val="009AC7"/>
                </a:solidFill>
              </a:rPr>
              <a:t>Headline (Verdana Bold)</a:t>
            </a:r>
            <a:endParaRPr lang="en-US" sz="3600" dirty="0">
              <a:solidFill>
                <a:srgbClr val="009AC7"/>
              </a:solidFill>
            </a:endParaRPr>
          </a:p>
        </p:txBody>
      </p:sp>
      <p:sp>
        <p:nvSpPr>
          <p:cNvPr id="2" name="Slide Number Placeholder 1"/>
          <p:cNvSpPr>
            <a:spLocks noGrp="1"/>
          </p:cNvSpPr>
          <p:nvPr>
            <p:ph type="sldNum" sz="quarter" idx="11"/>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990272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152743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122222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132246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425539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263613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2118837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105016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016E125E-4BD6-3D43-859A-CC77AA747B33}" type="datetimeFigureOut">
              <a:rPr lang="en-US" smtClean="0"/>
              <a:t>10/17/17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26582915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E125E-4BD6-3D43-859A-CC77AA747B33}" type="datetimeFigureOut">
              <a:rPr lang="en-US" smtClean="0"/>
              <a:t>10/17/17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FA43E-3EB2-BA4B-BFA8-0FB18B58A65A}" type="slidenum">
              <a:rPr lang="en-US" smtClean="0"/>
              <a:t>‹#›</a:t>
            </a:fld>
            <a:endParaRPr lang="en-US" dirty="0"/>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57201" y="5988574"/>
            <a:ext cx="3035162" cy="696627"/>
          </a:xfrm>
          <a:prstGeom prst="rect">
            <a:avLst/>
          </a:prstGeom>
        </p:spPr>
      </p:pic>
    </p:spTree>
    <p:extLst>
      <p:ext uri="{BB962C8B-B14F-4D97-AF65-F5344CB8AC3E}">
        <p14:creationId xmlns:p14="http://schemas.microsoft.com/office/powerpoint/2010/main" val="3837850238"/>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 id="2147483983" r:id="rId12"/>
    <p:sldLayoutId id="2147483984"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866" y="800488"/>
            <a:ext cx="8027984" cy="1908845"/>
          </a:xfrm>
        </p:spPr>
        <p:style>
          <a:lnRef idx="2">
            <a:schemeClr val="dk1"/>
          </a:lnRef>
          <a:fillRef idx="1">
            <a:schemeClr val="lt1"/>
          </a:fillRef>
          <a:effectRef idx="0">
            <a:schemeClr val="dk1"/>
          </a:effectRef>
          <a:fontRef idx="minor">
            <a:schemeClr val="dk1"/>
          </a:fontRef>
        </p:style>
        <p:txBody>
          <a:bodyPr>
            <a:normAutofit fontScale="90000"/>
          </a:bodyPr>
          <a:lstStyle/>
          <a:p>
            <a:r>
              <a:rPr lang="en-US" dirty="0" err="1" smtClean="0">
                <a:solidFill>
                  <a:schemeClr val="tx1"/>
                </a:solidFill>
              </a:rPr>
              <a:t>Professiopnal</a:t>
            </a:r>
            <a:r>
              <a:rPr lang="en-US" dirty="0" smtClean="0">
                <a:solidFill>
                  <a:schemeClr val="tx1"/>
                </a:solidFill>
              </a:rPr>
              <a:t> </a:t>
            </a:r>
            <a:r>
              <a:rPr lang="en-US" dirty="0" smtClean="0">
                <a:solidFill>
                  <a:schemeClr val="tx1"/>
                </a:solidFill>
              </a:rPr>
              <a:t>Ethics and post-neo-Aristotelian Virtue Ethics</a:t>
            </a:r>
            <a:endParaRPr lang="en-US" dirty="0">
              <a:solidFill>
                <a:schemeClr val="tx1"/>
              </a:solidFill>
            </a:endParaRPr>
          </a:p>
        </p:txBody>
      </p:sp>
      <p:sp>
        <p:nvSpPr>
          <p:cNvPr id="7" name="Text Placeholder 6"/>
          <p:cNvSpPr>
            <a:spLocks noGrp="1"/>
          </p:cNvSpPr>
          <p:nvPr>
            <p:ph type="body" sz="quarter" idx="10"/>
          </p:nvPr>
        </p:nvSpPr>
        <p:spPr>
          <a:xfrm>
            <a:off x="1538112" y="3443111"/>
            <a:ext cx="2638778" cy="945445"/>
          </a:xfrm>
        </p:spPr>
        <p:style>
          <a:lnRef idx="1">
            <a:schemeClr val="dk1"/>
          </a:lnRef>
          <a:fillRef idx="2">
            <a:schemeClr val="dk1"/>
          </a:fillRef>
          <a:effectRef idx="1">
            <a:schemeClr val="dk1"/>
          </a:effectRef>
          <a:fontRef idx="minor">
            <a:schemeClr val="dk1"/>
          </a:fontRef>
        </p:style>
        <p:txBody>
          <a:bodyPr/>
          <a:lstStyle/>
          <a:p>
            <a:r>
              <a:rPr lang="en-US" b="1" dirty="0" smtClean="0">
                <a:solidFill>
                  <a:schemeClr val="tx1"/>
                </a:solidFill>
              </a:rPr>
              <a:t>Phil 318</a:t>
            </a:r>
            <a:endParaRPr lang="en-US" b="1" dirty="0">
              <a:solidFill>
                <a:schemeClr val="tx1"/>
              </a:solidFill>
            </a:endParaRPr>
          </a:p>
        </p:txBody>
      </p:sp>
      <p:sp>
        <p:nvSpPr>
          <p:cNvPr id="8" name="Date Placeholder 7"/>
          <p:cNvSpPr>
            <a:spLocks noGrp="1"/>
          </p:cNvSpPr>
          <p:nvPr>
            <p:ph type="dt" sz="half" idx="11"/>
          </p:nvPr>
        </p:nvSpPr>
        <p:spPr/>
        <p:txBody>
          <a:bodyPr/>
          <a:lstStyle/>
          <a:p>
            <a:fld id="{BD023BB6-81CC-F74B-AD54-9BB6FC1ECAFD}" type="datetime2">
              <a:rPr lang="en-NZ" smtClean="0"/>
              <a:t>Tuesday, 17 October 2017</a:t>
            </a:fld>
            <a:endParaRPr lang="en-US" dirty="0"/>
          </a:p>
        </p:txBody>
      </p:sp>
    </p:spTree>
    <p:extLst>
      <p:ext uri="{BB962C8B-B14F-4D97-AF65-F5344CB8AC3E}">
        <p14:creationId xmlns:p14="http://schemas.microsoft.com/office/powerpoint/2010/main" val="1254738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90222" y="1509890"/>
            <a:ext cx="7859888" cy="4741332"/>
          </a:xfrm>
        </p:spPr>
        <p:style>
          <a:lnRef idx="1">
            <a:schemeClr val="dk1"/>
          </a:lnRef>
          <a:fillRef idx="2">
            <a:schemeClr val="dk1"/>
          </a:fillRef>
          <a:effectRef idx="1">
            <a:schemeClr val="dk1"/>
          </a:effectRef>
          <a:fontRef idx="minor">
            <a:schemeClr val="dk1"/>
          </a:fontRef>
        </p:style>
        <p:txBody>
          <a:bodyPr anchor="t">
            <a:normAutofit fontScale="85000" lnSpcReduction="20000"/>
          </a:bodyPr>
          <a:lstStyle/>
          <a:p>
            <a:pPr>
              <a:lnSpc>
                <a:spcPct val="120000"/>
              </a:lnSpc>
            </a:pPr>
            <a:r>
              <a:rPr lang="en-US" sz="2400" i="1" dirty="0">
                <a:effectLst/>
              </a:rPr>
              <a:t>All</a:t>
            </a:r>
            <a:r>
              <a:rPr lang="en-US" sz="2400" dirty="0">
                <a:effectLst/>
              </a:rPr>
              <a:t> of the virtue ethics that has influenced legal </a:t>
            </a:r>
            <a:r>
              <a:rPr lang="en-US" sz="2400" dirty="0" smtClean="0">
                <a:effectLst/>
              </a:rPr>
              <a:t>ethics thus far </a:t>
            </a:r>
            <a:r>
              <a:rPr lang="en-US" sz="2400" dirty="0">
                <a:effectLst/>
              </a:rPr>
              <a:t>has been neo-Aristotelian:</a:t>
            </a:r>
            <a:endParaRPr lang="en-NZ" sz="2400" dirty="0">
              <a:effectLst/>
            </a:endParaRPr>
          </a:p>
          <a:p>
            <a:pPr lvl="1">
              <a:lnSpc>
                <a:spcPct val="120000"/>
              </a:lnSpc>
              <a:buFont typeface="Wingdings" charset="2"/>
              <a:buChar char="§"/>
            </a:pPr>
            <a:r>
              <a:rPr lang="en-US" sz="2800" dirty="0">
                <a:effectLst/>
              </a:rPr>
              <a:t>i.e.,  used </a:t>
            </a:r>
            <a:r>
              <a:rPr lang="en-US" sz="2800" i="1" dirty="0">
                <a:effectLst/>
              </a:rPr>
              <a:t>Agent Centered  </a:t>
            </a:r>
            <a:r>
              <a:rPr lang="en-US" sz="2800" dirty="0">
                <a:effectLst/>
              </a:rPr>
              <a:t>or </a:t>
            </a:r>
            <a:r>
              <a:rPr lang="en-US" sz="2800" i="1" dirty="0">
                <a:effectLst/>
              </a:rPr>
              <a:t>Qualified Agent Centered </a:t>
            </a:r>
            <a:r>
              <a:rPr lang="en-US" sz="2800" dirty="0">
                <a:effectLst/>
              </a:rPr>
              <a:t>accounts of right action:</a:t>
            </a:r>
            <a:endParaRPr lang="en-NZ" sz="2800" dirty="0">
              <a:effectLst/>
            </a:endParaRPr>
          </a:p>
          <a:p>
            <a:pPr lvl="2">
              <a:lnSpc>
                <a:spcPct val="120000"/>
              </a:lnSpc>
              <a:buFont typeface="Wingdings" charset="2"/>
              <a:buChar char="§"/>
            </a:pPr>
            <a:r>
              <a:rPr lang="en-US" sz="2400" dirty="0">
                <a:effectLst/>
              </a:rPr>
              <a:t>Aristotle:</a:t>
            </a:r>
            <a:endParaRPr lang="en-NZ" sz="2400" dirty="0">
              <a:effectLst/>
            </a:endParaRPr>
          </a:p>
          <a:p>
            <a:pPr lvl="3">
              <a:lnSpc>
                <a:spcPct val="120000"/>
              </a:lnSpc>
              <a:buFont typeface="Wingdings" charset="2"/>
              <a:buChar char="§"/>
            </a:pPr>
            <a:r>
              <a:rPr lang="en-US" sz="2400" dirty="0">
                <a:effectLst/>
              </a:rPr>
              <a:t>“</a:t>
            </a:r>
            <a:r>
              <a:rPr lang="en-US" sz="2400" dirty="0" smtClean="0">
                <a:effectLst/>
              </a:rPr>
              <a:t>Virtue … </a:t>
            </a:r>
            <a:r>
              <a:rPr lang="en-US" sz="2400" dirty="0">
                <a:effectLst/>
              </a:rPr>
              <a:t>is a state of character concerned with </a:t>
            </a:r>
            <a:r>
              <a:rPr lang="en-US" sz="2400" dirty="0" smtClean="0">
                <a:effectLst/>
              </a:rPr>
              <a:t>choice</a:t>
            </a:r>
            <a:r>
              <a:rPr lang="en-US" sz="2400" dirty="0">
                <a:effectLst/>
              </a:rPr>
              <a:t> </a:t>
            </a:r>
            <a:r>
              <a:rPr lang="en-US" sz="2400" dirty="0" smtClean="0">
                <a:effectLst/>
              </a:rPr>
              <a:t>… </a:t>
            </a:r>
            <a:r>
              <a:rPr lang="en-US" sz="2400" dirty="0">
                <a:effectLst/>
              </a:rPr>
              <a:t>this being determined by </a:t>
            </a:r>
            <a:r>
              <a:rPr lang="en-US" sz="2400" dirty="0" smtClean="0">
                <a:effectLst/>
              </a:rPr>
              <a:t>… that </a:t>
            </a:r>
            <a:r>
              <a:rPr lang="en-US" sz="2400" dirty="0">
                <a:effectLst/>
              </a:rPr>
              <a:t>principle by which the man of practical wisdom would determine it.” Aristotle </a:t>
            </a:r>
            <a:r>
              <a:rPr lang="en-US" sz="2400" i="1" dirty="0" err="1" smtClean="0">
                <a:effectLst/>
              </a:rPr>
              <a:t>Nichomachean</a:t>
            </a:r>
            <a:r>
              <a:rPr lang="en-US" sz="2400" i="1" dirty="0" smtClean="0">
                <a:effectLst/>
              </a:rPr>
              <a:t> Ethics </a:t>
            </a:r>
            <a:r>
              <a:rPr lang="en-US" sz="2400" dirty="0" err="1" smtClean="0">
                <a:effectLst/>
              </a:rPr>
              <a:t>Bk</a:t>
            </a:r>
            <a:r>
              <a:rPr lang="en-US" sz="2400" dirty="0" smtClean="0">
                <a:effectLst/>
              </a:rPr>
              <a:t> 2.6</a:t>
            </a:r>
            <a:endParaRPr lang="en-NZ" sz="2400" dirty="0">
              <a:effectLst/>
            </a:endParaRPr>
          </a:p>
          <a:p>
            <a:pPr lvl="2">
              <a:lnSpc>
                <a:spcPct val="120000"/>
              </a:lnSpc>
              <a:buFont typeface="Wingdings" charset="2"/>
              <a:buChar char="§"/>
            </a:pPr>
            <a:r>
              <a:rPr lang="en-US" sz="2400" dirty="0" err="1">
                <a:effectLst/>
              </a:rPr>
              <a:t>Hursthouse</a:t>
            </a:r>
            <a:r>
              <a:rPr lang="en-US" sz="2400" dirty="0">
                <a:effectLst/>
              </a:rPr>
              <a:t>:</a:t>
            </a:r>
            <a:endParaRPr lang="en-NZ" sz="2400" dirty="0">
              <a:effectLst/>
            </a:endParaRPr>
          </a:p>
          <a:p>
            <a:pPr lvl="3">
              <a:lnSpc>
                <a:spcPct val="120000"/>
              </a:lnSpc>
              <a:buFont typeface="Wingdings" charset="2"/>
              <a:buChar char="§"/>
            </a:pPr>
            <a:r>
              <a:rPr lang="en-NZ" sz="2400" dirty="0">
                <a:effectLst/>
              </a:rPr>
              <a:t>“An action is right iff it is what a virtuous agent would characteristically do in the circumstances.” (Hursthouse </a:t>
            </a:r>
            <a:r>
              <a:rPr lang="en-NZ" sz="2400" i="1" dirty="0">
                <a:effectLst/>
              </a:rPr>
              <a:t>Virtue Ethics, </a:t>
            </a:r>
            <a:r>
              <a:rPr lang="en-NZ" sz="2400" dirty="0">
                <a:effectLst/>
              </a:rPr>
              <a:t>1999, p. 28) </a:t>
            </a:r>
            <a:endParaRPr lang="en-NZ" dirty="0">
              <a:effectLst/>
            </a:endParaRPr>
          </a:p>
          <a:p>
            <a:pPr marL="749808" lvl="2" indent="0">
              <a:buNone/>
            </a:pPr>
            <a:endParaRPr lang="en-US" dirty="0" smtClean="0"/>
          </a:p>
          <a:p>
            <a:pPr marL="384048" lvl="1" indent="0">
              <a:buNone/>
            </a:pPr>
            <a:endParaRPr lang="en-US" dirty="0" smtClean="0"/>
          </a:p>
          <a:p>
            <a:pPr marL="384048" lvl="1" indent="0">
              <a:buNone/>
            </a:pPr>
            <a:endParaRPr lang="en-US" dirty="0"/>
          </a:p>
        </p:txBody>
      </p:sp>
      <p:sp>
        <p:nvSpPr>
          <p:cNvPr id="3" name="Title 2"/>
          <p:cNvSpPr>
            <a:spLocks noGrp="1"/>
          </p:cNvSpPr>
          <p:nvPr>
            <p:ph type="title"/>
          </p:nvPr>
        </p:nvSpPr>
        <p:spPr>
          <a:xfrm>
            <a:off x="677865" y="437445"/>
            <a:ext cx="8194673" cy="776112"/>
          </a:xfrm>
        </p:spPr>
        <p:style>
          <a:lnRef idx="2">
            <a:schemeClr val="dk1"/>
          </a:lnRef>
          <a:fillRef idx="1">
            <a:schemeClr val="lt1"/>
          </a:fillRef>
          <a:effectRef idx="0">
            <a:schemeClr val="dk1"/>
          </a:effectRef>
          <a:fontRef idx="minor">
            <a:schemeClr val="dk1"/>
          </a:fontRef>
        </p:style>
        <p:txBody>
          <a:bodyPr/>
          <a:lstStyle/>
          <a:p>
            <a:r>
              <a:rPr lang="en-US" dirty="0" smtClean="0">
                <a:solidFill>
                  <a:schemeClr val="tx1"/>
                </a:solidFill>
              </a:rPr>
              <a:t>Neo-Aristotelian VE</a:t>
            </a:r>
            <a:endParaRPr lang="en-US" dirty="0">
              <a:solidFill>
                <a:schemeClr val="tx1"/>
              </a:solidFill>
            </a:endParaRPr>
          </a:p>
        </p:txBody>
      </p:sp>
      <p:sp>
        <p:nvSpPr>
          <p:cNvPr id="4" name="Slide Number Placeholder 3"/>
          <p:cNvSpPr>
            <a:spLocks noGrp="1"/>
          </p:cNvSpPr>
          <p:nvPr>
            <p:ph type="sldNum" sz="quarter" idx="11"/>
          </p:nvPr>
        </p:nvSpPr>
        <p:spPr>
          <a:xfrm flipH="1">
            <a:off x="8297329" y="6096000"/>
            <a:ext cx="677333" cy="352778"/>
          </a:xfrm>
        </p:spPr>
        <p:txBody>
          <a:bodyPr anchor="ctr"/>
          <a:lstStyle/>
          <a:p>
            <a:pPr algn="ctr"/>
            <a:fld id="{218B9C4F-B695-C54C-924B-61748EE6A7C5}" type="slidenum">
              <a:rPr lang="en-US" smtClean="0"/>
              <a:pPr algn="ctr"/>
              <a:t>10</a:t>
            </a:fld>
            <a:endParaRPr lang="en-US" dirty="0"/>
          </a:p>
        </p:txBody>
      </p:sp>
    </p:spTree>
    <p:extLst>
      <p:ext uri="{BB962C8B-B14F-4D97-AF65-F5344CB8AC3E}">
        <p14:creationId xmlns:p14="http://schemas.microsoft.com/office/powerpoint/2010/main" val="249037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6" y="2698630"/>
            <a:ext cx="7528836" cy="3516766"/>
          </a:xfrm>
        </p:spPr>
        <p:style>
          <a:lnRef idx="1">
            <a:schemeClr val="dk1"/>
          </a:lnRef>
          <a:fillRef idx="2">
            <a:schemeClr val="dk1"/>
          </a:fillRef>
          <a:effectRef idx="1">
            <a:schemeClr val="dk1"/>
          </a:effectRef>
          <a:fontRef idx="minor">
            <a:schemeClr val="dk1"/>
          </a:fontRef>
        </p:style>
        <p:txBody>
          <a:bodyPr/>
          <a:lstStyle/>
          <a:p>
            <a:pPr marL="622300" indent="-622300">
              <a:lnSpc>
                <a:spcPct val="120000"/>
              </a:lnSpc>
            </a:pPr>
            <a:r>
              <a:rPr lang="en-NZ" sz="1800" b="1" dirty="0">
                <a:cs typeface="Verdana"/>
              </a:rPr>
              <a:t>(QA) An action is right iff it is what a virtuous agent would characteristically do in the circumstances. </a:t>
            </a:r>
            <a:endParaRPr lang="en-NZ" sz="1800" b="1" dirty="0" smtClean="0">
              <a:cs typeface="Verdana"/>
            </a:endParaRPr>
          </a:p>
          <a:p>
            <a:pPr marL="622300" lvl="1" indent="0">
              <a:lnSpc>
                <a:spcPct val="120000"/>
              </a:lnSpc>
              <a:spcBef>
                <a:spcPts val="1224"/>
              </a:spcBef>
              <a:buNone/>
            </a:pPr>
            <a:r>
              <a:rPr lang="en-NZ" sz="1600" b="1" dirty="0" smtClean="0">
                <a:latin typeface="Verdana"/>
                <a:cs typeface="Verdana"/>
              </a:rPr>
              <a:t>Problems:</a:t>
            </a:r>
          </a:p>
          <a:p>
            <a:pPr marL="1365250" lvl="1" indent="-622300">
              <a:lnSpc>
                <a:spcPct val="120000"/>
              </a:lnSpc>
              <a:spcBef>
                <a:spcPts val="1632"/>
              </a:spcBef>
            </a:pPr>
            <a:r>
              <a:rPr lang="en-NZ" sz="1600" b="1" i="1" dirty="0" smtClean="0">
                <a:latin typeface="Verdana"/>
                <a:cs typeface="Verdana"/>
              </a:rPr>
              <a:t>The Epistemological problem: how does the non-virtuous agent identify the virtuous agent or know when she would characteristically do?</a:t>
            </a:r>
          </a:p>
          <a:p>
            <a:pPr marL="1365250" lvl="1" indent="-622300">
              <a:lnSpc>
                <a:spcPct val="120000"/>
              </a:lnSpc>
              <a:spcBef>
                <a:spcPts val="1632"/>
              </a:spcBef>
            </a:pPr>
            <a:r>
              <a:rPr lang="en-NZ" sz="1600" b="1" i="1" dirty="0" smtClean="0">
                <a:latin typeface="Verdana"/>
                <a:cs typeface="Verdana"/>
              </a:rPr>
              <a:t>The ‘No Virtuous Person’ problem: How does QA apply in situations in which the virtuous agent would not charcateristically find herself?</a:t>
            </a:r>
            <a:endParaRPr lang="en-NZ" sz="1600" b="1" i="1" dirty="0">
              <a:latin typeface="Verdana"/>
              <a:cs typeface="Verdana"/>
            </a:endParaRPr>
          </a:p>
          <a:p>
            <a:endParaRPr lang="en-US" dirty="0"/>
          </a:p>
        </p:txBody>
      </p:sp>
      <p:sp>
        <p:nvSpPr>
          <p:cNvPr id="3" name="Title 2"/>
          <p:cNvSpPr>
            <a:spLocks noGrp="1"/>
          </p:cNvSpPr>
          <p:nvPr>
            <p:ph type="title"/>
          </p:nvPr>
        </p:nvSpPr>
        <p:spPr>
          <a:xfrm>
            <a:off x="677865" y="1111201"/>
            <a:ext cx="8027985" cy="1392053"/>
          </a:xfrm>
        </p:spPr>
        <p:style>
          <a:lnRef idx="1">
            <a:schemeClr val="dk1"/>
          </a:lnRef>
          <a:fillRef idx="2">
            <a:schemeClr val="dk1"/>
          </a:fillRef>
          <a:effectRef idx="1">
            <a:schemeClr val="dk1"/>
          </a:effectRef>
          <a:fontRef idx="minor">
            <a:schemeClr val="dk1"/>
          </a:fontRef>
        </p:style>
        <p:txBody>
          <a:bodyPr>
            <a:normAutofit fontScale="90000"/>
          </a:bodyPr>
          <a:lstStyle/>
          <a:p>
            <a:r>
              <a:rPr lang="en-US" dirty="0" smtClean="0"/>
              <a:t>Qualified Agent Account of Right Action </a:t>
            </a:r>
            <a:endParaRPr lang="en-US"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11</a:t>
            </a:fld>
            <a:endParaRPr lang="en-US" dirty="0"/>
          </a:p>
        </p:txBody>
      </p:sp>
    </p:spTree>
    <p:extLst>
      <p:ext uri="{BB962C8B-B14F-4D97-AF65-F5344CB8AC3E}">
        <p14:creationId xmlns:p14="http://schemas.microsoft.com/office/powerpoint/2010/main" val="203978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the action guiding problem</a:t>
            </a:r>
          </a:p>
        </p:txBody>
      </p:sp>
      <p:sp>
        <p:nvSpPr>
          <p:cNvPr id="3" name="Content Placeholder 2"/>
          <p:cNvSpPr>
            <a:spLocks noGrp="1"/>
          </p:cNvSpPr>
          <p:nvPr>
            <p:ph idx="1"/>
          </p:nvPr>
        </p:nvSpPr>
        <p:spPr/>
        <p:txBody>
          <a:bodyPr>
            <a:normAutofit fontScale="92500" lnSpcReduction="10000"/>
          </a:bodyPr>
          <a:lstStyle/>
          <a:p>
            <a:r>
              <a:rPr lang="en-US" dirty="0"/>
              <a:t>“It has often been said that for virtue ethics the central question is not 'What ought I to do?' but rather 'What sort of person ought I to be?'. However, people have always expected ethical theory to tell them something about what they ought to do, and it seems to me that virtue ethics is structurally unable to say much of anything about this issue.”  </a:t>
            </a:r>
            <a:endParaRPr lang="en-US" dirty="0" smtClean="0"/>
          </a:p>
          <a:p>
            <a:pPr lvl="1"/>
            <a:r>
              <a:rPr lang="en-US" dirty="0" smtClean="0"/>
              <a:t>Robert </a:t>
            </a:r>
            <a:r>
              <a:rPr lang="en-US" dirty="0"/>
              <a:t>Louden (1984) 'On Some Vices of Virtue Ethics' </a:t>
            </a:r>
            <a:r>
              <a:rPr lang="en-US" i="1" dirty="0"/>
              <a:t>APQ</a:t>
            </a:r>
            <a:r>
              <a:rPr lang="en-US" dirty="0"/>
              <a:t> </a:t>
            </a:r>
            <a:r>
              <a:rPr lang="en-US" dirty="0" smtClean="0"/>
              <a:t>21</a:t>
            </a:r>
            <a:endParaRPr lang="en-US" dirty="0"/>
          </a:p>
        </p:txBody>
      </p:sp>
    </p:spTree>
    <p:extLst>
      <p:ext uri="{BB962C8B-B14F-4D97-AF65-F5344CB8AC3E}">
        <p14:creationId xmlns:p14="http://schemas.microsoft.com/office/powerpoint/2010/main" val="2081390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And </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a:t>“…  the 'action guiding objection', alleges that [VE] lacks the capacity to yield suitably determinate action guides.  … An important part of the practical aim of normative theory is that it can guide our actions in situations where we find ourselves in moral conflict because we feel required to perform each of two incompatible actions. Also, guidance seems appropriate in situations of moral indeterminacy where we are unclear what we should do because our deliberative apparatus does not appropriately cover a new case in our experience.”  </a:t>
            </a:r>
            <a:endParaRPr lang="en-US" dirty="0" smtClean="0"/>
          </a:p>
          <a:p>
            <a:pPr lvl="1"/>
            <a:r>
              <a:rPr lang="en-US" dirty="0" smtClean="0"/>
              <a:t>David </a:t>
            </a:r>
            <a:r>
              <a:rPr lang="en-US" dirty="0"/>
              <a:t>Solomon (1988), ‘Internal Objections to Virtue Ethics. </a:t>
            </a:r>
            <a:r>
              <a:rPr lang="en-US" i="1" dirty="0"/>
              <a:t>Midwest Studies In Philosophy</a:t>
            </a:r>
            <a:r>
              <a:rPr lang="en-US" dirty="0"/>
              <a:t>, 13: 428–441</a:t>
            </a:r>
          </a:p>
        </p:txBody>
      </p:sp>
    </p:spTree>
    <p:extLst>
      <p:ext uri="{BB962C8B-B14F-4D97-AF65-F5344CB8AC3E}">
        <p14:creationId xmlns:p14="http://schemas.microsoft.com/office/powerpoint/2010/main" val="792283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And </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a:t>If virtue ethics is “agent-</a:t>
            </a:r>
            <a:r>
              <a:rPr lang="en-US" dirty="0" err="1"/>
              <a:t>centred</a:t>
            </a:r>
            <a:r>
              <a:rPr lang="en-US" dirty="0"/>
              <a:t> rather than act- </a:t>
            </a:r>
            <a:r>
              <a:rPr lang="en-US" dirty="0" err="1"/>
              <a:t>centred</a:t>
            </a:r>
            <a:r>
              <a:rPr lang="en-US" dirty="0"/>
              <a:t>,” concerned with “What sort of person should </a:t>
            </a:r>
            <a:r>
              <a:rPr lang="en-US" b="1" i="1" dirty="0"/>
              <a:t>I </a:t>
            </a:r>
            <a:r>
              <a:rPr lang="en-US" dirty="0"/>
              <a:t>be?” rather than “What sorts of action should </a:t>
            </a:r>
            <a:r>
              <a:rPr lang="en-US" b="1" i="1" dirty="0"/>
              <a:t>I</a:t>
            </a:r>
            <a:r>
              <a:rPr lang="en-US" dirty="0"/>
              <a:t> do?” (with “Being rather than Doing”), if it concentrates on the </a:t>
            </a:r>
            <a:r>
              <a:rPr lang="en-US" i="1" dirty="0"/>
              <a:t>good </a:t>
            </a:r>
            <a:r>
              <a:rPr lang="en-US" dirty="0"/>
              <a:t>or </a:t>
            </a:r>
            <a:r>
              <a:rPr lang="en-US" i="1" dirty="0"/>
              <a:t>virtuous </a:t>
            </a:r>
            <a:r>
              <a:rPr lang="en-US" dirty="0"/>
              <a:t>agent rather than on </a:t>
            </a:r>
            <a:r>
              <a:rPr lang="en-US" i="1" dirty="0"/>
              <a:t>right </a:t>
            </a:r>
            <a:r>
              <a:rPr lang="en-US" dirty="0"/>
              <a:t>action and on what anyone, virtuous or not, has an </a:t>
            </a:r>
            <a:r>
              <a:rPr lang="en-US" i="1" dirty="0"/>
              <a:t>obligation </a:t>
            </a:r>
            <a:r>
              <a:rPr lang="en-US" dirty="0"/>
              <a:t>to do; how can it be a genuine rival to utilitarianism and deontology? Surely ethical theories are supposed to tell us about right action, i.e. about what sorts of act we should do. Utilitarianism and deontology certainly do that; if virtue ethics does not, it cannot be a genuine rival to them. </a:t>
            </a:r>
            <a:endParaRPr lang="en-US" dirty="0" smtClean="0"/>
          </a:p>
          <a:p>
            <a:pPr lvl="1"/>
            <a:r>
              <a:rPr lang="en-US" dirty="0" smtClean="0"/>
              <a:t>Rosalind </a:t>
            </a:r>
            <a:r>
              <a:rPr lang="en-US" dirty="0" err="1"/>
              <a:t>Hursthouse</a:t>
            </a:r>
            <a:r>
              <a:rPr lang="en-US" dirty="0"/>
              <a:t>  </a:t>
            </a:r>
            <a:r>
              <a:rPr lang="en-US" i="1" dirty="0"/>
              <a:t>On Virtue Ethics</a:t>
            </a:r>
            <a:r>
              <a:rPr lang="en-US" dirty="0"/>
              <a:t>, pp. 51–57, 1999</a:t>
            </a:r>
          </a:p>
        </p:txBody>
      </p:sp>
    </p:spTree>
    <p:extLst>
      <p:ext uri="{BB962C8B-B14F-4D97-AF65-F5344CB8AC3E}">
        <p14:creationId xmlns:p14="http://schemas.microsoft.com/office/powerpoint/2010/main" val="535472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44221" y="1975556"/>
            <a:ext cx="7126111" cy="4021666"/>
          </a:xfrm>
        </p:spPr>
        <p:style>
          <a:lnRef idx="1">
            <a:schemeClr val="dk1"/>
          </a:lnRef>
          <a:fillRef idx="2">
            <a:schemeClr val="dk1"/>
          </a:fillRef>
          <a:effectRef idx="1">
            <a:schemeClr val="dk1"/>
          </a:effectRef>
          <a:fontRef idx="minor">
            <a:schemeClr val="dk1"/>
          </a:fontRef>
        </p:style>
        <p:txBody>
          <a:bodyPr anchor="t">
            <a:normAutofit/>
          </a:bodyPr>
          <a:lstStyle/>
          <a:p>
            <a:pPr>
              <a:lnSpc>
                <a:spcPct val="120000"/>
              </a:lnSpc>
            </a:pPr>
            <a:r>
              <a:rPr lang="en-US" sz="2800" dirty="0">
                <a:effectLst/>
              </a:rPr>
              <a:t>Common to think action-guiding-ness objection to VE  - the idea that VE didn’t tell us what to do - was either:</a:t>
            </a:r>
            <a:endParaRPr lang="en-NZ" sz="2800" dirty="0">
              <a:effectLst/>
            </a:endParaRPr>
          </a:p>
          <a:p>
            <a:pPr marL="723900" indent="-455613">
              <a:lnSpc>
                <a:spcPct val="120000"/>
              </a:lnSpc>
              <a:buFont typeface="Wingdings" charset="2"/>
              <a:buChar char="u"/>
            </a:pPr>
            <a:r>
              <a:rPr lang="en-US" sz="2000" i="1" dirty="0">
                <a:effectLst/>
              </a:rPr>
              <a:t>Mistaken</a:t>
            </a:r>
            <a:r>
              <a:rPr lang="en-US" sz="2000" dirty="0">
                <a:effectLst/>
              </a:rPr>
              <a:t> </a:t>
            </a:r>
            <a:r>
              <a:rPr lang="en-US" sz="2000" dirty="0" smtClean="0">
                <a:effectLst/>
              </a:rPr>
              <a:t>because unrealistic </a:t>
            </a:r>
            <a:r>
              <a:rPr lang="en-US" sz="2000" dirty="0">
                <a:effectLst/>
              </a:rPr>
              <a:t>to expect there to be such a thing as a “theory of right action</a:t>
            </a:r>
            <a:r>
              <a:rPr lang="en-US" sz="2000" dirty="0" smtClean="0">
                <a:effectLst/>
              </a:rPr>
              <a:t>”. </a:t>
            </a:r>
            <a:endParaRPr lang="en-NZ" sz="2000" dirty="0">
              <a:effectLst/>
            </a:endParaRPr>
          </a:p>
          <a:p>
            <a:pPr marL="723900" indent="-455613">
              <a:lnSpc>
                <a:spcPct val="120000"/>
              </a:lnSpc>
              <a:buFont typeface="Wingdings" charset="2"/>
              <a:buChar char="u"/>
            </a:pPr>
            <a:r>
              <a:rPr lang="en-US" sz="2000" dirty="0">
                <a:effectLst/>
              </a:rPr>
              <a:t>Now been met by </a:t>
            </a:r>
            <a:r>
              <a:rPr lang="en-US" sz="2000" i="1" dirty="0">
                <a:effectLst/>
              </a:rPr>
              <a:t>Virtue </a:t>
            </a:r>
            <a:r>
              <a:rPr lang="en-US" sz="2000" i="1" dirty="0" smtClean="0">
                <a:effectLst/>
              </a:rPr>
              <a:t>Rules</a:t>
            </a:r>
            <a:r>
              <a:rPr lang="en-US" sz="2000" dirty="0" smtClean="0">
                <a:effectLst/>
              </a:rPr>
              <a:t>: </a:t>
            </a:r>
            <a:r>
              <a:rPr lang="en-US" sz="2000" dirty="0">
                <a:effectLst/>
              </a:rPr>
              <a:t>rules employing the virtue and vice terms </a:t>
            </a:r>
            <a:r>
              <a:rPr lang="en-US" sz="2000" dirty="0" smtClean="0">
                <a:effectLst/>
              </a:rPr>
              <a:t>such </a:t>
            </a:r>
            <a:r>
              <a:rPr lang="en-US" sz="2000" dirty="0">
                <a:effectLst/>
              </a:rPr>
              <a:t>as “Do what is honest/charitable; do not do what is dishonest/uncharitable” (</a:t>
            </a:r>
            <a:r>
              <a:rPr lang="en-US" sz="2000" dirty="0" err="1">
                <a:effectLst/>
              </a:rPr>
              <a:t>Hursthouse</a:t>
            </a:r>
            <a:r>
              <a:rPr lang="en-US" sz="2000" dirty="0">
                <a:effectLst/>
              </a:rPr>
              <a:t> 1999). </a:t>
            </a:r>
            <a:endParaRPr lang="en-NZ" sz="2000" dirty="0">
              <a:effectLst/>
            </a:endParaRPr>
          </a:p>
        </p:txBody>
      </p:sp>
      <p:sp>
        <p:nvSpPr>
          <p:cNvPr id="3" name="Title 2"/>
          <p:cNvSpPr>
            <a:spLocks noGrp="1"/>
          </p:cNvSpPr>
          <p:nvPr>
            <p:ph type="title"/>
          </p:nvPr>
        </p:nvSpPr>
        <p:spPr>
          <a:xfrm>
            <a:off x="677865" y="550334"/>
            <a:ext cx="8194673" cy="1241777"/>
          </a:xfrm>
        </p:spPr>
        <p:style>
          <a:lnRef idx="2">
            <a:schemeClr val="dk1"/>
          </a:lnRef>
          <a:fillRef idx="1">
            <a:schemeClr val="lt1"/>
          </a:fillRef>
          <a:effectRef idx="0">
            <a:schemeClr val="dk1"/>
          </a:effectRef>
          <a:fontRef idx="minor">
            <a:schemeClr val="dk1"/>
          </a:fontRef>
        </p:style>
        <p:txBody>
          <a:bodyPr/>
          <a:lstStyle/>
          <a:p>
            <a:r>
              <a:rPr lang="en-US" sz="3600" dirty="0" smtClean="0">
                <a:solidFill>
                  <a:schemeClr val="tx1"/>
                </a:solidFill>
              </a:rPr>
              <a:t>But </a:t>
            </a:r>
            <a:r>
              <a:rPr lang="mr-IN" sz="3600" dirty="0" smtClean="0">
                <a:solidFill>
                  <a:schemeClr val="tx1"/>
                </a:solidFill>
              </a:rPr>
              <a:t>…</a:t>
            </a:r>
            <a:endParaRPr lang="en-US" sz="3600" dirty="0">
              <a:solidFill>
                <a:schemeClr val="tx1"/>
              </a:solidFill>
            </a:endParaRPr>
          </a:p>
        </p:txBody>
      </p:sp>
      <p:sp>
        <p:nvSpPr>
          <p:cNvPr id="4" name="Slide Number Placeholder 3"/>
          <p:cNvSpPr>
            <a:spLocks noGrp="1"/>
          </p:cNvSpPr>
          <p:nvPr>
            <p:ph type="sldNum" sz="quarter" idx="11"/>
          </p:nvPr>
        </p:nvSpPr>
        <p:spPr/>
        <p:txBody>
          <a:bodyPr/>
          <a:lstStyle/>
          <a:p>
            <a:fld id="{218B9C4F-B695-C54C-924B-61748EE6A7C5}" type="slidenum">
              <a:rPr lang="en-US" smtClean="0"/>
              <a:pPr/>
              <a:t>15</a:t>
            </a:fld>
            <a:endParaRPr lang="en-US" dirty="0"/>
          </a:p>
        </p:txBody>
      </p:sp>
    </p:spTree>
    <p:extLst>
      <p:ext uri="{BB962C8B-B14F-4D97-AF65-F5344CB8AC3E}">
        <p14:creationId xmlns:p14="http://schemas.microsoft.com/office/powerpoint/2010/main" val="271785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Virtue Rules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a:t>
            </a:r>
            <a:r>
              <a:rPr lang="en-US" sz="3400" dirty="0"/>
              <a:t>there is no reason why virtue ethics must hold that the character of the moral exemplar whose actions determine what it is right for us to do cannot have </a:t>
            </a:r>
            <a:r>
              <a:rPr lang="en-US" sz="3400" dirty="0" err="1"/>
              <a:t>internalised</a:t>
            </a:r>
            <a:r>
              <a:rPr lang="en-US" sz="3400" dirty="0"/>
              <a:t> and be guided by certain principles. … virtue ethics construes the character of the virtuous agent as governed by a variety of principles, ranging from the general to the very specific, which are importantly informed, justified, and constrained by broad-based values and by particular role, relation, and practice-sensitive features. The alleged opposition, then, between an ethics of character and one of principle is rendered misguided and obsolete. And certainly, applied to virtue ethics, this model resists the </a:t>
            </a:r>
            <a:r>
              <a:rPr lang="en-US" sz="3400" dirty="0" err="1"/>
              <a:t>characterisation</a:t>
            </a:r>
            <a:r>
              <a:rPr lang="en-US" sz="3400" dirty="0"/>
              <a:t> of a virtue ethics approach as one which gives character primacy over principles.</a:t>
            </a:r>
          </a:p>
          <a:p>
            <a:pPr lvl="1"/>
            <a:r>
              <a:rPr lang="en-US" sz="3400" dirty="0" smtClean="0"/>
              <a:t>Oakley &amp; </a:t>
            </a:r>
            <a:r>
              <a:rPr lang="en-US" sz="3400" dirty="0"/>
              <a:t>Cocking. Virtue Et</a:t>
            </a:r>
            <a:r>
              <a:rPr lang="en-US" dirty="0"/>
              <a:t>hics and Professional Roles</a:t>
            </a:r>
            <a:r>
              <a:rPr lang="en-US" dirty="0" smtClean="0"/>
              <a:t>.</a:t>
            </a:r>
            <a:endParaRPr lang="en-US" dirty="0"/>
          </a:p>
        </p:txBody>
      </p:sp>
    </p:spTree>
    <p:extLst>
      <p:ext uri="{BB962C8B-B14F-4D97-AF65-F5344CB8AC3E}">
        <p14:creationId xmlns:p14="http://schemas.microsoft.com/office/powerpoint/2010/main" val="1862749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a:t>Hursthouse</a:t>
            </a:r>
            <a:r>
              <a:rPr lang="en-US" dirty="0"/>
              <a:t> </a:t>
            </a:r>
            <a:r>
              <a:rPr lang="en-US" dirty="0" smtClean="0"/>
              <a:t>version</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But the objection failed to take note of </a:t>
            </a:r>
            <a:r>
              <a:rPr lang="en-US" dirty="0" err="1"/>
              <a:t>Anscombe’s</a:t>
            </a:r>
            <a:r>
              <a:rPr lang="en-US" dirty="0"/>
              <a:t> hint that a great deal of specific action guidance could be found in rules employing the virtue and vice terms (“v-rules”) such as “Do what is honest/charitable; do not do what is dishonest/uncharitable” (</a:t>
            </a:r>
            <a:r>
              <a:rPr lang="en-US" dirty="0" err="1"/>
              <a:t>Hursthouse</a:t>
            </a:r>
            <a:r>
              <a:rPr lang="en-US" dirty="0"/>
              <a:t> 1999). </a:t>
            </a:r>
            <a:endParaRPr lang="en-US" dirty="0" smtClean="0"/>
          </a:p>
        </p:txBody>
      </p:sp>
    </p:spTree>
    <p:extLst>
      <p:ext uri="{BB962C8B-B14F-4D97-AF65-F5344CB8AC3E}">
        <p14:creationId xmlns:p14="http://schemas.microsoft.com/office/powerpoint/2010/main" val="249317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Hursthouse</a:t>
            </a:r>
            <a:r>
              <a:rPr lang="en-US" dirty="0" smtClean="0"/>
              <a:t> cont., </a:t>
            </a:r>
            <a:endParaRPr lang="en-US" dirty="0"/>
          </a:p>
        </p:txBody>
      </p:sp>
      <p:sp>
        <p:nvSpPr>
          <p:cNvPr id="3" name="Content Placeholder 2"/>
          <p:cNvSpPr>
            <a:spLocks noGrp="1"/>
          </p:cNvSpPr>
          <p:nvPr>
            <p:ph idx="1"/>
          </p:nvPr>
        </p:nvSpPr>
        <p:spPr/>
        <p:txBody>
          <a:bodyPr>
            <a:normAutofit fontScale="70000" lnSpcReduction="20000"/>
          </a:bodyPr>
          <a:lstStyle/>
          <a:p>
            <a:r>
              <a:rPr lang="en-US" dirty="0"/>
              <a:t>It is a noteworthy feature of our virtue and vice vocabulary that, although our list of generally </a:t>
            </a:r>
            <a:r>
              <a:rPr lang="en-US" dirty="0" err="1"/>
              <a:t>recognised</a:t>
            </a:r>
            <a:r>
              <a:rPr lang="en-US" dirty="0"/>
              <a:t> virtue terms is comparatively short, our list of vice terms is remarkably, and usefully, long, far exceeding anything that anyone who thinks in terms of standard deontological rules has ever come up with. Much invaluable action guidance comes from avoiding courses of action that would be irresponsible, feckless, lazy, inconsiderate, uncooperative, harsh, intolerant, selfish, mercenary, indiscreet, tactless, arrogant, unsympathetic, cold, incautious, unenterprising, pusillanimous, feeble, presumptuous, rude, hypocritical, self-indulgent, materialistic, grasping, short-sighted, vindictive, calculating, ungrateful, grudging, brutal, profligate, disloyal, and on and on.”</a:t>
            </a:r>
          </a:p>
          <a:p>
            <a:pPr lvl="1"/>
            <a:r>
              <a:rPr lang="en-US" dirty="0"/>
              <a:t> Rosalind </a:t>
            </a:r>
            <a:r>
              <a:rPr lang="en-US" dirty="0" err="1" smtClean="0"/>
              <a:t>Hursthouse</a:t>
            </a:r>
            <a:r>
              <a:rPr lang="en-US" dirty="0" smtClean="0"/>
              <a:t> </a:t>
            </a:r>
            <a:r>
              <a:rPr lang="en-US" dirty="0"/>
              <a:t> </a:t>
            </a:r>
            <a:r>
              <a:rPr lang="en-US" i="1" dirty="0"/>
              <a:t>On Virtue Ethics</a:t>
            </a:r>
            <a:r>
              <a:rPr lang="en-US" dirty="0"/>
              <a:t>, pp. 51–57, 1999</a:t>
            </a:r>
          </a:p>
        </p:txBody>
      </p:sp>
    </p:spTree>
    <p:extLst>
      <p:ext uri="{BB962C8B-B14F-4D97-AF65-F5344CB8AC3E}">
        <p14:creationId xmlns:p14="http://schemas.microsoft.com/office/powerpoint/2010/main" val="11757839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1772356" cy="1143000"/>
          </a:xfrm>
        </p:spPr>
        <p:style>
          <a:lnRef idx="2">
            <a:schemeClr val="dk1"/>
          </a:lnRef>
          <a:fillRef idx="1">
            <a:schemeClr val="lt1"/>
          </a:fillRef>
          <a:effectRef idx="0">
            <a:schemeClr val="dk1"/>
          </a:effectRef>
          <a:fontRef idx="minor">
            <a:schemeClr val="dk1"/>
          </a:fontRef>
        </p:style>
        <p:txBody>
          <a:bodyPr/>
          <a:lstStyle/>
          <a:p>
            <a:pPr algn="l"/>
            <a:r>
              <a:rPr lang="en-US" dirty="0" smtClean="0"/>
              <a:t>But …</a:t>
            </a:r>
            <a:endParaRPr lang="en-US" dirty="0"/>
          </a:p>
        </p:txBody>
      </p:sp>
      <p:sp>
        <p:nvSpPr>
          <p:cNvPr id="3" name="Content Placeholder 2"/>
          <p:cNvSpPr>
            <a:spLocks noGrp="1"/>
          </p:cNvSpPr>
          <p:nvPr>
            <p:ph idx="1"/>
          </p:nvPr>
        </p:nvSpPr>
        <p:spPr>
          <a:xfrm>
            <a:off x="1171222" y="1417638"/>
            <a:ext cx="7097889" cy="4708526"/>
          </a:xfrm>
        </p:spPr>
        <p:style>
          <a:lnRef idx="1">
            <a:schemeClr val="dk1"/>
          </a:lnRef>
          <a:fillRef idx="2">
            <a:schemeClr val="dk1"/>
          </a:fillRef>
          <a:effectRef idx="1">
            <a:schemeClr val="dk1"/>
          </a:effectRef>
          <a:fontRef idx="minor">
            <a:schemeClr val="dk1"/>
          </a:fontRef>
        </p:style>
        <p:txBody>
          <a:bodyPr>
            <a:normAutofit lnSpcReduction="10000"/>
          </a:bodyPr>
          <a:lstStyle/>
          <a:p>
            <a:r>
              <a:rPr lang="en-US" dirty="0" smtClean="0"/>
              <a:t>I wonder whether neo-Aristotelian VE still struggles to accommodate the </a:t>
            </a:r>
            <a:r>
              <a:rPr lang="en-US" i="1" dirty="0" smtClean="0"/>
              <a:t>authority</a:t>
            </a:r>
            <a:r>
              <a:rPr lang="en-US" dirty="0" smtClean="0"/>
              <a:t> of law.</a:t>
            </a:r>
          </a:p>
          <a:p>
            <a:pPr lvl="1"/>
            <a:r>
              <a:rPr lang="en-US" dirty="0" smtClean="0"/>
              <a:t>not a matter of aspiring to a  deductive theory of right action, but it matters that legal actors accept, at least most of the time, that </a:t>
            </a:r>
            <a:r>
              <a:rPr lang="en-US" i="1" dirty="0" smtClean="0"/>
              <a:t>legal rules </a:t>
            </a:r>
            <a:r>
              <a:rPr lang="en-US" dirty="0" smtClean="0"/>
              <a:t>are their reasons for action.</a:t>
            </a:r>
          </a:p>
          <a:p>
            <a:pPr lvl="1"/>
            <a:r>
              <a:rPr lang="en-US" dirty="0" smtClean="0"/>
              <a:t>V-Rules may or may not be consistent with legal rules.</a:t>
            </a:r>
          </a:p>
        </p:txBody>
      </p:sp>
    </p:spTree>
    <p:extLst>
      <p:ext uri="{BB962C8B-B14F-4D97-AF65-F5344CB8AC3E}">
        <p14:creationId xmlns:p14="http://schemas.microsoft.com/office/powerpoint/2010/main" val="18370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251111" y="2350773"/>
            <a:ext cx="6898056" cy="3491227"/>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pPr>
              <a:lnSpc>
                <a:spcPct val="120000"/>
              </a:lnSpc>
            </a:pPr>
            <a:r>
              <a:rPr lang="en-US" sz="4100" b="1" dirty="0">
                <a:cs typeface="Verdana"/>
              </a:rPr>
              <a:t>Philosophical legal ethics has been significantly influenced by virtue ethics:</a:t>
            </a:r>
          </a:p>
          <a:p>
            <a:pPr lvl="1">
              <a:lnSpc>
                <a:spcPct val="120000"/>
              </a:lnSpc>
              <a:buFont typeface="Wingdings" charset="2"/>
              <a:buChar char="§"/>
            </a:pPr>
            <a:r>
              <a:rPr lang="en-US" sz="3600" b="1" dirty="0">
                <a:latin typeface="Verdana"/>
                <a:cs typeface="Verdana"/>
              </a:rPr>
              <a:t>Gerald </a:t>
            </a:r>
            <a:r>
              <a:rPr lang="en-US" sz="3600" b="1" dirty="0" err="1">
                <a:latin typeface="Verdana"/>
                <a:cs typeface="Verdana"/>
              </a:rPr>
              <a:t>Postema</a:t>
            </a:r>
            <a:endParaRPr lang="en-US" sz="3600" b="1" dirty="0">
              <a:latin typeface="Verdana"/>
              <a:cs typeface="Verdana"/>
            </a:endParaRPr>
          </a:p>
          <a:p>
            <a:pPr lvl="1">
              <a:lnSpc>
                <a:spcPct val="120000"/>
              </a:lnSpc>
              <a:buFont typeface="Wingdings" charset="2"/>
              <a:buChar char="§"/>
            </a:pPr>
            <a:r>
              <a:rPr lang="en-US" sz="3600" b="1" dirty="0">
                <a:latin typeface="Verdana"/>
                <a:cs typeface="Verdana"/>
              </a:rPr>
              <a:t>Anthony </a:t>
            </a:r>
            <a:r>
              <a:rPr lang="en-US" sz="3600" b="1" dirty="0" err="1">
                <a:latin typeface="Verdana"/>
                <a:cs typeface="Verdana"/>
              </a:rPr>
              <a:t>Kronman</a:t>
            </a:r>
            <a:endParaRPr lang="en-US" sz="3600" b="1" dirty="0">
              <a:latin typeface="Verdana"/>
              <a:cs typeface="Verdana"/>
            </a:endParaRPr>
          </a:p>
          <a:p>
            <a:pPr lvl="1">
              <a:lnSpc>
                <a:spcPct val="120000"/>
              </a:lnSpc>
              <a:buFont typeface="Wingdings" charset="2"/>
              <a:buChar char="§"/>
            </a:pPr>
            <a:r>
              <a:rPr lang="en-US" sz="3600" b="1" dirty="0" smtClean="0">
                <a:latin typeface="Verdana"/>
                <a:cs typeface="Verdana"/>
              </a:rPr>
              <a:t>Thomas Schaffer</a:t>
            </a:r>
          </a:p>
          <a:p>
            <a:pPr lvl="1">
              <a:lnSpc>
                <a:spcPct val="120000"/>
              </a:lnSpc>
              <a:buFont typeface="Wingdings" charset="2"/>
              <a:buChar char="§"/>
            </a:pPr>
            <a:r>
              <a:rPr lang="en-US" sz="3600" b="1" dirty="0" err="1" smtClean="0">
                <a:latin typeface="Verdana"/>
                <a:cs typeface="Verdana"/>
              </a:rPr>
              <a:t>etc</a:t>
            </a:r>
            <a:endParaRPr lang="en-US" sz="3600" b="1" dirty="0">
              <a:latin typeface="Verdana"/>
              <a:cs typeface="Verdana"/>
            </a:endParaRPr>
          </a:p>
          <a:p>
            <a:pPr marL="285750" indent="-285750">
              <a:lnSpc>
                <a:spcPct val="100000"/>
              </a:lnSpc>
              <a:buFont typeface="Arial"/>
              <a:buChar char="•"/>
            </a:pPr>
            <a:endParaRPr lang="en-NZ" sz="2000" dirty="0" smtClean="0"/>
          </a:p>
        </p:txBody>
      </p:sp>
      <p:sp>
        <p:nvSpPr>
          <p:cNvPr id="3" name="Title 2"/>
          <p:cNvSpPr>
            <a:spLocks noGrp="1"/>
          </p:cNvSpPr>
          <p:nvPr>
            <p:ph type="title"/>
          </p:nvPr>
        </p:nvSpPr>
        <p:spPr>
          <a:xfrm>
            <a:off x="568686" y="635000"/>
            <a:ext cx="8134518" cy="1431405"/>
          </a:xfrm>
        </p:spPr>
        <p:style>
          <a:lnRef idx="2">
            <a:schemeClr val="dk1"/>
          </a:lnRef>
          <a:fillRef idx="1">
            <a:schemeClr val="lt1"/>
          </a:fillRef>
          <a:effectRef idx="0">
            <a:schemeClr val="dk1"/>
          </a:effectRef>
          <a:fontRef idx="minor">
            <a:schemeClr val="dk1"/>
          </a:fontRef>
        </p:style>
        <p:txBody>
          <a:bodyPr>
            <a:normAutofit fontScale="90000"/>
          </a:bodyPr>
          <a:lstStyle/>
          <a:p>
            <a:r>
              <a:rPr lang="en-US" dirty="0">
                <a:solidFill>
                  <a:schemeClr val="tx1"/>
                </a:solidFill>
              </a:rPr>
              <a:t>Virtue Ethics </a:t>
            </a:r>
            <a:r>
              <a:rPr lang="en-US" dirty="0" smtClean="0">
                <a:solidFill>
                  <a:schemeClr val="tx1"/>
                </a:solidFill>
              </a:rPr>
              <a:t>&amp; </a:t>
            </a:r>
            <a:r>
              <a:rPr lang="en-US" dirty="0">
                <a:solidFill>
                  <a:schemeClr val="tx1"/>
                </a:solidFill>
              </a:rPr>
              <a:t>Legal </a:t>
            </a:r>
            <a:r>
              <a:rPr lang="en-US" dirty="0" smtClean="0">
                <a:solidFill>
                  <a:schemeClr val="tx1"/>
                </a:solidFill>
              </a:rPr>
              <a:t>Ethics.</a:t>
            </a:r>
            <a:endParaRPr lang="en-US" dirty="0">
              <a:solidFill>
                <a:schemeClr val="tx1"/>
              </a:solidFill>
            </a:endParaRPr>
          </a:p>
        </p:txBody>
      </p:sp>
      <p:sp>
        <p:nvSpPr>
          <p:cNvPr id="4" name="Slide Number Placeholder 3"/>
          <p:cNvSpPr>
            <a:spLocks noGrp="1"/>
          </p:cNvSpPr>
          <p:nvPr>
            <p:ph type="sldNum" sz="quarter" idx="11"/>
          </p:nvPr>
        </p:nvSpPr>
        <p:spPr>
          <a:xfrm flipH="1">
            <a:off x="8568204" y="5842000"/>
            <a:ext cx="575794" cy="660540"/>
          </a:xfrm>
          <a:prstGeom prst="rect">
            <a:avLst/>
          </a:prstGeom>
        </p:spPr>
        <p:txBody>
          <a:bodyPr/>
          <a:lstStyle/>
          <a:p>
            <a:fld id="{218B9C4F-B695-C54C-924B-61748EE6A7C5}" type="slidenum">
              <a:rPr lang="en-US" smtClean="0"/>
              <a:pPr/>
              <a:t>2</a:t>
            </a:fld>
            <a:endParaRPr lang="en-US" dirty="0"/>
          </a:p>
        </p:txBody>
      </p:sp>
    </p:spTree>
    <p:extLst>
      <p:ext uri="{BB962C8B-B14F-4D97-AF65-F5344CB8AC3E}">
        <p14:creationId xmlns:p14="http://schemas.microsoft.com/office/powerpoint/2010/main" val="118238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17474"/>
          </a:xfrm>
        </p:spPr>
        <p:style>
          <a:lnRef idx="2">
            <a:schemeClr val="dk1"/>
          </a:lnRef>
          <a:fillRef idx="1">
            <a:schemeClr val="lt1"/>
          </a:fillRef>
          <a:effectRef idx="0">
            <a:schemeClr val="dk1"/>
          </a:effectRef>
          <a:fontRef idx="minor">
            <a:schemeClr val="dk1"/>
          </a:fontRef>
        </p:style>
        <p:txBody>
          <a:bodyPr>
            <a:normAutofit/>
          </a:bodyPr>
          <a:lstStyle/>
          <a:p>
            <a:pPr algn="l"/>
            <a:r>
              <a:rPr lang="en-US" b="1" i="1" dirty="0" smtClean="0"/>
              <a:t>But there are now a range of post-neo-Aristotelian virtue theories </a:t>
            </a:r>
            <a:r>
              <a:rPr lang="en-US" dirty="0" smtClean="0"/>
              <a:t>…</a:t>
            </a:r>
            <a:endParaRPr lang="en-US" dirty="0"/>
          </a:p>
        </p:txBody>
      </p:sp>
      <p:sp>
        <p:nvSpPr>
          <p:cNvPr id="3" name="Content Placeholder 2"/>
          <p:cNvSpPr>
            <a:spLocks noGrp="1"/>
          </p:cNvSpPr>
          <p:nvPr>
            <p:ph idx="1"/>
          </p:nvPr>
        </p:nvSpPr>
        <p:spPr>
          <a:xfrm>
            <a:off x="1185333" y="2130778"/>
            <a:ext cx="7501467" cy="3995386"/>
          </a:xfrm>
        </p:spPr>
        <p:style>
          <a:lnRef idx="1">
            <a:schemeClr val="dk1"/>
          </a:lnRef>
          <a:fillRef idx="2">
            <a:schemeClr val="dk1"/>
          </a:fillRef>
          <a:effectRef idx="1">
            <a:schemeClr val="dk1"/>
          </a:effectRef>
          <a:fontRef idx="minor">
            <a:schemeClr val="dk1"/>
          </a:fontRef>
        </p:style>
        <p:txBody>
          <a:bodyPr>
            <a:normAutofit/>
          </a:bodyPr>
          <a:lstStyle/>
          <a:p>
            <a:pPr>
              <a:lnSpc>
                <a:spcPct val="120000"/>
              </a:lnSpc>
            </a:pPr>
            <a:r>
              <a:rPr lang="en-NZ" sz="3600" dirty="0" smtClean="0"/>
              <a:t>Michael Slote’s </a:t>
            </a:r>
            <a:r>
              <a:rPr lang="en-NZ" sz="3600" dirty="0"/>
              <a:t>Agent-Based </a:t>
            </a:r>
            <a:endParaRPr lang="en-NZ" sz="3600" dirty="0" smtClean="0"/>
          </a:p>
          <a:p>
            <a:pPr>
              <a:lnSpc>
                <a:spcPct val="120000"/>
              </a:lnSpc>
            </a:pPr>
            <a:r>
              <a:rPr lang="en-NZ" sz="3600" dirty="0" smtClean="0"/>
              <a:t>Linda Zagzebski’s Exemplarist</a:t>
            </a:r>
          </a:p>
          <a:p>
            <a:pPr>
              <a:lnSpc>
                <a:spcPct val="120000"/>
              </a:lnSpc>
            </a:pPr>
            <a:r>
              <a:rPr lang="en-NZ" sz="3600" dirty="0" smtClean="0"/>
              <a:t>Robert Adam’s </a:t>
            </a:r>
            <a:r>
              <a:rPr lang="en-NZ" sz="3600" dirty="0"/>
              <a:t>Neo-</a:t>
            </a:r>
            <a:r>
              <a:rPr lang="en-NZ" sz="3600" dirty="0" smtClean="0"/>
              <a:t>Platonic</a:t>
            </a:r>
          </a:p>
          <a:p>
            <a:pPr>
              <a:lnSpc>
                <a:spcPct val="120000"/>
              </a:lnSpc>
            </a:pPr>
            <a:r>
              <a:rPr lang="en-NZ" sz="3600" dirty="0" smtClean="0"/>
              <a:t>Christine Swanton’s Target Centred</a:t>
            </a:r>
            <a:endParaRPr lang="en-US" sz="3600" dirty="0"/>
          </a:p>
        </p:txBody>
      </p:sp>
    </p:spTree>
    <p:extLst>
      <p:ext uri="{BB962C8B-B14F-4D97-AF65-F5344CB8AC3E}">
        <p14:creationId xmlns:p14="http://schemas.microsoft.com/office/powerpoint/2010/main" val="75674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NZ" dirty="0"/>
              <a:t>Christine Swanton’s Target </a:t>
            </a:r>
            <a:r>
              <a:rPr lang="en-NZ" dirty="0" smtClean="0"/>
              <a:t>Centred</a:t>
            </a:r>
            <a:r>
              <a:rPr lang="en-US" dirty="0" smtClean="0"/>
              <a:t> VE</a:t>
            </a:r>
            <a:endParaRPr lang="en-US" dirty="0"/>
          </a:p>
        </p:txBody>
      </p:sp>
      <p:sp>
        <p:nvSpPr>
          <p:cNvPr id="3" name="Content Placeholder 2"/>
          <p:cNvSpPr>
            <a:spLocks noGrp="1"/>
          </p:cNvSpPr>
          <p:nvPr>
            <p:ph idx="1"/>
          </p:nvPr>
        </p:nvSpPr>
        <p:spPr>
          <a:xfrm>
            <a:off x="1241778" y="1241779"/>
            <a:ext cx="7445022" cy="4600222"/>
          </a:xfrm>
        </p:spPr>
        <p:style>
          <a:lnRef idx="1">
            <a:schemeClr val="dk1"/>
          </a:lnRef>
          <a:fillRef idx="2">
            <a:schemeClr val="dk1"/>
          </a:fillRef>
          <a:effectRef idx="1">
            <a:schemeClr val="dk1"/>
          </a:effectRef>
          <a:fontRef idx="minor">
            <a:schemeClr val="dk1"/>
          </a:fontRef>
        </p:style>
        <p:txBody>
          <a:bodyPr>
            <a:normAutofit lnSpcReduction="10000"/>
          </a:bodyPr>
          <a:lstStyle/>
          <a:p>
            <a:r>
              <a:rPr lang="en-NZ" dirty="0" smtClean="0"/>
              <a:t>Starts with Aristotle’s </a:t>
            </a:r>
            <a:r>
              <a:rPr lang="en-NZ" i="1" dirty="0" smtClean="0"/>
              <a:t>potentially</a:t>
            </a:r>
            <a:r>
              <a:rPr lang="en-NZ" dirty="0" smtClean="0"/>
              <a:t> puzzling distinction </a:t>
            </a:r>
            <a:r>
              <a:rPr lang="en-NZ" dirty="0"/>
              <a:t>between </a:t>
            </a:r>
            <a:r>
              <a:rPr lang="en-NZ" b="1" i="1" dirty="0"/>
              <a:t>acting from virtue </a:t>
            </a:r>
            <a:r>
              <a:rPr lang="en-NZ" dirty="0"/>
              <a:t>and a </a:t>
            </a:r>
            <a:r>
              <a:rPr lang="en-NZ" b="1" i="1" dirty="0"/>
              <a:t>virtuous act</a:t>
            </a:r>
            <a:r>
              <a:rPr lang="en-NZ" dirty="0"/>
              <a:t>: </a:t>
            </a:r>
          </a:p>
          <a:p>
            <a:pPr lvl="1"/>
            <a:r>
              <a:rPr lang="en-US" dirty="0"/>
              <a:t>. . . virtuous acts are not done in a just or temperate way merely because </a:t>
            </a:r>
            <a:r>
              <a:rPr lang="en-US" i="1" dirty="0"/>
              <a:t>they </a:t>
            </a:r>
            <a:r>
              <a:rPr lang="en-US" dirty="0"/>
              <a:t>have a certain quality, but only if the agent also acts in a certain state, viz.  (1) </a:t>
            </a:r>
            <a:r>
              <a:rPr lang="en-US" dirty="0" smtClean="0"/>
              <a:t>if </a:t>
            </a:r>
            <a:r>
              <a:rPr lang="en-US" dirty="0"/>
              <a:t>he knows what he is doing, (2) if he chooses it, and chooses it for its own sake, and ( 3) if he does  it from  a fixed  and  permanent  </a:t>
            </a:r>
            <a:r>
              <a:rPr lang="en-US" dirty="0" smtClean="0"/>
              <a:t>disposition.</a:t>
            </a:r>
            <a:endParaRPr lang="en-NZ" dirty="0"/>
          </a:p>
          <a:p>
            <a:pPr lvl="2" algn="r"/>
            <a:r>
              <a:rPr lang="en-US" dirty="0" smtClean="0"/>
              <a:t>Aristotle</a:t>
            </a:r>
            <a:r>
              <a:rPr lang="en-US" dirty="0"/>
              <a:t>, </a:t>
            </a:r>
            <a:r>
              <a:rPr lang="en-US" i="1" dirty="0" err="1"/>
              <a:t>Nicomachean</a:t>
            </a:r>
            <a:r>
              <a:rPr lang="en-US" i="1" dirty="0"/>
              <a:t> </a:t>
            </a:r>
            <a:r>
              <a:rPr lang="en-US" dirty="0"/>
              <a:t>sec. 2 </a:t>
            </a:r>
            <a:r>
              <a:rPr lang="en-US" dirty="0" smtClean="0"/>
              <a:t>ii</a:t>
            </a:r>
            <a:endParaRPr lang="en-NZ" dirty="0"/>
          </a:p>
          <a:p>
            <a:endParaRPr lang="en-US" dirty="0"/>
          </a:p>
        </p:txBody>
      </p:sp>
    </p:spTree>
    <p:extLst>
      <p:ext uri="{BB962C8B-B14F-4D97-AF65-F5344CB8AC3E}">
        <p14:creationId xmlns:p14="http://schemas.microsoft.com/office/powerpoint/2010/main" val="274799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604029"/>
          </a:xfrm>
        </p:spPr>
        <p:style>
          <a:lnRef idx="2">
            <a:schemeClr val="dk1"/>
          </a:lnRef>
          <a:fillRef idx="1">
            <a:schemeClr val="lt1"/>
          </a:fillRef>
          <a:effectRef idx="0">
            <a:schemeClr val="dk1"/>
          </a:effectRef>
          <a:fontRef idx="minor">
            <a:schemeClr val="dk1"/>
          </a:fontRef>
        </p:style>
        <p:txBody>
          <a:bodyPr>
            <a:normAutofit fontScale="90000"/>
          </a:bodyPr>
          <a:lstStyle/>
          <a:p>
            <a:r>
              <a:rPr lang="en-NZ" sz="3600" dirty="0"/>
              <a:t>Allows Aristotle to say that a </a:t>
            </a:r>
            <a:r>
              <a:rPr lang="en-NZ" sz="3600" b="1" i="1" dirty="0"/>
              <a:t>nonvirtuous</a:t>
            </a:r>
            <a:r>
              <a:rPr lang="en-NZ" sz="3600" dirty="0"/>
              <a:t> agent (who does not act from a fixed and permanent state of virtue) can nevertheless </a:t>
            </a:r>
            <a:r>
              <a:rPr lang="en-NZ" sz="3600" b="1" i="1" dirty="0"/>
              <a:t>act virtuously</a:t>
            </a:r>
            <a:r>
              <a:rPr lang="en-NZ" sz="3600" dirty="0"/>
              <a:t>. </a:t>
            </a:r>
            <a:br>
              <a:rPr lang="en-NZ" sz="3600" dirty="0"/>
            </a:br>
            <a:endParaRPr lang="en-US" dirty="0"/>
          </a:p>
        </p:txBody>
      </p:sp>
      <p:sp>
        <p:nvSpPr>
          <p:cNvPr id="3" name="Content Placeholder 2"/>
          <p:cNvSpPr>
            <a:spLocks noGrp="1"/>
          </p:cNvSpPr>
          <p:nvPr>
            <p:ph idx="1"/>
          </p:nvPr>
        </p:nvSpPr>
        <p:spPr>
          <a:xfrm>
            <a:off x="1086556" y="2144890"/>
            <a:ext cx="7600244" cy="3739444"/>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r>
              <a:rPr lang="en-NZ" dirty="0" smtClean="0"/>
              <a:t>How is that </a:t>
            </a:r>
            <a:r>
              <a:rPr lang="en-NZ" dirty="0"/>
              <a:t>possible? </a:t>
            </a:r>
          </a:p>
          <a:p>
            <a:r>
              <a:rPr lang="en-NZ" dirty="0"/>
              <a:t>Swanton’s answer is that the agent can </a:t>
            </a:r>
            <a:r>
              <a:rPr lang="en-NZ" i="1" dirty="0"/>
              <a:t>hit the target</a:t>
            </a:r>
            <a:r>
              <a:rPr lang="en-NZ" dirty="0"/>
              <a:t> of a virtue. </a:t>
            </a:r>
            <a:endParaRPr lang="en-NZ" dirty="0" smtClean="0"/>
          </a:p>
          <a:p>
            <a:pPr lvl="1"/>
            <a:r>
              <a:rPr lang="en-NZ" dirty="0" smtClean="0"/>
              <a:t>E.g., </a:t>
            </a:r>
            <a:r>
              <a:rPr lang="en-US" dirty="0" smtClean="0"/>
              <a:t>an </a:t>
            </a:r>
            <a:r>
              <a:rPr lang="en-US" dirty="0"/>
              <a:t>act that succeeds in promoting the good of others is a benevolent act. </a:t>
            </a:r>
            <a:endParaRPr lang="en-US" dirty="0" smtClean="0"/>
          </a:p>
          <a:p>
            <a:pPr lvl="1"/>
            <a:r>
              <a:rPr lang="en-US" dirty="0" smtClean="0"/>
              <a:t>Assuming </a:t>
            </a:r>
            <a:r>
              <a:rPr lang="en-US" dirty="0"/>
              <a:t>that benevolence is the only relevant virtue in the situation, such an act is right, but without the agent necessarily being motivated by benevolence. </a:t>
            </a:r>
            <a:endParaRPr lang="en-US" dirty="0" smtClean="0"/>
          </a:p>
          <a:p>
            <a:pPr lvl="1"/>
            <a:r>
              <a:rPr lang="en-US" dirty="0" smtClean="0"/>
              <a:t>Conversely</a:t>
            </a:r>
            <a:r>
              <a:rPr lang="en-US" dirty="0"/>
              <a:t>, a fully benevolent agent can miss the target of benevolence, thus failing to act rightly, but without thereby being blameworthy.</a:t>
            </a:r>
            <a:r>
              <a:rPr lang="en-NZ" dirty="0"/>
              <a:t> </a:t>
            </a:r>
          </a:p>
        </p:txBody>
      </p:sp>
    </p:spTree>
    <p:extLst>
      <p:ext uri="{BB962C8B-B14F-4D97-AF65-F5344CB8AC3E}">
        <p14:creationId xmlns:p14="http://schemas.microsoft.com/office/powerpoint/2010/main" val="172273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l"/>
            <a:r>
              <a:rPr lang="en-US" dirty="0" smtClean="0"/>
              <a:t>On this account …</a:t>
            </a:r>
            <a:endParaRPr lang="en-US" dirty="0"/>
          </a:p>
        </p:txBody>
      </p:sp>
      <p:sp>
        <p:nvSpPr>
          <p:cNvPr id="3" name="Content Placeholder 2"/>
          <p:cNvSpPr>
            <a:spLocks noGrp="1"/>
          </p:cNvSpPr>
          <p:nvPr>
            <p:ph idx="1"/>
          </p:nvPr>
        </p:nvSpPr>
        <p:spPr>
          <a:xfrm>
            <a:off x="1326444" y="1171222"/>
            <a:ext cx="7360356" cy="4954941"/>
          </a:xfrm>
        </p:spPr>
        <p:style>
          <a:lnRef idx="1">
            <a:schemeClr val="dk1"/>
          </a:lnRef>
          <a:fillRef idx="2">
            <a:schemeClr val="dk1"/>
          </a:fillRef>
          <a:effectRef idx="1">
            <a:schemeClr val="dk1"/>
          </a:effectRef>
          <a:fontRef idx="minor">
            <a:schemeClr val="dk1"/>
          </a:fontRef>
        </p:style>
        <p:txBody>
          <a:bodyPr>
            <a:normAutofit lnSpcReduction="10000"/>
          </a:bodyPr>
          <a:lstStyle/>
          <a:p>
            <a:r>
              <a:rPr lang="en-NZ" dirty="0"/>
              <a:t>The virtues are still ‘central in the sense that conceptions of rightness, conceptions of the good life, conceptions of “the moral point of view” and the appropriate demandingness of morality, cannot be understood without a conception of relevant virtues’ (2003: 5). </a:t>
            </a:r>
            <a:endParaRPr lang="en-NZ" dirty="0" smtClean="0"/>
          </a:p>
          <a:p>
            <a:r>
              <a:rPr lang="en-NZ" dirty="0" smtClean="0"/>
              <a:t>But Swanton  doesn’t </a:t>
            </a:r>
            <a:r>
              <a:rPr lang="en-NZ" dirty="0"/>
              <a:t>try to derive all other major normative concepts from the traits or motives of virtuous agents</a:t>
            </a:r>
            <a:r>
              <a:rPr lang="en-NZ" dirty="0" smtClean="0"/>
              <a:t>.</a:t>
            </a:r>
          </a:p>
        </p:txBody>
      </p:sp>
    </p:spTree>
    <p:extLst>
      <p:ext uri="{BB962C8B-B14F-4D97-AF65-F5344CB8AC3E}">
        <p14:creationId xmlns:p14="http://schemas.microsoft.com/office/powerpoint/2010/main" val="235664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017911" cy="1143000"/>
          </a:xfrm>
        </p:spPr>
        <p:style>
          <a:lnRef idx="2">
            <a:schemeClr val="dk1"/>
          </a:lnRef>
          <a:fillRef idx="1">
            <a:schemeClr val="lt1"/>
          </a:fillRef>
          <a:effectRef idx="0">
            <a:schemeClr val="dk1"/>
          </a:effectRef>
          <a:fontRef idx="minor">
            <a:schemeClr val="dk1"/>
          </a:fontRef>
        </p:style>
        <p:txBody>
          <a:bodyPr>
            <a:normAutofit fontScale="90000"/>
          </a:bodyPr>
          <a:lstStyle/>
          <a:p>
            <a:pPr algn="l"/>
            <a:r>
              <a:rPr lang="en-US" dirty="0" smtClean="0"/>
              <a:t>Virtue and Obligation</a:t>
            </a:r>
            <a:endParaRPr lang="en-US" dirty="0"/>
          </a:p>
        </p:txBody>
      </p:sp>
      <p:sp>
        <p:nvSpPr>
          <p:cNvPr id="3" name="Content Placeholder 2"/>
          <p:cNvSpPr>
            <a:spLocks noGrp="1"/>
          </p:cNvSpPr>
          <p:nvPr>
            <p:ph idx="1"/>
          </p:nvPr>
        </p:nvSpPr>
        <p:spPr>
          <a:xfrm>
            <a:off x="1143000" y="1312334"/>
            <a:ext cx="7543800" cy="4813830"/>
          </a:xfrm>
        </p:spPr>
        <p:style>
          <a:lnRef idx="1">
            <a:schemeClr val="dk1"/>
          </a:lnRef>
          <a:fillRef idx="2">
            <a:schemeClr val="dk1"/>
          </a:fillRef>
          <a:effectRef idx="1">
            <a:schemeClr val="dk1"/>
          </a:effectRef>
          <a:fontRef idx="minor">
            <a:schemeClr val="dk1"/>
          </a:fontRef>
        </p:style>
        <p:txBody>
          <a:bodyPr>
            <a:normAutofit fontScale="85000" lnSpcReduction="10000"/>
          </a:bodyPr>
          <a:lstStyle/>
          <a:p>
            <a:r>
              <a:rPr lang="en-NZ" dirty="0" smtClean="0"/>
              <a:t>Allows Swanton to accommodate </a:t>
            </a:r>
            <a:r>
              <a:rPr lang="en-NZ" dirty="0"/>
              <a:t>traditional deontic notions such as “obligation” and “prohibition.” </a:t>
            </a:r>
            <a:endParaRPr lang="en-NZ" dirty="0" smtClean="0"/>
          </a:p>
          <a:p>
            <a:r>
              <a:rPr lang="en-NZ" dirty="0" smtClean="0"/>
              <a:t>Neo-Aristotelian VE use </a:t>
            </a:r>
            <a:r>
              <a:rPr lang="en-NZ" dirty="0"/>
              <a:t>“right action” </a:t>
            </a:r>
            <a:r>
              <a:rPr lang="en-NZ" dirty="0" smtClean="0"/>
              <a:t>to refer to an </a:t>
            </a:r>
            <a:r>
              <a:rPr lang="en-NZ" dirty="0"/>
              <a:t>action that is good or </a:t>
            </a:r>
            <a:r>
              <a:rPr lang="en-NZ" dirty="0" smtClean="0"/>
              <a:t>virtuous</a:t>
            </a:r>
            <a:r>
              <a:rPr lang="en-NZ" dirty="0"/>
              <a:t> </a:t>
            </a:r>
            <a:r>
              <a:rPr lang="en-NZ" dirty="0" smtClean="0"/>
              <a:t>rather than to an act that ought </a:t>
            </a:r>
            <a:r>
              <a:rPr lang="en-NZ" dirty="0"/>
              <a:t>to be done</a:t>
            </a:r>
            <a:r>
              <a:rPr lang="en-NZ" dirty="0" smtClean="0"/>
              <a:t>.</a:t>
            </a:r>
          </a:p>
          <a:p>
            <a:r>
              <a:rPr lang="en-NZ" dirty="0" smtClean="0"/>
              <a:t>Swanton  …</a:t>
            </a:r>
          </a:p>
          <a:p>
            <a:pPr lvl="1"/>
            <a:r>
              <a:rPr lang="en-NZ" dirty="0" smtClean="0"/>
              <a:t>Distinguishes </a:t>
            </a:r>
            <a:r>
              <a:rPr lang="en-NZ" dirty="0"/>
              <a:t>between an action that is virtuous and one that is done from a virtuous </a:t>
            </a:r>
            <a:r>
              <a:rPr lang="en-NZ" dirty="0" smtClean="0"/>
              <a:t>motive</a:t>
            </a:r>
          </a:p>
          <a:p>
            <a:pPr lvl="1"/>
            <a:r>
              <a:rPr lang="en-NZ" dirty="0" smtClean="0"/>
              <a:t>Ties </a:t>
            </a:r>
            <a:r>
              <a:rPr lang="en-NZ" i="1" dirty="0"/>
              <a:t>rightness</a:t>
            </a:r>
            <a:r>
              <a:rPr lang="en-NZ" dirty="0"/>
              <a:t> to virtuous action rather than action from virtue; an act is right if and only if it hits the target of all the contextually appropriate virtue(s). </a:t>
            </a:r>
          </a:p>
          <a:p>
            <a:endParaRPr lang="en-US" dirty="0"/>
          </a:p>
        </p:txBody>
      </p:sp>
    </p:spTree>
    <p:extLst>
      <p:ext uri="{BB962C8B-B14F-4D97-AF65-F5344CB8AC3E}">
        <p14:creationId xmlns:p14="http://schemas.microsoft.com/office/powerpoint/2010/main" val="233959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l"/>
            <a:r>
              <a:rPr lang="en-US" dirty="0" smtClean="0"/>
              <a:t>Virtues and roles:</a:t>
            </a:r>
            <a:endParaRPr lang="en-US" dirty="0"/>
          </a:p>
        </p:txBody>
      </p:sp>
      <p:sp>
        <p:nvSpPr>
          <p:cNvPr id="3" name="Content Placeholder 2"/>
          <p:cNvSpPr>
            <a:spLocks noGrp="1"/>
          </p:cNvSpPr>
          <p:nvPr>
            <p:ph idx="1"/>
          </p:nvPr>
        </p:nvSpPr>
        <p:spPr>
          <a:xfrm>
            <a:off x="564444" y="1600200"/>
            <a:ext cx="8122356" cy="4072467"/>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en-US" dirty="0" smtClean="0"/>
              <a:t>To </a:t>
            </a:r>
            <a:r>
              <a:rPr lang="en-US" dirty="0" err="1" smtClean="0"/>
              <a:t>recognise</a:t>
            </a:r>
            <a:r>
              <a:rPr lang="en-US" dirty="0" smtClean="0"/>
              <a:t> the contextual </a:t>
            </a:r>
            <a:r>
              <a:rPr lang="en-US" dirty="0" err="1" smtClean="0"/>
              <a:t>signficance</a:t>
            </a:r>
            <a:r>
              <a:rPr lang="en-US" dirty="0" smtClean="0"/>
              <a:t> of (</a:t>
            </a:r>
            <a:r>
              <a:rPr lang="en-US" dirty="0" err="1" smtClean="0"/>
              <a:t>eg</a:t>
            </a:r>
            <a:r>
              <a:rPr lang="en-US" dirty="0" smtClean="0"/>
              <a:t>) professional roles:</a:t>
            </a:r>
          </a:p>
          <a:p>
            <a:pPr lvl="1"/>
            <a:r>
              <a:rPr lang="en-US" dirty="0" err="1" smtClean="0"/>
              <a:t>Eg</a:t>
            </a:r>
            <a:r>
              <a:rPr lang="en-US" dirty="0" smtClean="0"/>
              <a:t>: “</a:t>
            </a:r>
            <a:r>
              <a:rPr lang="en-NZ" dirty="0" smtClean="0"/>
              <a:t>The </a:t>
            </a:r>
            <a:r>
              <a:rPr lang="en-NZ" dirty="0"/>
              <a:t>contouring of basic virtues according to roles involves important and distinct features of character, the correct delineation of which requires knowledge of the relevant institutions in which roles are embedded. A person good in a role can’t just be generous, just, kind and fair; these traits need to be contoured by respect for authority and procedure. There are role differentiated virtues whose targets are respect for such rules and procedures</a:t>
            </a:r>
            <a:r>
              <a:rPr lang="en-NZ" dirty="0" smtClean="0"/>
              <a:t>.”  Swanton, 2011</a:t>
            </a:r>
            <a:endParaRPr lang="en-NZ" dirty="0"/>
          </a:p>
          <a:p>
            <a:endParaRPr lang="en-US" dirty="0"/>
          </a:p>
        </p:txBody>
      </p:sp>
    </p:spTree>
    <p:extLst>
      <p:ext uri="{BB962C8B-B14F-4D97-AF65-F5344CB8AC3E}">
        <p14:creationId xmlns:p14="http://schemas.microsoft.com/office/powerpoint/2010/main" val="390086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352800" cy="1143000"/>
          </a:xfrm>
        </p:spPr>
        <p:style>
          <a:lnRef idx="2">
            <a:schemeClr val="dk1"/>
          </a:lnRef>
          <a:fillRef idx="1">
            <a:schemeClr val="lt1"/>
          </a:fillRef>
          <a:effectRef idx="0">
            <a:schemeClr val="dk1"/>
          </a:effectRef>
          <a:fontRef idx="minor">
            <a:schemeClr val="dk1"/>
          </a:fontRef>
        </p:style>
        <p:txBody>
          <a:bodyPr>
            <a:normAutofit/>
          </a:bodyPr>
          <a:lstStyle/>
          <a:p>
            <a:pPr algn="l"/>
            <a:r>
              <a:rPr lang="en-US" dirty="0" smtClean="0"/>
              <a:t>A challenge?</a:t>
            </a:r>
            <a:endParaRPr lang="en-US" dirty="0"/>
          </a:p>
        </p:txBody>
      </p:sp>
      <p:sp>
        <p:nvSpPr>
          <p:cNvPr id="3" name="Content Placeholder 2"/>
          <p:cNvSpPr>
            <a:spLocks noGrp="1"/>
          </p:cNvSpPr>
          <p:nvPr>
            <p:ph idx="1"/>
          </p:nvPr>
        </p:nvSpPr>
        <p:spPr>
          <a:xfrm>
            <a:off x="1142999" y="1298222"/>
            <a:ext cx="7831667" cy="4642557"/>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en-US" dirty="0" smtClean="0"/>
              <a:t>At least some classic legal ethics cases turn on conflict between ‘role’ and ‘ordinary’ morality.</a:t>
            </a:r>
          </a:p>
          <a:p>
            <a:r>
              <a:rPr lang="en-US" dirty="0" smtClean="0"/>
              <a:t>Neo-Aristotelian VE </a:t>
            </a:r>
            <a:r>
              <a:rPr lang="en-US" i="1" dirty="0" smtClean="0"/>
              <a:t>might</a:t>
            </a:r>
            <a:r>
              <a:rPr lang="en-US" dirty="0" smtClean="0"/>
              <a:t> struggle with this conflict, giving priority to OM as understood by VE.</a:t>
            </a:r>
          </a:p>
          <a:p>
            <a:r>
              <a:rPr lang="en-US" dirty="0" smtClean="0"/>
              <a:t>Swanton’s view looks more capable of </a:t>
            </a:r>
            <a:r>
              <a:rPr lang="en-US" dirty="0" err="1" smtClean="0"/>
              <a:t>recognising</a:t>
            </a:r>
            <a:r>
              <a:rPr lang="en-US" dirty="0" smtClean="0"/>
              <a:t> the weight of RO,  but, since it’s still VE it looks like we need an account of when hitting </a:t>
            </a:r>
            <a:r>
              <a:rPr lang="en-US" dirty="0"/>
              <a:t>the target of </a:t>
            </a:r>
            <a:r>
              <a:rPr lang="en-US" dirty="0" smtClean="0"/>
              <a:t>a </a:t>
            </a:r>
            <a:r>
              <a:rPr lang="en-US" dirty="0"/>
              <a:t>relevant </a:t>
            </a:r>
            <a:r>
              <a:rPr lang="en-US" dirty="0" smtClean="0"/>
              <a:t>virtue </a:t>
            </a:r>
            <a:r>
              <a:rPr lang="en-US" dirty="0"/>
              <a:t>is obligatory, and when doing so is desirable or admirable but not obligatory. </a:t>
            </a:r>
            <a:endParaRPr lang="en-US" dirty="0" smtClean="0"/>
          </a:p>
          <a:p>
            <a:endParaRPr lang="en-US" dirty="0"/>
          </a:p>
        </p:txBody>
      </p:sp>
    </p:spTree>
    <p:extLst>
      <p:ext uri="{BB962C8B-B14F-4D97-AF65-F5344CB8AC3E}">
        <p14:creationId xmlns:p14="http://schemas.microsoft.com/office/powerpoint/2010/main" val="208405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2106" y="1566333"/>
            <a:ext cx="8012285" cy="4430889"/>
          </a:xfrm>
        </p:spPr>
        <p:style>
          <a:lnRef idx="1">
            <a:schemeClr val="dk1"/>
          </a:lnRef>
          <a:fillRef idx="2">
            <a:schemeClr val="dk1"/>
          </a:fillRef>
          <a:effectRef idx="1">
            <a:schemeClr val="dk1"/>
          </a:effectRef>
          <a:fontRef idx="minor">
            <a:schemeClr val="dk1"/>
          </a:fontRef>
        </p:style>
        <p:txBody>
          <a:bodyPr anchor="t">
            <a:noAutofit/>
          </a:bodyPr>
          <a:lstStyle/>
          <a:p>
            <a:pPr>
              <a:lnSpc>
                <a:spcPct val="100000"/>
              </a:lnSpc>
            </a:pPr>
            <a:r>
              <a:rPr lang="en-US" sz="2400" b="1" i="1" dirty="0" smtClean="0">
                <a:cs typeface="Verdana"/>
              </a:rPr>
              <a:t>1.  The Rejection of Formalism:</a:t>
            </a:r>
            <a:endParaRPr lang="en-US" sz="2000" dirty="0" smtClean="0">
              <a:effectLst/>
              <a:cs typeface="Verdana"/>
            </a:endParaRPr>
          </a:p>
          <a:p>
            <a:pPr marL="455613" lvl="1" indent="-255588">
              <a:spcBef>
                <a:spcPts val="600"/>
              </a:spcBef>
              <a:buFont typeface="Wingdings" charset="2"/>
              <a:buChar char="u"/>
            </a:pPr>
            <a:r>
              <a:rPr lang="en-US" sz="2000" b="1" dirty="0" smtClean="0">
                <a:effectLst/>
                <a:latin typeface="Verdana"/>
                <a:cs typeface="Verdana"/>
              </a:rPr>
              <a:t>Aristotle </a:t>
            </a:r>
            <a:r>
              <a:rPr lang="en-US" sz="2000" dirty="0" smtClean="0">
                <a:effectLst/>
                <a:latin typeface="Verdana"/>
                <a:cs typeface="Verdana"/>
              </a:rPr>
              <a:t>– the subject matter of ethical inquiry is marked </a:t>
            </a:r>
            <a:r>
              <a:rPr lang="en-US" sz="2000" dirty="0">
                <a:effectLst/>
                <a:latin typeface="Verdana"/>
                <a:cs typeface="Verdana"/>
              </a:rPr>
              <a:t>by mutability, indeterminacy and </a:t>
            </a:r>
            <a:r>
              <a:rPr lang="en-US" sz="2000" dirty="0" smtClean="0">
                <a:effectLst/>
                <a:latin typeface="Verdana"/>
                <a:cs typeface="Verdana"/>
              </a:rPr>
              <a:t>particularity such </a:t>
            </a:r>
            <a:r>
              <a:rPr lang="en-US" sz="2000" dirty="0">
                <a:effectLst/>
                <a:latin typeface="Verdana"/>
                <a:cs typeface="Verdana"/>
              </a:rPr>
              <a:t>that they can never be </a:t>
            </a:r>
            <a:r>
              <a:rPr lang="en-US" sz="2000" dirty="0" err="1">
                <a:effectLst/>
                <a:latin typeface="Verdana"/>
                <a:cs typeface="Verdana"/>
              </a:rPr>
              <a:t>unproblematically</a:t>
            </a:r>
            <a:r>
              <a:rPr lang="en-US" sz="2000" dirty="0">
                <a:effectLst/>
                <a:latin typeface="Verdana"/>
                <a:cs typeface="Verdana"/>
              </a:rPr>
              <a:t> subsumed under general principles of right </a:t>
            </a:r>
            <a:r>
              <a:rPr lang="en-US" sz="2000" dirty="0" smtClean="0">
                <a:effectLst/>
                <a:latin typeface="Verdana"/>
                <a:cs typeface="Verdana"/>
              </a:rPr>
              <a:t>action. Leads him to </a:t>
            </a:r>
            <a:r>
              <a:rPr lang="en-US" sz="2000" dirty="0" err="1" smtClean="0">
                <a:effectLst/>
                <a:latin typeface="Verdana"/>
                <a:cs typeface="Verdana"/>
              </a:rPr>
              <a:t>emphasise</a:t>
            </a:r>
            <a:r>
              <a:rPr lang="en-US" sz="2000" dirty="0" smtClean="0">
                <a:effectLst/>
                <a:latin typeface="Verdana"/>
                <a:cs typeface="Verdana"/>
              </a:rPr>
              <a:t> 'practical </a:t>
            </a:r>
            <a:r>
              <a:rPr lang="en-US" sz="2000" dirty="0" err="1">
                <a:effectLst/>
                <a:latin typeface="Verdana"/>
                <a:cs typeface="Verdana"/>
              </a:rPr>
              <a:t>judgement</a:t>
            </a:r>
            <a:r>
              <a:rPr lang="en-US" sz="2000" dirty="0">
                <a:effectLst/>
                <a:latin typeface="Verdana"/>
                <a:cs typeface="Verdana"/>
              </a:rPr>
              <a:t>' (</a:t>
            </a:r>
            <a:r>
              <a:rPr lang="en-US" sz="2000" i="1" dirty="0" err="1">
                <a:effectLst/>
                <a:latin typeface="Verdana"/>
                <a:cs typeface="Verdana"/>
              </a:rPr>
              <a:t>phronesis</a:t>
            </a:r>
            <a:r>
              <a:rPr lang="en-US" sz="2000" dirty="0" smtClean="0">
                <a:effectLst/>
                <a:latin typeface="Verdana"/>
                <a:cs typeface="Verdana"/>
              </a:rPr>
              <a:t>).  Can’t </a:t>
            </a:r>
            <a:r>
              <a:rPr lang="en-US" sz="2000" dirty="0">
                <a:effectLst/>
                <a:latin typeface="Verdana"/>
                <a:cs typeface="Verdana"/>
              </a:rPr>
              <a:t>look to general principles to settle the right thing to do. </a:t>
            </a:r>
            <a:endParaRPr lang="en-US" sz="2000" dirty="0" smtClean="0">
              <a:effectLst/>
              <a:latin typeface="Verdana"/>
              <a:cs typeface="Verdana"/>
            </a:endParaRPr>
          </a:p>
          <a:p>
            <a:pPr marL="455613" lvl="1" indent="-255588">
              <a:spcBef>
                <a:spcPts val="600"/>
              </a:spcBef>
              <a:buFont typeface="Wingdings" charset="2"/>
              <a:buChar char="u"/>
            </a:pPr>
            <a:r>
              <a:rPr lang="en-NZ" sz="2000" b="1" dirty="0" smtClean="0">
                <a:effectLst/>
                <a:latin typeface="Verdana"/>
                <a:cs typeface="Verdana"/>
              </a:rPr>
              <a:t>Neo-Aristotelians:</a:t>
            </a:r>
            <a:endParaRPr lang="en-US" sz="2000" b="1" dirty="0" smtClean="0">
              <a:effectLst/>
              <a:latin typeface="Verdana"/>
              <a:cs typeface="Verdana"/>
            </a:endParaRPr>
          </a:p>
          <a:p>
            <a:pPr lvl="2">
              <a:buFont typeface="Wingdings" charset="2"/>
              <a:buChar char="§"/>
            </a:pPr>
            <a:r>
              <a:rPr lang="en-US" sz="2000" dirty="0" smtClean="0">
                <a:effectLst/>
                <a:latin typeface="Verdana"/>
                <a:cs typeface="Verdana"/>
              </a:rPr>
              <a:t>”</a:t>
            </a:r>
            <a:r>
              <a:rPr lang="en-US" sz="2000" dirty="0">
                <a:effectLst/>
                <a:latin typeface="Verdana"/>
                <a:cs typeface="Verdana"/>
              </a:rPr>
              <a:t>The conception of ethical theory on which I rely is, roughly, an Aristotelian </a:t>
            </a:r>
            <a:r>
              <a:rPr lang="en-US" sz="2000" dirty="0" smtClean="0">
                <a:effectLst/>
                <a:latin typeface="Verdana"/>
                <a:cs typeface="Verdana"/>
              </a:rPr>
              <a:t>one.  ….  [T]o </a:t>
            </a:r>
            <a:r>
              <a:rPr lang="en-US" sz="2000" dirty="0">
                <a:effectLst/>
                <a:latin typeface="Verdana"/>
                <a:cs typeface="Verdana"/>
              </a:rPr>
              <a:t>confine ourselves to the universal is a recipe for obtuseness."</a:t>
            </a:r>
            <a:r>
              <a:rPr lang="en-NZ" sz="2000" dirty="0">
                <a:effectLst/>
                <a:latin typeface="Verdana"/>
                <a:cs typeface="Verdana"/>
              </a:rPr>
              <a:t> </a:t>
            </a:r>
            <a:endParaRPr lang="en-NZ" sz="2000" dirty="0" smtClean="0">
              <a:effectLst/>
              <a:latin typeface="Verdana"/>
              <a:cs typeface="Verdana"/>
            </a:endParaRPr>
          </a:p>
          <a:p>
            <a:pPr lvl="4">
              <a:buFont typeface="Wingdings" charset="2"/>
              <a:buChar char="§"/>
            </a:pPr>
            <a:r>
              <a:rPr lang="en-NZ" sz="1400" dirty="0" smtClean="0">
                <a:effectLst/>
                <a:latin typeface="Verdana"/>
                <a:cs typeface="Verdana"/>
              </a:rPr>
              <a:t>Martha Nussbaum (1989) ‘Richly aware and Finely Resonsible’ </a:t>
            </a:r>
            <a:endParaRPr lang="en-US" sz="1400" dirty="0">
              <a:latin typeface="Verdana"/>
              <a:cs typeface="Verdana"/>
            </a:endParaRPr>
          </a:p>
        </p:txBody>
      </p:sp>
      <p:sp>
        <p:nvSpPr>
          <p:cNvPr id="3" name="Title 2"/>
          <p:cNvSpPr>
            <a:spLocks noGrp="1"/>
          </p:cNvSpPr>
          <p:nvPr>
            <p:ph type="title"/>
          </p:nvPr>
        </p:nvSpPr>
        <p:spPr>
          <a:xfrm>
            <a:off x="596899" y="508000"/>
            <a:ext cx="7361767" cy="1058333"/>
          </a:xfrm>
        </p:spPr>
        <p:style>
          <a:lnRef idx="2">
            <a:schemeClr val="dk1"/>
          </a:lnRef>
          <a:fillRef idx="1">
            <a:schemeClr val="lt1"/>
          </a:fillRef>
          <a:effectRef idx="0">
            <a:schemeClr val="dk1"/>
          </a:effectRef>
          <a:fontRef idx="minor">
            <a:schemeClr val="dk1"/>
          </a:fontRef>
        </p:style>
        <p:txBody>
          <a:bodyPr anchor="t">
            <a:normAutofit fontScale="90000"/>
          </a:bodyPr>
          <a:lstStyle/>
          <a:p>
            <a:pPr>
              <a:lnSpc>
                <a:spcPct val="110000"/>
              </a:lnSpc>
            </a:pPr>
            <a:r>
              <a:rPr lang="en-US" sz="3200" dirty="0" smtClean="0">
                <a:solidFill>
                  <a:schemeClr val="tx1"/>
                </a:solidFill>
              </a:rPr>
              <a:t>What </a:t>
            </a:r>
            <a:r>
              <a:rPr lang="en-US" sz="2800" dirty="0" smtClean="0">
                <a:solidFill>
                  <a:schemeClr val="tx1"/>
                </a:solidFill>
              </a:rPr>
              <a:t>attracts Legal Ethicists to Virtue Ethics?</a:t>
            </a:r>
            <a:endParaRPr lang="en-US" sz="3600" dirty="0">
              <a:solidFill>
                <a:schemeClr val="tx1"/>
              </a:solidFill>
            </a:endParaRPr>
          </a:p>
        </p:txBody>
      </p:sp>
      <p:sp>
        <p:nvSpPr>
          <p:cNvPr id="4" name="Slide Number Placeholder 3"/>
          <p:cNvSpPr>
            <a:spLocks noGrp="1"/>
          </p:cNvSpPr>
          <p:nvPr>
            <p:ph type="sldNum" sz="quarter" idx="11"/>
          </p:nvPr>
        </p:nvSpPr>
        <p:spPr>
          <a:xfrm>
            <a:off x="8184443" y="6222999"/>
            <a:ext cx="677615" cy="395111"/>
          </a:xfrm>
          <a:prstGeom prst="rect">
            <a:avLst/>
          </a:prstGeom>
        </p:spPr>
        <p:txBody>
          <a:bodyPr/>
          <a:lstStyle/>
          <a:p>
            <a:fld id="{218B9C4F-B695-C54C-924B-61748EE6A7C5}" type="slidenum">
              <a:rPr lang="en-US" smtClean="0"/>
              <a:pPr/>
              <a:t>3</a:t>
            </a:fld>
            <a:endParaRPr lang="en-US" dirty="0"/>
          </a:p>
        </p:txBody>
      </p:sp>
    </p:spTree>
    <p:extLst>
      <p:ext uri="{BB962C8B-B14F-4D97-AF65-F5344CB8AC3E}">
        <p14:creationId xmlns:p14="http://schemas.microsoft.com/office/powerpoint/2010/main" val="428769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22960" y="1157112"/>
            <a:ext cx="7495540" cy="5291666"/>
          </a:xfrm>
        </p:spPr>
        <p:style>
          <a:lnRef idx="1">
            <a:schemeClr val="dk1"/>
          </a:lnRef>
          <a:fillRef idx="2">
            <a:schemeClr val="dk1"/>
          </a:fillRef>
          <a:effectRef idx="1">
            <a:schemeClr val="dk1"/>
          </a:effectRef>
          <a:fontRef idx="minor">
            <a:schemeClr val="dk1"/>
          </a:fontRef>
        </p:style>
        <p:txBody>
          <a:bodyPr anchor="t">
            <a:normAutofit/>
          </a:bodyPr>
          <a:lstStyle/>
          <a:p>
            <a:pPr lvl="0"/>
            <a:r>
              <a:rPr lang="en-US" sz="1800" dirty="0">
                <a:effectLst/>
              </a:rPr>
              <a:t>In legal theory …</a:t>
            </a:r>
            <a:r>
              <a:rPr lang="en-US" sz="1800" dirty="0" smtClean="0">
                <a:effectLst/>
              </a:rPr>
              <a:t>.</a:t>
            </a:r>
            <a:r>
              <a:rPr lang="en-NZ" sz="1800" dirty="0" smtClean="0">
                <a:effectLst/>
              </a:rPr>
              <a:t> </a:t>
            </a:r>
            <a:r>
              <a:rPr lang="en-US" sz="1800" dirty="0" smtClean="0">
                <a:effectLst/>
              </a:rPr>
              <a:t>almost </a:t>
            </a:r>
            <a:r>
              <a:rPr lang="en-US" sz="1800" dirty="0">
                <a:effectLst/>
              </a:rPr>
              <a:t>anyone, but …:</a:t>
            </a:r>
            <a:endParaRPr lang="en-NZ" sz="1800" dirty="0">
              <a:effectLst/>
            </a:endParaRPr>
          </a:p>
          <a:p>
            <a:pPr lvl="2">
              <a:buFont typeface="Arial"/>
              <a:buChar char="•"/>
            </a:pPr>
            <a:r>
              <a:rPr lang="en-US" sz="1800" dirty="0">
                <a:effectLst/>
              </a:rPr>
              <a:t>“We should not cherish, </a:t>
            </a:r>
            <a:r>
              <a:rPr lang="en-US" sz="1800" i="1" dirty="0">
                <a:effectLst/>
              </a:rPr>
              <a:t>even as an ideal</a:t>
            </a:r>
            <a:r>
              <a:rPr lang="en-US" sz="1800" dirty="0">
                <a:effectLst/>
              </a:rPr>
              <a:t>, the conception of a rule so detailed that the question whether it applied or not to a particular case was always settled in advance, and never involved, at the point of application, a fresh choice between open alternatives. …. Because we shall thus indeed succeed in settling in advance, but also in the dark, issues which can only </a:t>
            </a:r>
            <a:r>
              <a:rPr lang="en-US" sz="1600" dirty="0">
                <a:effectLst/>
              </a:rPr>
              <a:t>reasonably be settled when they arise and are identified.”</a:t>
            </a:r>
            <a:endParaRPr lang="en-NZ" sz="1600" dirty="0">
              <a:effectLst/>
            </a:endParaRPr>
          </a:p>
          <a:p>
            <a:pPr algn="r"/>
            <a:r>
              <a:rPr lang="en-US" sz="1200" dirty="0">
                <a:effectLst/>
              </a:rPr>
              <a:t>(HLA Hart </a:t>
            </a:r>
            <a:r>
              <a:rPr lang="en-US" sz="1200" i="1" dirty="0">
                <a:effectLst/>
              </a:rPr>
              <a:t>The Concept of Law</a:t>
            </a:r>
            <a:r>
              <a:rPr lang="en-US" sz="1200" dirty="0">
                <a:effectLst/>
              </a:rPr>
              <a:t>)</a:t>
            </a:r>
            <a:endParaRPr lang="en-NZ" sz="1200" dirty="0">
              <a:effectLst/>
            </a:endParaRPr>
          </a:p>
          <a:p>
            <a:pPr lvl="0"/>
            <a:r>
              <a:rPr lang="en-NZ" sz="1800" dirty="0">
                <a:effectLst/>
              </a:rPr>
              <a:t>In legal </a:t>
            </a:r>
            <a:r>
              <a:rPr lang="en-NZ" sz="1800" dirty="0" smtClean="0">
                <a:effectLst/>
              </a:rPr>
              <a:t>ethics … again</a:t>
            </a:r>
            <a:r>
              <a:rPr lang="en-NZ" sz="1800" dirty="0">
                <a:effectLst/>
              </a:rPr>
              <a:t>, lots of candidates but for now:</a:t>
            </a:r>
          </a:p>
          <a:p>
            <a:pPr lvl="2">
              <a:buFont typeface="Arial"/>
              <a:buChar char="•"/>
            </a:pPr>
            <a:r>
              <a:rPr lang="en-NZ" sz="1800" dirty="0">
                <a:effectLst/>
              </a:rPr>
              <a:t>… </a:t>
            </a:r>
            <a:r>
              <a:rPr lang="en-US" sz="1800" dirty="0">
                <a:effectLst/>
              </a:rPr>
              <a:t>… to resolve conflicts on a rational basis … we exercise judgment. … neither a matter of simply applying general rules to particular cases nor a matter of mere intuition. … In professional contexts there is much need for practical judgment in this Aristotelian sense.</a:t>
            </a:r>
            <a:endParaRPr lang="en-NZ" sz="1800" dirty="0">
              <a:effectLst/>
            </a:endParaRPr>
          </a:p>
          <a:p>
            <a:pPr algn="r"/>
            <a:r>
              <a:rPr lang="en-US" sz="1400" dirty="0">
                <a:effectLst/>
              </a:rPr>
              <a:t>(Gerald </a:t>
            </a:r>
            <a:r>
              <a:rPr lang="en-US" sz="1400" dirty="0" err="1">
                <a:effectLst/>
              </a:rPr>
              <a:t>Postema</a:t>
            </a:r>
            <a:r>
              <a:rPr lang="en-US" sz="1400" dirty="0">
                <a:effectLst/>
              </a:rPr>
              <a:t>, ‘Moral Responsibility in Professional </a:t>
            </a:r>
            <a:r>
              <a:rPr lang="en-US" sz="1400" dirty="0" smtClean="0">
                <a:effectLst/>
              </a:rPr>
              <a:t>Ethics)</a:t>
            </a:r>
            <a:endParaRPr lang="en-NZ" sz="1400" dirty="0">
              <a:effectLst/>
            </a:endParaRPr>
          </a:p>
          <a:p>
            <a:pPr marL="1291590" lvl="2" indent="-285750">
              <a:buFont typeface="Wingdings" charset="2"/>
              <a:buChar char="u"/>
            </a:pPr>
            <a:endParaRPr lang="en-NZ" sz="1800" dirty="0" smtClean="0">
              <a:ea typeface="ＭＳ Ｐゴシック" charset="0"/>
              <a:cs typeface="Verdana"/>
            </a:endParaRPr>
          </a:p>
          <a:p>
            <a:pPr lvl="2" indent="0">
              <a:buNone/>
            </a:pPr>
            <a:endParaRPr lang="en-US" sz="1400" i="1" dirty="0">
              <a:latin typeface="Verdana"/>
              <a:cs typeface="Verdana"/>
            </a:endParaRPr>
          </a:p>
        </p:txBody>
      </p:sp>
      <p:sp>
        <p:nvSpPr>
          <p:cNvPr id="3" name="Title 2"/>
          <p:cNvSpPr>
            <a:spLocks noGrp="1"/>
          </p:cNvSpPr>
          <p:nvPr>
            <p:ph type="title"/>
          </p:nvPr>
        </p:nvSpPr>
        <p:spPr>
          <a:xfrm>
            <a:off x="550865" y="127000"/>
            <a:ext cx="8194673" cy="804333"/>
          </a:xfrm>
        </p:spPr>
        <p:style>
          <a:lnRef idx="2">
            <a:schemeClr val="dk1"/>
          </a:lnRef>
          <a:fillRef idx="1">
            <a:schemeClr val="lt1"/>
          </a:fillRef>
          <a:effectRef idx="0">
            <a:schemeClr val="dk1"/>
          </a:effectRef>
          <a:fontRef idx="minor">
            <a:schemeClr val="dk1"/>
          </a:fontRef>
        </p:style>
        <p:txBody>
          <a:bodyPr>
            <a:normAutofit/>
          </a:bodyPr>
          <a:lstStyle/>
          <a:p>
            <a:r>
              <a:rPr lang="en-US" sz="3200" i="1" dirty="0" smtClean="0">
                <a:solidFill>
                  <a:schemeClr val="tx1"/>
                </a:solidFill>
              </a:rPr>
              <a:t>The Rejection of Formalism</a:t>
            </a:r>
            <a:endParaRPr lang="en-US" sz="3200" i="1" dirty="0">
              <a:solidFill>
                <a:schemeClr val="tx1"/>
              </a:solidFill>
            </a:endParaRPr>
          </a:p>
        </p:txBody>
      </p:sp>
      <p:sp>
        <p:nvSpPr>
          <p:cNvPr id="4" name="Slide Number Placeholder 3"/>
          <p:cNvSpPr>
            <a:spLocks noGrp="1"/>
          </p:cNvSpPr>
          <p:nvPr>
            <p:ph type="sldNum" sz="quarter" idx="11"/>
          </p:nvPr>
        </p:nvSpPr>
        <p:spPr>
          <a:xfrm flipH="1">
            <a:off x="8565443" y="6124222"/>
            <a:ext cx="310442" cy="479778"/>
          </a:xfrm>
          <a:prstGeom prst="rect">
            <a:avLst/>
          </a:prstGeom>
        </p:spPr>
        <p:txBody>
          <a:bodyPr anchor="ctr"/>
          <a:lstStyle/>
          <a:p>
            <a:fld id="{218B9C4F-B695-C54C-924B-61748EE6A7C5}" type="slidenum">
              <a:rPr lang="en-US" smtClean="0"/>
              <a:pPr/>
              <a:t>4</a:t>
            </a:fld>
            <a:endParaRPr lang="en-US" dirty="0"/>
          </a:p>
        </p:txBody>
      </p:sp>
    </p:spTree>
    <p:extLst>
      <p:ext uri="{BB962C8B-B14F-4D97-AF65-F5344CB8AC3E}">
        <p14:creationId xmlns:p14="http://schemas.microsoft.com/office/powerpoint/2010/main" val="9718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06777" y="1312334"/>
            <a:ext cx="7916333" cy="4699000"/>
          </a:xfrm>
        </p:spPr>
        <p:style>
          <a:lnRef idx="1">
            <a:schemeClr val="dk1"/>
          </a:lnRef>
          <a:fillRef idx="2">
            <a:schemeClr val="dk1"/>
          </a:fillRef>
          <a:effectRef idx="1">
            <a:schemeClr val="dk1"/>
          </a:effectRef>
          <a:fontRef idx="minor">
            <a:schemeClr val="dk1"/>
          </a:fontRef>
        </p:style>
        <p:txBody>
          <a:bodyPr anchor="t">
            <a:normAutofit/>
          </a:bodyPr>
          <a:lstStyle/>
          <a:p>
            <a:pPr>
              <a:lnSpc>
                <a:spcPct val="120000"/>
              </a:lnSpc>
            </a:pPr>
            <a:r>
              <a:rPr lang="en-US" sz="2400" dirty="0">
                <a:effectLst/>
                <a:cs typeface="Verdana"/>
              </a:rPr>
              <a:t>On Aristotle’s account, since we can’t rely on rules or principles, we have to rely upon the </a:t>
            </a:r>
            <a:r>
              <a:rPr lang="en-US" sz="2400" i="1" dirty="0">
                <a:effectLst/>
                <a:cs typeface="Verdana"/>
              </a:rPr>
              <a:t>character</a:t>
            </a:r>
            <a:r>
              <a:rPr lang="en-US" sz="2400" dirty="0">
                <a:effectLst/>
                <a:cs typeface="Verdana"/>
              </a:rPr>
              <a:t> of those making normative </a:t>
            </a:r>
            <a:r>
              <a:rPr lang="en-US" sz="2400" dirty="0" err="1">
                <a:effectLst/>
                <a:cs typeface="Verdana"/>
              </a:rPr>
              <a:t>judgements</a:t>
            </a:r>
            <a:r>
              <a:rPr lang="en-US" sz="2400" dirty="0">
                <a:effectLst/>
                <a:cs typeface="Verdana"/>
              </a:rPr>
              <a:t>.</a:t>
            </a:r>
            <a:endParaRPr lang="en-NZ" sz="2400" dirty="0">
              <a:effectLst/>
              <a:cs typeface="Verdana"/>
            </a:endParaRPr>
          </a:p>
          <a:p>
            <a:pPr lvl="1">
              <a:lnSpc>
                <a:spcPct val="120000"/>
              </a:lnSpc>
              <a:buFont typeface="Wingdings" charset="2"/>
              <a:buChar char="§"/>
            </a:pPr>
            <a:r>
              <a:rPr lang="en-US" sz="2800" dirty="0" smtClean="0">
                <a:effectLst/>
                <a:latin typeface="Verdana"/>
                <a:cs typeface="Verdana"/>
              </a:rPr>
              <a:t>Neo</a:t>
            </a:r>
            <a:r>
              <a:rPr lang="en-US" sz="2800" dirty="0">
                <a:effectLst/>
                <a:latin typeface="Verdana"/>
                <a:cs typeface="Verdana"/>
              </a:rPr>
              <a:t>-</a:t>
            </a:r>
            <a:r>
              <a:rPr lang="en-US" sz="2800" dirty="0" err="1">
                <a:effectLst/>
                <a:latin typeface="Verdana"/>
                <a:cs typeface="Verdana"/>
              </a:rPr>
              <a:t>Aristotelianism</a:t>
            </a:r>
            <a:r>
              <a:rPr lang="en-US" sz="2800" dirty="0">
                <a:effectLst/>
                <a:latin typeface="Verdana"/>
                <a:cs typeface="Verdana"/>
              </a:rPr>
              <a:t>:</a:t>
            </a:r>
            <a:endParaRPr lang="en-NZ" sz="2800" dirty="0">
              <a:effectLst/>
              <a:latin typeface="Verdana"/>
              <a:cs typeface="Verdana"/>
            </a:endParaRPr>
          </a:p>
          <a:p>
            <a:pPr marL="1448118" lvl="4" indent="-255588">
              <a:lnSpc>
                <a:spcPct val="120000"/>
              </a:lnSpc>
              <a:buFont typeface="Wingdings" charset="2"/>
              <a:buChar char="§"/>
            </a:pPr>
            <a:r>
              <a:rPr lang="en-US" sz="2400" dirty="0" smtClean="0"/>
              <a:t>“A </a:t>
            </a:r>
            <a:r>
              <a:rPr lang="en-US" sz="2400" dirty="0"/>
              <a:t>virtue such as honesty or generosity is not just a tendency to do what is honest or generous, nor is it to be helpfully specified as a “desirable” or “morally valuable” character trait</a:t>
            </a:r>
            <a:r>
              <a:rPr lang="en-US" sz="2400" dirty="0" smtClean="0"/>
              <a:t>.” </a:t>
            </a:r>
            <a:r>
              <a:rPr lang="en-US" sz="2400" dirty="0" err="1" smtClean="0"/>
              <a:t>Hursthouse</a:t>
            </a:r>
            <a:r>
              <a:rPr lang="en-US" sz="2400" dirty="0" smtClean="0"/>
              <a:t>, ‘Virtue Ethics’, </a:t>
            </a:r>
            <a:r>
              <a:rPr lang="en-US" sz="2400" i="1" dirty="0" smtClean="0"/>
              <a:t>SEP</a:t>
            </a:r>
            <a:r>
              <a:rPr lang="en-US" sz="2400" dirty="0" smtClean="0"/>
              <a:t> 2012</a:t>
            </a:r>
            <a:endParaRPr lang="en-NZ" sz="2200" i="1" dirty="0">
              <a:effectLst/>
              <a:latin typeface="Verdana"/>
              <a:cs typeface="Verdana"/>
            </a:endParaRPr>
          </a:p>
          <a:p>
            <a:endParaRPr lang="en-US" sz="1800" dirty="0"/>
          </a:p>
          <a:p>
            <a:endParaRPr lang="en-US" sz="1800" dirty="0"/>
          </a:p>
          <a:p>
            <a:pPr lvl="2">
              <a:buFont typeface="Wingdings" charset="2"/>
              <a:buChar char="§"/>
            </a:pPr>
            <a:endParaRPr lang="en-NZ" sz="1800" dirty="0" smtClean="0">
              <a:effectLst/>
            </a:endParaRPr>
          </a:p>
          <a:p>
            <a:endParaRPr lang="en-US" sz="1800" dirty="0"/>
          </a:p>
        </p:txBody>
      </p:sp>
      <p:sp>
        <p:nvSpPr>
          <p:cNvPr id="6" name="Title 5"/>
          <p:cNvSpPr>
            <a:spLocks noGrp="1"/>
          </p:cNvSpPr>
          <p:nvPr>
            <p:ph type="title"/>
          </p:nvPr>
        </p:nvSpPr>
        <p:spPr>
          <a:xfrm>
            <a:off x="338667" y="282223"/>
            <a:ext cx="8533871" cy="762000"/>
          </a:xfrm>
        </p:spPr>
        <p:style>
          <a:lnRef idx="2">
            <a:schemeClr val="dk1"/>
          </a:lnRef>
          <a:fillRef idx="1">
            <a:schemeClr val="lt1"/>
          </a:fillRef>
          <a:effectRef idx="0">
            <a:schemeClr val="dk1"/>
          </a:effectRef>
          <a:fontRef idx="minor">
            <a:schemeClr val="dk1"/>
          </a:fontRef>
        </p:style>
        <p:txBody>
          <a:bodyPr/>
          <a:lstStyle/>
          <a:p>
            <a:r>
              <a:rPr lang="en-US" sz="3600" dirty="0" smtClean="0">
                <a:solidFill>
                  <a:schemeClr val="tx1"/>
                </a:solidFill>
              </a:rPr>
              <a:t>2. The Approbation of Character</a:t>
            </a:r>
            <a:endParaRPr lang="en-US" sz="3600" dirty="0">
              <a:solidFill>
                <a:schemeClr val="tx1"/>
              </a:solidFill>
            </a:endParaRPr>
          </a:p>
        </p:txBody>
      </p:sp>
      <p:sp>
        <p:nvSpPr>
          <p:cNvPr id="5" name="Slide Number Placeholder 4"/>
          <p:cNvSpPr>
            <a:spLocks noGrp="1"/>
          </p:cNvSpPr>
          <p:nvPr>
            <p:ph type="sldNum" sz="quarter" idx="11"/>
          </p:nvPr>
        </p:nvSpPr>
        <p:spPr>
          <a:xfrm>
            <a:off x="8269111" y="6152444"/>
            <a:ext cx="603426" cy="437444"/>
          </a:xfrm>
        </p:spPr>
        <p:txBody>
          <a:bodyPr anchor="ctr"/>
          <a:lstStyle/>
          <a:p>
            <a:pPr algn="ctr"/>
            <a:fld id="{218B9C4F-B695-C54C-924B-61748EE6A7C5}" type="slidenum">
              <a:rPr lang="en-US" smtClean="0"/>
              <a:pPr algn="ctr"/>
              <a:t>5</a:t>
            </a:fld>
            <a:endParaRPr lang="en-US" dirty="0"/>
          </a:p>
        </p:txBody>
      </p:sp>
    </p:spTree>
    <p:extLst>
      <p:ext uri="{BB962C8B-B14F-4D97-AF65-F5344CB8AC3E}">
        <p14:creationId xmlns:p14="http://schemas.microsoft.com/office/powerpoint/2010/main" val="63453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99253" y="1961443"/>
            <a:ext cx="7700151" cy="3880557"/>
          </a:xfrm>
        </p:spPr>
        <p:style>
          <a:lnRef idx="1">
            <a:schemeClr val="dk1"/>
          </a:lnRef>
          <a:fillRef idx="2">
            <a:schemeClr val="dk1"/>
          </a:fillRef>
          <a:effectRef idx="1">
            <a:schemeClr val="dk1"/>
          </a:effectRef>
          <a:fontRef idx="minor">
            <a:schemeClr val="dk1"/>
          </a:fontRef>
        </p:style>
        <p:txBody>
          <a:bodyPr anchor="t">
            <a:normAutofit lnSpcReduction="10000"/>
          </a:bodyPr>
          <a:lstStyle/>
          <a:p>
            <a:pPr marL="352425" indent="-352425">
              <a:lnSpc>
                <a:spcPct val="100000"/>
              </a:lnSpc>
              <a:spcBef>
                <a:spcPts val="1200"/>
              </a:spcBef>
              <a:buFont typeface="Wingdings" charset="2"/>
              <a:buChar char="§"/>
            </a:pPr>
            <a:r>
              <a:rPr lang="en-AU" sz="2000" dirty="0" smtClean="0">
                <a:effectLst/>
                <a:latin typeface="Verdana"/>
                <a:cs typeface="Verdana"/>
              </a:rPr>
              <a:t>“.</a:t>
            </a:r>
            <a:r>
              <a:rPr lang="en-AU" sz="2000" dirty="0">
                <a:effectLst/>
                <a:latin typeface="Verdana"/>
                <a:cs typeface="Verdana"/>
              </a:rPr>
              <a:t>.. </a:t>
            </a:r>
            <a:r>
              <a:rPr lang="en-US" sz="2000" dirty="0">
                <a:effectLst/>
                <a:latin typeface="Verdana"/>
                <a:cs typeface="Verdana"/>
              </a:rPr>
              <a:t>judgment in this Aristotelian sense… is both a disposition - a trait of character - and a skill which must be learned and continually exercised</a:t>
            </a:r>
            <a:r>
              <a:rPr lang="en-US" sz="2000" dirty="0" smtClean="0">
                <a:effectLst/>
                <a:latin typeface="Verdana"/>
                <a:cs typeface="Verdana"/>
              </a:rPr>
              <a:t>.” </a:t>
            </a:r>
            <a:r>
              <a:rPr lang="en-US" sz="2000" dirty="0" err="1">
                <a:effectLst/>
                <a:latin typeface="Verdana"/>
                <a:cs typeface="Verdana"/>
              </a:rPr>
              <a:t>Postema</a:t>
            </a:r>
            <a:r>
              <a:rPr lang="en-US" sz="2000" dirty="0">
                <a:effectLst/>
                <a:latin typeface="Verdana"/>
                <a:cs typeface="Verdana"/>
              </a:rPr>
              <a:t>, 63.</a:t>
            </a:r>
            <a:endParaRPr lang="en-NZ" sz="2000" dirty="0">
              <a:effectLst/>
              <a:latin typeface="Verdana"/>
              <a:cs typeface="Verdana"/>
            </a:endParaRPr>
          </a:p>
          <a:p>
            <a:pPr marL="352425" indent="-352425">
              <a:lnSpc>
                <a:spcPct val="100000"/>
              </a:lnSpc>
              <a:spcBef>
                <a:spcPts val="1200"/>
              </a:spcBef>
              <a:buFont typeface="Wingdings" charset="2"/>
              <a:buChar char="§"/>
            </a:pPr>
            <a:r>
              <a:rPr lang="en-US" sz="2000" dirty="0">
                <a:effectLst/>
                <a:latin typeface="Verdana"/>
                <a:cs typeface="Verdana"/>
              </a:rPr>
              <a:t>To say that a lawyer must have practical wisdom or sound judgment in order to be good at what he does is to suggest …  that he must also have certain traits of character ….  In these traits we may hope to find a foundation for the belief that to be a lawyer is to be a person of a particular kind, a person one may reasonably take pride in being, rather than an expert with no particular character at all.”  </a:t>
            </a:r>
            <a:r>
              <a:rPr lang="en-US" sz="2000" dirty="0" err="1">
                <a:effectLst/>
                <a:latin typeface="Verdana"/>
                <a:cs typeface="Verdana"/>
              </a:rPr>
              <a:t>Kronman</a:t>
            </a:r>
            <a:r>
              <a:rPr lang="en-US" sz="2000" dirty="0">
                <a:effectLst/>
                <a:latin typeface="Verdana"/>
                <a:cs typeface="Verdana"/>
              </a:rPr>
              <a:t>, 208</a:t>
            </a:r>
            <a:r>
              <a:rPr lang="en-US" sz="2000" dirty="0" smtClean="0">
                <a:effectLst/>
                <a:latin typeface="Verdana"/>
                <a:cs typeface="Verdana"/>
              </a:rPr>
              <a:t>.</a:t>
            </a:r>
          </a:p>
          <a:p>
            <a:pPr marL="442278" lvl="1" indent="-255588">
              <a:lnSpc>
                <a:spcPct val="120000"/>
              </a:lnSpc>
              <a:buFont typeface="Wingdings" charset="2"/>
              <a:buChar char="§"/>
            </a:pPr>
            <a:endParaRPr lang="en-NZ" sz="1600" dirty="0">
              <a:effectLst/>
              <a:latin typeface="Verdana"/>
              <a:cs typeface="Verdana"/>
            </a:endParaRPr>
          </a:p>
        </p:txBody>
      </p:sp>
      <p:sp>
        <p:nvSpPr>
          <p:cNvPr id="3" name="Title 2"/>
          <p:cNvSpPr>
            <a:spLocks noGrp="1"/>
          </p:cNvSpPr>
          <p:nvPr>
            <p:ph type="title"/>
          </p:nvPr>
        </p:nvSpPr>
        <p:spPr>
          <a:xfrm>
            <a:off x="677865" y="451557"/>
            <a:ext cx="8194673" cy="1270000"/>
          </a:xfrm>
        </p:spPr>
        <p:style>
          <a:lnRef idx="2">
            <a:schemeClr val="dk1"/>
          </a:lnRef>
          <a:fillRef idx="1">
            <a:schemeClr val="lt1"/>
          </a:fillRef>
          <a:effectRef idx="0">
            <a:schemeClr val="dk1"/>
          </a:effectRef>
          <a:fontRef idx="minor">
            <a:schemeClr val="dk1"/>
          </a:fontRef>
        </p:style>
        <p:txBody>
          <a:bodyPr>
            <a:normAutofit fontScale="90000"/>
          </a:bodyPr>
          <a:lstStyle/>
          <a:p>
            <a:r>
              <a:rPr lang="en-US" dirty="0" smtClean="0">
                <a:solidFill>
                  <a:schemeClr val="tx1"/>
                </a:solidFill>
              </a:rPr>
              <a:t>The Approbation of Character in Legal Ethics</a:t>
            </a:r>
            <a:endParaRPr lang="en-US" dirty="0">
              <a:solidFill>
                <a:schemeClr val="tx1"/>
              </a:solidFill>
            </a:endParaRPr>
          </a:p>
        </p:txBody>
      </p:sp>
      <p:sp>
        <p:nvSpPr>
          <p:cNvPr id="4" name="Slide Number Placeholder 3"/>
          <p:cNvSpPr>
            <a:spLocks noGrp="1"/>
          </p:cNvSpPr>
          <p:nvPr>
            <p:ph type="sldNum" sz="quarter" idx="11"/>
          </p:nvPr>
        </p:nvSpPr>
        <p:spPr>
          <a:xfrm>
            <a:off x="8099777" y="6223000"/>
            <a:ext cx="578555" cy="522111"/>
          </a:xfrm>
        </p:spPr>
        <p:txBody>
          <a:bodyPr anchor="ctr"/>
          <a:lstStyle/>
          <a:p>
            <a:pPr algn="ctr"/>
            <a:fld id="{218B9C4F-B695-C54C-924B-61748EE6A7C5}" type="slidenum">
              <a:rPr lang="en-US" smtClean="0"/>
              <a:pPr algn="ctr"/>
              <a:t>6</a:t>
            </a:fld>
            <a:endParaRPr lang="en-US" dirty="0"/>
          </a:p>
        </p:txBody>
      </p:sp>
    </p:spTree>
    <p:extLst>
      <p:ext uri="{BB962C8B-B14F-4D97-AF65-F5344CB8AC3E}">
        <p14:creationId xmlns:p14="http://schemas.microsoft.com/office/powerpoint/2010/main" val="270906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11325"/>
          </a:xfrm>
        </p:spPr>
        <p:txBody>
          <a:bodyPr>
            <a:normAutofit fontScale="90000"/>
          </a:bodyPr>
          <a:lstStyle/>
          <a:p>
            <a:r>
              <a:rPr lang="en-US" b="1" dirty="0"/>
              <a:t>Ordinary moral obligations, role obligations, and Neo/</a:t>
            </a:r>
            <a:r>
              <a:rPr lang="en-US" b="1" dirty="0" err="1"/>
              <a:t>Aristotlelian</a:t>
            </a:r>
            <a:r>
              <a:rPr lang="en-US" b="1" dirty="0"/>
              <a:t> VE</a:t>
            </a:r>
            <a:r>
              <a:rPr lang="en-US" b="1" dirty="0" smtClean="0"/>
              <a:t>.</a:t>
            </a:r>
            <a:endParaRPr lang="en-US" dirty="0"/>
          </a:p>
        </p:txBody>
      </p:sp>
      <p:sp>
        <p:nvSpPr>
          <p:cNvPr id="3" name="Content Placeholder 2"/>
          <p:cNvSpPr>
            <a:spLocks noGrp="1"/>
          </p:cNvSpPr>
          <p:nvPr>
            <p:ph idx="1"/>
          </p:nvPr>
        </p:nvSpPr>
        <p:spPr>
          <a:xfrm>
            <a:off x="942975" y="1985962"/>
            <a:ext cx="7743825" cy="3943351"/>
          </a:xfrm>
        </p:spPr>
        <p:txBody>
          <a:bodyPr>
            <a:noAutofit/>
          </a:bodyPr>
          <a:lstStyle/>
          <a:p>
            <a:r>
              <a:rPr lang="en-US" sz="2000" b="1" i="1" dirty="0" smtClean="0"/>
              <a:t>Most</a:t>
            </a:r>
            <a:r>
              <a:rPr lang="en-US" sz="2000" b="1" dirty="0" smtClean="0"/>
              <a:t> </a:t>
            </a:r>
            <a:r>
              <a:rPr lang="en-US" sz="2000" dirty="0"/>
              <a:t>legal ethics done from the perspective of Neo/</a:t>
            </a:r>
            <a:r>
              <a:rPr lang="en-US" sz="2000" dirty="0" err="1"/>
              <a:t>Aristotlelian</a:t>
            </a:r>
            <a:r>
              <a:rPr lang="en-US" sz="2000" dirty="0"/>
              <a:t> VE has sided with </a:t>
            </a:r>
            <a:r>
              <a:rPr lang="en-US" sz="2000" dirty="0" smtClean="0"/>
              <a:t>ordinary morality, </a:t>
            </a:r>
            <a:r>
              <a:rPr lang="en-US" sz="2000" dirty="0"/>
              <a:t>e.g.,</a:t>
            </a:r>
          </a:p>
          <a:p>
            <a:pPr lvl="1"/>
            <a:r>
              <a:rPr lang="en-US" sz="1800" dirty="0" smtClean="0"/>
              <a:t>“… </a:t>
            </a:r>
            <a:r>
              <a:rPr lang="en-US" sz="1800" dirty="0"/>
              <a:t>a good profession, on our virtue ethics approach, is one which involves a commitment to an important human good – such as health – without which humans cannot flourish. … one must also be able to demonstrate how one’s particular role within that profession contributes to the overall goal of that profession. </a:t>
            </a:r>
            <a:r>
              <a:rPr lang="en-US" sz="1800" dirty="0" smtClean="0"/>
              <a:t>  Some writers … argue that even in cases where a lawyer’s role would require them to do something which broad-based morality would regard as seriously unjust, the requirements of the role are still decisive. We argue that this takes things too far. [O]</a:t>
            </a:r>
            <a:r>
              <a:rPr lang="en-US" sz="1800" dirty="0" err="1" smtClean="0"/>
              <a:t>ur</a:t>
            </a:r>
            <a:r>
              <a:rPr lang="en-US" sz="1800" dirty="0" smtClean="0"/>
              <a:t> argument … is that lawyers’ role obligations can be overridden in cases in which they would require a lawyer to carry out what ordinary morality would judge to be a serious </a:t>
            </a:r>
            <a:r>
              <a:rPr lang="en-US" sz="1800" dirty="0"/>
              <a:t>injustice</a:t>
            </a:r>
            <a:r>
              <a:rPr lang="en-US" sz="1800" dirty="0" smtClean="0"/>
              <a:t>.”</a:t>
            </a:r>
          </a:p>
          <a:p>
            <a:pPr lvl="2" algn="r">
              <a:lnSpc>
                <a:spcPct val="170000"/>
              </a:lnSpc>
            </a:pPr>
            <a:r>
              <a:rPr lang="en-US" sz="1200" dirty="0"/>
              <a:t>Dean Cocking and Justin Oakley </a:t>
            </a:r>
            <a:r>
              <a:rPr lang="en-US" sz="1200" i="1" dirty="0"/>
              <a:t>Virtue Ethics and Professional Roles</a:t>
            </a:r>
            <a:r>
              <a:rPr lang="en-US" sz="1200" dirty="0"/>
              <a:t> Ch.5 </a:t>
            </a:r>
          </a:p>
        </p:txBody>
      </p:sp>
    </p:spTree>
    <p:extLst>
      <p:ext uri="{BB962C8B-B14F-4D97-AF65-F5344CB8AC3E}">
        <p14:creationId xmlns:p14="http://schemas.microsoft.com/office/powerpoint/2010/main" val="2048633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2800" dirty="0" smtClean="0"/>
              <a:t>And </a:t>
            </a:r>
            <a:r>
              <a:rPr lang="en-US" sz="2800" dirty="0" err="1" smtClean="0"/>
              <a:t>Postema</a:t>
            </a:r>
            <a:r>
              <a:rPr lang="en-US" sz="2800" dirty="0" smtClean="0"/>
              <a:t> </a:t>
            </a:r>
            <a:r>
              <a:rPr lang="en-US" sz="2800" dirty="0"/>
              <a:t>‘Moral Responsibility in </a:t>
            </a:r>
            <a:r>
              <a:rPr lang="en-US" sz="2800" dirty="0" smtClean="0"/>
              <a:t>Prof. </a:t>
            </a:r>
            <a:r>
              <a:rPr lang="en-US" sz="2800" dirty="0"/>
              <a:t>Ethics</a:t>
            </a:r>
            <a:r>
              <a:rPr lang="en-US" sz="2800" dirty="0" smtClean="0"/>
              <a:t>’</a:t>
            </a:r>
            <a:endParaRPr lang="en-US" sz="3600" dirty="0"/>
          </a:p>
        </p:txBody>
      </p:sp>
      <p:sp>
        <p:nvSpPr>
          <p:cNvPr id="3" name="Content Placeholder 2"/>
          <p:cNvSpPr>
            <a:spLocks noGrp="1"/>
          </p:cNvSpPr>
          <p:nvPr>
            <p:ph idx="1"/>
          </p:nvPr>
        </p:nvSpPr>
        <p:spPr>
          <a:xfrm>
            <a:off x="642938" y="1285875"/>
            <a:ext cx="8043862" cy="4840288"/>
          </a:xfrm>
        </p:spPr>
        <p:txBody>
          <a:bodyPr>
            <a:normAutofit fontScale="70000" lnSpcReduction="20000"/>
          </a:bodyPr>
          <a:lstStyle/>
          <a:p>
            <a:r>
              <a:rPr lang="en-US" dirty="0" smtClean="0"/>
              <a:t>In </a:t>
            </a:r>
            <a:r>
              <a:rPr lang="en-US" dirty="0"/>
              <a:t>Aristotle's view, [the gap between theory and practice] is bridged by the faculty of practical judgment … The principles or values provide a framework within which to work and a target at which to aim. But they do not determine decisions. Instead, we rely on our judgment to achieve a coherence among the conflicting values which is sensitive to the particular circumstances. …  In professional contexts there is much need for practical judgment in this Aristotelian sense.” </a:t>
            </a:r>
          </a:p>
          <a:p>
            <a:pPr marL="0" indent="0">
              <a:buNone/>
            </a:pPr>
            <a:r>
              <a:rPr lang="en-US" dirty="0"/>
              <a:t>And later …</a:t>
            </a:r>
          </a:p>
          <a:p>
            <a:r>
              <a:rPr lang="en-US" dirty="0"/>
              <a:t>“Not all rights, powers, or permissions defined by the law protect moral rights.  … My argument is not that the exercise of these legal rights is never justified. I merely contend that it is not always morally right for the individual to exercise these rights, and that it may, in particular instances, be wrong for a lawyer to help him. Thus, it is a matter of moral argument whether in particular cases it is appropriate for the lawyer to assist in what may be considered a morally questionable exercise of clear legal rights</a:t>
            </a:r>
            <a:r>
              <a:rPr lang="en-US" dirty="0" smtClean="0"/>
              <a:t>.”</a:t>
            </a:r>
            <a:endParaRPr lang="en-US" dirty="0"/>
          </a:p>
        </p:txBody>
      </p:sp>
    </p:spTree>
    <p:extLst>
      <p:ext uri="{BB962C8B-B14F-4D97-AF65-F5344CB8AC3E}">
        <p14:creationId xmlns:p14="http://schemas.microsoft.com/office/powerpoint/2010/main" val="163970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2650"/>
          </a:xfrm>
        </p:spPr>
        <p:txBody>
          <a:bodyPr/>
          <a:lstStyle/>
          <a:p>
            <a:pPr algn="l"/>
            <a:r>
              <a:rPr lang="en-US" dirty="0" smtClean="0"/>
              <a:t>But </a:t>
            </a:r>
            <a:r>
              <a:rPr lang="mr-IN" dirty="0" smtClean="0"/>
              <a:t>…</a:t>
            </a:r>
            <a:r>
              <a:rPr lang="mi-NZ" dirty="0" smtClean="0"/>
              <a:t> perhaps surprisingly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Portrays </a:t>
            </a:r>
            <a:r>
              <a:rPr lang="en-US" dirty="0"/>
              <a:t>the situation in which a lawyer’s role calls upon her to act immorally as a </a:t>
            </a:r>
            <a:r>
              <a:rPr lang="en-US" i="1" dirty="0"/>
              <a:t>dilemma</a:t>
            </a:r>
            <a:r>
              <a:rPr lang="en-US" dirty="0"/>
              <a:t>, and asks ‘what is the right thing for the virtuous lawyer to do?’ to do: … “in many cases the answer will be that, since she is a virtuous </a:t>
            </a:r>
            <a:r>
              <a:rPr lang="en-US" i="1" dirty="0"/>
              <a:t>lawyer</a:t>
            </a:r>
            <a:r>
              <a:rPr lang="en-US" dirty="0"/>
              <a:t>, she fulfils her role obligations, resolving the dilemma in </a:t>
            </a:r>
            <a:r>
              <a:rPr lang="en-US" dirty="0" err="1"/>
              <a:t>favour</a:t>
            </a:r>
            <a:r>
              <a:rPr lang="en-US" dirty="0"/>
              <a:t> of them and does what common morality would forbid”.</a:t>
            </a:r>
          </a:p>
          <a:p>
            <a:pPr lvl="1"/>
            <a:r>
              <a:rPr lang="en-US" dirty="0" smtClean="0"/>
              <a:t>Rosalind </a:t>
            </a:r>
            <a:r>
              <a:rPr lang="en-US" dirty="0" err="1" smtClean="0"/>
              <a:t>Hursthouse</a:t>
            </a:r>
            <a:r>
              <a:rPr lang="en-US" dirty="0" smtClean="0"/>
              <a:t> ‘Two </a:t>
            </a:r>
            <a:r>
              <a:rPr lang="en-US" dirty="0"/>
              <a:t>ways of doing the right thing’ in </a:t>
            </a:r>
            <a:r>
              <a:rPr lang="en-US" i="1" dirty="0"/>
              <a:t>Virtue Jurisprudence </a:t>
            </a:r>
            <a:r>
              <a:rPr lang="en-US" dirty="0"/>
              <a:t>eds., </a:t>
            </a:r>
            <a:r>
              <a:rPr lang="en-US" dirty="0" err="1"/>
              <a:t>Farrelly</a:t>
            </a:r>
            <a:r>
              <a:rPr lang="en-US" dirty="0"/>
              <a:t> and </a:t>
            </a:r>
            <a:r>
              <a:rPr lang="en-US" dirty="0" err="1"/>
              <a:t>Solum</a:t>
            </a:r>
            <a:r>
              <a:rPr lang="en-US" dirty="0"/>
              <a:t>, 2008</a:t>
            </a:r>
          </a:p>
          <a:p>
            <a:r>
              <a:rPr lang="en-US" dirty="0"/>
              <a:t>Though, because the lawyer </a:t>
            </a:r>
            <a:r>
              <a:rPr lang="en-US" i="1" dirty="0"/>
              <a:t>is</a:t>
            </a:r>
            <a:r>
              <a:rPr lang="en-US" dirty="0"/>
              <a:t> virtuous, she’ll take various steps to mitigate the wrongness of her conduct (hence the title of her paper).  </a:t>
            </a:r>
          </a:p>
        </p:txBody>
      </p:sp>
    </p:spTree>
    <p:extLst>
      <p:ext uri="{BB962C8B-B14F-4D97-AF65-F5344CB8AC3E}">
        <p14:creationId xmlns:p14="http://schemas.microsoft.com/office/powerpoint/2010/main" val="1192909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are Legal Ethics MZHZ Tal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1664</TotalTime>
  <Words>2407</Words>
  <Application>Microsoft Macintosh PowerPoint</Application>
  <PresentationFormat>On-screen Show (4:3)</PresentationFormat>
  <Paragraphs>121</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Calibri</vt:lpstr>
      <vt:lpstr>Mangal</vt:lpstr>
      <vt:lpstr>ＭＳ Ｐゴシック</vt:lpstr>
      <vt:lpstr>Verdana</vt:lpstr>
      <vt:lpstr>Wingdings</vt:lpstr>
      <vt:lpstr>Arial</vt:lpstr>
      <vt:lpstr>Dare Legal Ethics MZHZ Talk</vt:lpstr>
      <vt:lpstr>Professiopnal Ethics and post-neo-Aristotelian Virtue Ethics</vt:lpstr>
      <vt:lpstr>Virtue Ethics &amp; Legal Ethics.</vt:lpstr>
      <vt:lpstr>What attracts Legal Ethicists to Virtue Ethics?</vt:lpstr>
      <vt:lpstr>The Rejection of Formalism</vt:lpstr>
      <vt:lpstr>2. The Approbation of Character</vt:lpstr>
      <vt:lpstr>The Approbation of Character in Legal Ethics</vt:lpstr>
      <vt:lpstr>Ordinary moral obligations, role obligations, and Neo/Aristotlelian VE.</vt:lpstr>
      <vt:lpstr>And Postema ‘Moral Responsibility in Prof. Ethics’</vt:lpstr>
      <vt:lpstr>But … perhaps surprisingly </vt:lpstr>
      <vt:lpstr>Neo-Aristotelian VE</vt:lpstr>
      <vt:lpstr>Qualified Agent Account of Right Action </vt:lpstr>
      <vt:lpstr>And the action guiding problem</vt:lpstr>
      <vt:lpstr>And </vt:lpstr>
      <vt:lpstr>And </vt:lpstr>
      <vt:lpstr>But …</vt:lpstr>
      <vt:lpstr>Virtue Rules</vt:lpstr>
      <vt:lpstr>Hursthouse version</vt:lpstr>
      <vt:lpstr>Hursthouse cont., </vt:lpstr>
      <vt:lpstr>But …</vt:lpstr>
      <vt:lpstr>But there are now a range of post-neo-Aristotelian virtue theories …</vt:lpstr>
      <vt:lpstr>Christine Swanton’s Target Centred VE</vt:lpstr>
      <vt:lpstr>Allows Aristotle to say that a nonvirtuous agent (who does not act from a fixed and permanent state of virtue) can nevertheless act virtuously.  </vt:lpstr>
      <vt:lpstr>On this account …</vt:lpstr>
      <vt:lpstr>Virtue and Obligation</vt:lpstr>
      <vt:lpstr>Virtues and roles:</vt:lpstr>
      <vt:lpstr>A challenge?</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Tenreiro</dc:creator>
  <cp:lastModifiedBy>Microsoft Office User</cp:lastModifiedBy>
  <cp:revision>107</cp:revision>
  <dcterms:created xsi:type="dcterms:W3CDTF">2015-05-10T23:22:16Z</dcterms:created>
  <dcterms:modified xsi:type="dcterms:W3CDTF">2017-10-17T01:45:25Z</dcterms:modified>
</cp:coreProperties>
</file>