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05" r:id="rId1"/>
  </p:sldMasterIdLst>
  <p:sldIdLst>
    <p:sldId id="256" r:id="rId2"/>
    <p:sldId id="257" r:id="rId3"/>
    <p:sldId id="263" r:id="rId4"/>
    <p:sldId id="266" r:id="rId5"/>
    <p:sldId id="258" r:id="rId6"/>
    <p:sldId id="259" r:id="rId7"/>
    <p:sldId id="262" r:id="rId8"/>
    <p:sldId id="260" r:id="rId9"/>
    <p:sldId id="268"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098D8E6B-5DC3-DB4C-AAC3-D4E7C3724D7F}">
          <p14:sldIdLst>
            <p14:sldId id="256"/>
            <p14:sldId id="257"/>
            <p14:sldId id="263"/>
            <p14:sldId id="266"/>
            <p14:sldId id="258"/>
            <p14:sldId id="259"/>
            <p14:sldId id="262"/>
            <p14:sldId id="260"/>
            <p14:sldId id="268"/>
          </p14:sldIdLst>
        </p14:section>
        <p14:section name="body" id="{A116123A-BADA-2F41-A7F9-52B92AA4A94E}">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25" d="100"/>
          <a:sy n="125" d="100"/>
        </p:scale>
        <p:origin x="-1024"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mi-NZ"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mi-NZ" smtClean="0"/>
              <a:t>Click to edit Master subtitle style</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7/08/17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336468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016E125E-4BD6-3D43-859A-CC77AA747B33}" type="datetimeFigureOut">
              <a:rPr lang="en-US" smtClean="0"/>
              <a:t>7/08/17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36992467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mi-NZ"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016E125E-4BD6-3D43-859A-CC77AA747B33}" type="datetimeFigureOut">
              <a:rPr lang="en-US" smtClean="0"/>
              <a:t>7/08/17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3276009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Content Placeholder 2"/>
          <p:cNvSpPr>
            <a:spLocks noGrp="1"/>
          </p:cNvSpPr>
          <p:nvPr>
            <p:ph idx="1"/>
          </p:nvPr>
        </p:nvSpPr>
        <p:spPr/>
        <p:txBody>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10"/>
          </p:nvPr>
        </p:nvSpPr>
        <p:spPr/>
        <p:txBody>
          <a:bodyPr/>
          <a:lstStyle/>
          <a:p>
            <a:fld id="{016E125E-4BD6-3D43-859A-CC77AA747B33}" type="datetimeFigureOut">
              <a:rPr lang="en-US" smtClean="0"/>
              <a:t>7/08/17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470329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mi-NZ"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mi-NZ"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7/08/17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7AF16DE-A0D5-4438-950F-5B1E159C2C28}" type="slidenum">
              <a:rPr lang="en-US" smtClean="0"/>
              <a:t>‹#›</a:t>
            </a:fld>
            <a:endParaRPr lang="en-US"/>
          </a:p>
        </p:txBody>
      </p:sp>
    </p:spTree>
    <p:extLst>
      <p:ext uri="{BB962C8B-B14F-4D97-AF65-F5344CB8AC3E}">
        <p14:creationId xmlns:p14="http://schemas.microsoft.com/office/powerpoint/2010/main" val="4059155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5" name="Date Placeholder 4"/>
          <p:cNvSpPr>
            <a:spLocks noGrp="1"/>
          </p:cNvSpPr>
          <p:nvPr>
            <p:ph type="dt" sz="half" idx="10"/>
          </p:nvPr>
        </p:nvSpPr>
        <p:spPr/>
        <p:txBody>
          <a:bodyPr/>
          <a:lstStyle/>
          <a:p>
            <a:fld id="{016E125E-4BD6-3D43-859A-CC77AA747B33}" type="datetimeFigureOut">
              <a:rPr lang="en-US" smtClean="0"/>
              <a:t>7/08/17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3464531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mi-NZ"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i-NZ"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mi-NZ"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7" name="Date Placeholder 6"/>
          <p:cNvSpPr>
            <a:spLocks noGrp="1"/>
          </p:cNvSpPr>
          <p:nvPr>
            <p:ph type="dt" sz="half" idx="10"/>
          </p:nvPr>
        </p:nvSpPr>
        <p:spPr/>
        <p:txBody>
          <a:bodyPr/>
          <a:lstStyle/>
          <a:p>
            <a:fld id="{016E125E-4BD6-3D43-859A-CC77AA747B33}" type="datetimeFigureOut">
              <a:rPr lang="en-US" smtClean="0"/>
              <a:t>7/08/17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1045482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smtClean="0"/>
              <a:t>Click to edit Master title style</a:t>
            </a:r>
            <a:endParaRPr lang="en-US"/>
          </a:p>
        </p:txBody>
      </p:sp>
      <p:sp>
        <p:nvSpPr>
          <p:cNvPr id="3" name="Date Placeholder 2"/>
          <p:cNvSpPr>
            <a:spLocks noGrp="1"/>
          </p:cNvSpPr>
          <p:nvPr>
            <p:ph type="dt" sz="half" idx="10"/>
          </p:nvPr>
        </p:nvSpPr>
        <p:spPr/>
        <p:txBody>
          <a:bodyPr/>
          <a:lstStyle/>
          <a:p>
            <a:fld id="{016E125E-4BD6-3D43-859A-CC77AA747B33}" type="datetimeFigureOut">
              <a:rPr lang="en-US" smtClean="0"/>
              <a:t>7/08/17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2571455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E125E-4BD6-3D43-859A-CC77AA747B33}" type="datetimeFigureOut">
              <a:rPr lang="en-US" smtClean="0"/>
              <a:t>7/08/17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659767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mi-NZ"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mi-NZ" smtClean="0"/>
              <a:t>Click to edit Master text styles</a:t>
            </a:r>
          </a:p>
        </p:txBody>
      </p:sp>
      <p:sp>
        <p:nvSpPr>
          <p:cNvPr id="5" name="Date Placeholder 4"/>
          <p:cNvSpPr>
            <a:spLocks noGrp="1"/>
          </p:cNvSpPr>
          <p:nvPr>
            <p:ph type="dt" sz="half" idx="10"/>
          </p:nvPr>
        </p:nvSpPr>
        <p:spPr/>
        <p:txBody>
          <a:bodyPr/>
          <a:lstStyle/>
          <a:p>
            <a:fld id="{016E125E-4BD6-3D43-859A-CC77AA747B33}" type="datetimeFigureOut">
              <a:rPr lang="en-US" smtClean="0"/>
              <a:t>7/08/17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514982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mi-NZ"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mi-NZ"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mi-NZ" smtClean="0"/>
              <a:t>Click to edit Master text styles</a:t>
            </a:r>
          </a:p>
        </p:txBody>
      </p:sp>
      <p:sp>
        <p:nvSpPr>
          <p:cNvPr id="5" name="Date Placeholder 4"/>
          <p:cNvSpPr>
            <a:spLocks noGrp="1"/>
          </p:cNvSpPr>
          <p:nvPr>
            <p:ph type="dt" sz="half" idx="10"/>
          </p:nvPr>
        </p:nvSpPr>
        <p:spPr/>
        <p:txBody>
          <a:bodyPr/>
          <a:lstStyle/>
          <a:p>
            <a:fld id="{016E125E-4BD6-3D43-859A-CC77AA747B33}" type="datetimeFigureOut">
              <a:rPr lang="en-US" smtClean="0"/>
              <a:t>7/08/17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2AFA43E-3EB2-BA4B-BFA8-0FB18B58A65A}" type="slidenum">
              <a:rPr lang="en-US" smtClean="0"/>
              <a:t>‹#›</a:t>
            </a:fld>
            <a:endParaRPr lang="en-US" dirty="0"/>
          </a:p>
        </p:txBody>
      </p:sp>
    </p:spTree>
    <p:extLst>
      <p:ext uri="{BB962C8B-B14F-4D97-AF65-F5344CB8AC3E}">
        <p14:creationId xmlns:p14="http://schemas.microsoft.com/office/powerpoint/2010/main" val="340327580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mi-NZ"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mi-NZ" smtClean="0"/>
              <a:t>Click to edit Master text styles</a:t>
            </a:r>
          </a:p>
          <a:p>
            <a:pPr lvl="1"/>
            <a:r>
              <a:rPr lang="mi-NZ" smtClean="0"/>
              <a:t>Second level</a:t>
            </a:r>
          </a:p>
          <a:p>
            <a:pPr lvl="2"/>
            <a:r>
              <a:rPr lang="mi-NZ" smtClean="0"/>
              <a:t>Third level</a:t>
            </a:r>
          </a:p>
          <a:p>
            <a:pPr lvl="3"/>
            <a:r>
              <a:rPr lang="mi-NZ" smtClean="0"/>
              <a:t>Fourth level</a:t>
            </a:r>
          </a:p>
          <a:p>
            <a:pPr lvl="4"/>
            <a:r>
              <a:rPr lang="mi-NZ"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6E125E-4BD6-3D43-859A-CC77AA747B33}" type="datetimeFigureOut">
              <a:rPr lang="en-US" smtClean="0"/>
              <a:t>7/08/17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AFA43E-3EB2-BA4B-BFA8-0FB18B58A65A}" type="slidenum">
              <a:rPr lang="en-US" smtClean="0"/>
              <a:t>‹#›</a:t>
            </a:fld>
            <a:endParaRPr lang="en-US" dirty="0"/>
          </a:p>
        </p:txBody>
      </p:sp>
    </p:spTree>
    <p:extLst>
      <p:ext uri="{BB962C8B-B14F-4D97-AF65-F5344CB8AC3E}">
        <p14:creationId xmlns:p14="http://schemas.microsoft.com/office/powerpoint/2010/main" val="2191131136"/>
      </p:ext>
    </p:extLst>
  </p:cSld>
  <p:clrMap bg1="lt1" tx1="dk1" bg2="lt2" tx2="dk2" accent1="accent1" accent2="accent2" accent3="accent3" accent4="accent4" accent5="accent5" accent6="accent6" hlink="hlink" folHlink="folHlink"/>
  <p:sldLayoutIdLst>
    <p:sldLayoutId id="2147484106" r:id="rId1"/>
    <p:sldLayoutId id="2147484107" r:id="rId2"/>
    <p:sldLayoutId id="2147484108" r:id="rId3"/>
    <p:sldLayoutId id="2147484109" r:id="rId4"/>
    <p:sldLayoutId id="2147484110" r:id="rId5"/>
    <p:sldLayoutId id="2147484111" r:id="rId6"/>
    <p:sldLayoutId id="2147484112" r:id="rId7"/>
    <p:sldLayoutId id="2147484113" r:id="rId8"/>
    <p:sldLayoutId id="2147484114" r:id="rId9"/>
    <p:sldLayoutId id="2147484115" r:id="rId10"/>
    <p:sldLayoutId id="2147484116"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jpg"/>
          <p:cNvPicPr>
            <a:picLocks noChangeAspect="1"/>
          </p:cNvPicPr>
          <p:nvPr/>
        </p:nvPicPr>
        <p:blipFill>
          <a:blip r:embed="rId2">
            <a:alphaModFix amt="60000"/>
            <a:extLst>
              <a:ext uri="{28A0092B-C50C-407E-A947-70E740481C1C}">
                <a14:useLocalDpi xmlns:a14="http://schemas.microsoft.com/office/drawing/2010/main" val="0"/>
              </a:ext>
            </a:extLst>
          </a:blip>
          <a:stretch>
            <a:fillRect/>
          </a:stretch>
        </p:blipFill>
        <p:spPr>
          <a:xfrm>
            <a:off x="350359" y="437978"/>
            <a:ext cx="8685979" cy="5854301"/>
          </a:xfrm>
          <a:prstGeom prst="rect">
            <a:avLst/>
          </a:prstGeom>
        </p:spPr>
      </p:pic>
      <p:sp>
        <p:nvSpPr>
          <p:cNvPr id="2" name="Title 1"/>
          <p:cNvSpPr>
            <a:spLocks noGrp="1"/>
          </p:cNvSpPr>
          <p:nvPr>
            <p:ph type="ctrTitle"/>
          </p:nvPr>
        </p:nvSpPr>
        <p:spPr/>
        <p:txBody>
          <a:bodyPr>
            <a:normAutofit/>
          </a:bodyPr>
          <a:lstStyle/>
          <a:p>
            <a:r>
              <a:rPr lang="en-US" sz="6000" b="1" dirty="0" smtClean="0"/>
              <a:t>Billy Budd</a:t>
            </a:r>
            <a:endParaRPr lang="en-US" sz="6000" b="1" dirty="0"/>
          </a:p>
        </p:txBody>
      </p:sp>
      <p:sp>
        <p:nvSpPr>
          <p:cNvPr id="3" name="Subtitle 2"/>
          <p:cNvSpPr>
            <a:spLocks noGrp="1"/>
          </p:cNvSpPr>
          <p:nvPr>
            <p:ph type="subTitle" idx="1"/>
          </p:nvPr>
        </p:nvSpPr>
        <p:spPr/>
        <p:txBody>
          <a:bodyPr>
            <a:normAutofit/>
          </a:bodyPr>
          <a:lstStyle/>
          <a:p>
            <a:r>
              <a:rPr lang="en-US" sz="4400" b="1" dirty="0" smtClean="0">
                <a:solidFill>
                  <a:schemeClr val="tx1"/>
                </a:solidFill>
              </a:rPr>
              <a:t>Phil730 2017</a:t>
            </a:r>
            <a:endParaRPr lang="en-US" sz="4400" b="1" dirty="0">
              <a:solidFill>
                <a:schemeClr val="tx1"/>
              </a:solidFill>
            </a:endParaRPr>
          </a:p>
        </p:txBody>
      </p:sp>
    </p:spTree>
    <p:extLst>
      <p:ext uri="{BB962C8B-B14F-4D97-AF65-F5344CB8AC3E}">
        <p14:creationId xmlns:p14="http://schemas.microsoft.com/office/powerpoint/2010/main" val="25763711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Background and Overview</a:t>
            </a:r>
            <a:endParaRPr lang="en-US" dirty="0"/>
          </a:p>
        </p:txBody>
      </p:sp>
      <p:sp>
        <p:nvSpPr>
          <p:cNvPr id="3" name="Content Placeholder 2"/>
          <p:cNvSpPr>
            <a:spLocks noGrp="1"/>
          </p:cNvSpPr>
          <p:nvPr>
            <p:ph idx="1"/>
          </p:nvPr>
        </p:nvSpPr>
        <p:spPr>
          <a:xfrm>
            <a:off x="457200" y="1600200"/>
            <a:ext cx="8229600" cy="4779674"/>
          </a:xfrm>
        </p:spPr>
        <p:txBody>
          <a:bodyPr>
            <a:normAutofit fontScale="92500" lnSpcReduction="20000"/>
          </a:bodyPr>
          <a:lstStyle/>
          <a:p>
            <a:r>
              <a:rPr lang="en-US" dirty="0" smtClean="0"/>
              <a:t>Set on the </a:t>
            </a:r>
            <a:r>
              <a:rPr lang="en-US" dirty="0"/>
              <a:t>HMS </a:t>
            </a:r>
            <a:r>
              <a:rPr lang="en-US" i="1" dirty="0" err="1"/>
              <a:t>Bellipotent</a:t>
            </a:r>
            <a:r>
              <a:rPr lang="en-US" i="1" dirty="0"/>
              <a:t>, </a:t>
            </a:r>
            <a:r>
              <a:rPr lang="en-US" dirty="0"/>
              <a:t>a </a:t>
            </a:r>
            <a:r>
              <a:rPr lang="en-US" dirty="0" smtClean="0"/>
              <a:t>English man</a:t>
            </a:r>
            <a:r>
              <a:rPr lang="en-US" dirty="0"/>
              <a:t>-of-war on duty </a:t>
            </a:r>
            <a:r>
              <a:rPr lang="en-US" dirty="0" smtClean="0"/>
              <a:t>in  </a:t>
            </a:r>
            <a:r>
              <a:rPr lang="en-US" dirty="0"/>
              <a:t>the Mediterranean </a:t>
            </a:r>
            <a:r>
              <a:rPr lang="en-US" dirty="0" smtClean="0"/>
              <a:t>during </a:t>
            </a:r>
            <a:r>
              <a:rPr lang="en-US" dirty="0"/>
              <a:t>the war with </a:t>
            </a:r>
            <a:r>
              <a:rPr lang="en-US" dirty="0" smtClean="0"/>
              <a:t>revol</a:t>
            </a:r>
            <a:r>
              <a:rPr lang="en-US" dirty="0"/>
              <a:t>u</a:t>
            </a:r>
            <a:r>
              <a:rPr lang="en-US" dirty="0" smtClean="0"/>
              <a:t>tionary France </a:t>
            </a:r>
            <a:r>
              <a:rPr lang="en-US" dirty="0"/>
              <a:t>in the summer of 1797. </a:t>
            </a:r>
            <a:endParaRPr lang="en-US" dirty="0" smtClean="0"/>
          </a:p>
          <a:p>
            <a:r>
              <a:rPr lang="en-US" dirty="0" smtClean="0"/>
              <a:t>English </a:t>
            </a:r>
            <a:r>
              <a:rPr lang="en-US" dirty="0"/>
              <a:t>sailors </a:t>
            </a:r>
            <a:r>
              <a:rPr lang="en-US" dirty="0" smtClean="0"/>
              <a:t>had recently mutinied on other ships.</a:t>
            </a:r>
          </a:p>
          <a:p>
            <a:r>
              <a:rPr lang="en-US" dirty="0" smtClean="0"/>
              <a:t>Some </a:t>
            </a:r>
            <a:r>
              <a:rPr lang="en-US" dirty="0"/>
              <a:t>of the </a:t>
            </a:r>
            <a:r>
              <a:rPr lang="en-US" i="1" dirty="0" err="1"/>
              <a:t>Bellipotent’s</a:t>
            </a:r>
            <a:r>
              <a:rPr lang="en-US" dirty="0"/>
              <a:t> crew had been involved and others had been pressed into service. </a:t>
            </a:r>
            <a:endParaRPr lang="en-US" dirty="0" smtClean="0"/>
          </a:p>
          <a:p>
            <a:pPr lvl="1"/>
            <a:r>
              <a:rPr lang="en-US" dirty="0" smtClean="0"/>
              <a:t>"</a:t>
            </a:r>
            <a:r>
              <a:rPr lang="en-US" dirty="0"/>
              <a:t>it was not unreasonable to apprehend some return of </a:t>
            </a:r>
            <a:r>
              <a:rPr lang="en-US" dirty="0" smtClean="0"/>
              <a:t>trouble”. </a:t>
            </a:r>
          </a:p>
          <a:p>
            <a:r>
              <a:rPr lang="en-US" dirty="0" smtClean="0"/>
              <a:t>Included </a:t>
            </a:r>
            <a:r>
              <a:rPr lang="en-US" dirty="0"/>
              <a:t>in the ranks of the impressed was Billy Budd, taken </a:t>
            </a:r>
            <a:r>
              <a:rPr lang="en-US" dirty="0" smtClean="0"/>
              <a:t>from </a:t>
            </a:r>
            <a:r>
              <a:rPr lang="en-US" dirty="0"/>
              <a:t>a merchant ship, the </a:t>
            </a:r>
            <a:r>
              <a:rPr lang="en-US" i="1" dirty="0"/>
              <a:t>Rights-</a:t>
            </a:r>
            <a:r>
              <a:rPr lang="en-US" i="1" dirty="0" smtClean="0"/>
              <a:t>of Man</a:t>
            </a:r>
            <a:r>
              <a:rPr lang="en-US" dirty="0" smtClean="0"/>
              <a:t>.</a:t>
            </a:r>
            <a:r>
              <a:rPr lang="en-NZ" dirty="0" smtClean="0"/>
              <a:t> </a:t>
            </a:r>
            <a:endParaRPr lang="en-US" b="1" dirty="0" smtClean="0">
              <a:latin typeface="Baskerville Old Face" charset="0"/>
            </a:endParaRPr>
          </a:p>
        </p:txBody>
      </p:sp>
    </p:spTree>
    <p:extLst>
      <p:ext uri="{BB962C8B-B14F-4D97-AF65-F5344CB8AC3E}">
        <p14:creationId xmlns:p14="http://schemas.microsoft.com/office/powerpoint/2010/main" val="398875988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46722"/>
          </a:xfrm>
        </p:spPr>
        <p:txBody>
          <a:bodyPr>
            <a:normAutofit fontScale="90000"/>
          </a:bodyPr>
          <a:lstStyle/>
          <a:p>
            <a:endParaRPr lang="en-US" dirty="0"/>
          </a:p>
        </p:txBody>
      </p:sp>
      <p:sp>
        <p:nvSpPr>
          <p:cNvPr id="3" name="Content Placeholder 2"/>
          <p:cNvSpPr>
            <a:spLocks noGrp="1"/>
          </p:cNvSpPr>
          <p:nvPr>
            <p:ph idx="1"/>
          </p:nvPr>
        </p:nvSpPr>
        <p:spPr>
          <a:xfrm>
            <a:off x="457200" y="792480"/>
            <a:ext cx="8229600" cy="5333683"/>
          </a:xfrm>
        </p:spPr>
        <p:txBody>
          <a:bodyPr>
            <a:normAutofit fontScale="92500"/>
          </a:bodyPr>
          <a:lstStyle/>
          <a:p>
            <a:pPr>
              <a:defRPr/>
            </a:pPr>
            <a:r>
              <a:rPr lang="en-US" sz="4400" dirty="0" smtClean="0"/>
              <a:t>Billy is popular, except with the Master of </a:t>
            </a:r>
            <a:r>
              <a:rPr lang="en-US" sz="4400" dirty="0" err="1" smtClean="0"/>
              <a:t>Arms,Claggart</a:t>
            </a:r>
            <a:r>
              <a:rPr lang="en-US" sz="4400" dirty="0" smtClean="0"/>
              <a:t>, who takes a unexplained dislike of him.</a:t>
            </a:r>
          </a:p>
          <a:p>
            <a:r>
              <a:rPr lang="en-US" sz="4400" dirty="0" err="1" smtClean="0"/>
              <a:t>Claggart</a:t>
            </a:r>
            <a:r>
              <a:rPr lang="en-US" sz="4400" dirty="0" smtClean="0"/>
              <a:t> goes </a:t>
            </a:r>
            <a:r>
              <a:rPr lang="en-US" sz="4400" dirty="0"/>
              <a:t>to Capt. </a:t>
            </a:r>
            <a:r>
              <a:rPr lang="en-US" sz="4400" dirty="0" err="1"/>
              <a:t>Vere</a:t>
            </a:r>
            <a:r>
              <a:rPr lang="en-US" sz="4400" dirty="0"/>
              <a:t> </a:t>
            </a:r>
            <a:r>
              <a:rPr lang="en-US" sz="4400" dirty="0" smtClean="0"/>
              <a:t>accusing Billy of mutiny.  </a:t>
            </a:r>
            <a:endParaRPr lang="en-US" sz="4400" dirty="0"/>
          </a:p>
          <a:p>
            <a:r>
              <a:rPr lang="en-US" sz="4400" dirty="0" smtClean="0"/>
              <a:t>Confronted </a:t>
            </a:r>
            <a:r>
              <a:rPr lang="en-US" sz="4400" dirty="0"/>
              <a:t>and unable to speak, Billy lashes </a:t>
            </a:r>
            <a:r>
              <a:rPr lang="en-US" sz="4400" dirty="0" smtClean="0"/>
              <a:t>out, </a:t>
            </a:r>
            <a:r>
              <a:rPr lang="en-US" sz="4400" dirty="0"/>
              <a:t>punching </a:t>
            </a:r>
            <a:r>
              <a:rPr lang="en-US" sz="4400" dirty="0" err="1" smtClean="0"/>
              <a:t>Claggart</a:t>
            </a:r>
            <a:r>
              <a:rPr lang="en-US" sz="4400" dirty="0" smtClean="0"/>
              <a:t>. </a:t>
            </a:r>
            <a:endParaRPr lang="en-US" sz="2800" dirty="0" smtClean="0"/>
          </a:p>
          <a:p>
            <a:pPr>
              <a:defRPr/>
            </a:pPr>
            <a:endParaRPr lang="en-US" sz="2800" dirty="0"/>
          </a:p>
        </p:txBody>
      </p:sp>
    </p:spTree>
    <p:extLst>
      <p:ext uri="{BB962C8B-B14F-4D97-AF65-F5344CB8AC3E}">
        <p14:creationId xmlns:p14="http://schemas.microsoft.com/office/powerpoint/2010/main" val="36023879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2640"/>
            <a:ext cx="8229600" cy="5323523"/>
          </a:xfrm>
        </p:spPr>
        <p:txBody>
          <a:bodyPr>
            <a:normAutofit/>
          </a:bodyPr>
          <a:lstStyle/>
          <a:p>
            <a:r>
              <a:rPr lang="en-US" sz="3600" dirty="0" smtClean="0"/>
              <a:t>The </a:t>
            </a:r>
            <a:r>
              <a:rPr lang="en-US" sz="3600" dirty="0"/>
              <a:t>blow proves </a:t>
            </a:r>
            <a:r>
              <a:rPr lang="en-US" sz="3600" dirty="0" smtClean="0"/>
              <a:t>fatal.</a:t>
            </a:r>
          </a:p>
          <a:p>
            <a:r>
              <a:rPr lang="en-US" sz="3600" dirty="0" smtClean="0"/>
              <a:t>Captain </a:t>
            </a:r>
            <a:r>
              <a:rPr lang="en-US" sz="3600" dirty="0" err="1" smtClean="0"/>
              <a:t>Vere</a:t>
            </a:r>
            <a:r>
              <a:rPr lang="en-US" sz="3600" dirty="0" smtClean="0"/>
              <a:t>, while thinking Billy ‘morally innocent’ insists on the full weight of the law. </a:t>
            </a:r>
            <a:endParaRPr lang="en-US" sz="3600" dirty="0"/>
          </a:p>
          <a:p>
            <a:r>
              <a:rPr lang="en-US" sz="3600" dirty="0" smtClean="0"/>
              <a:t>Billy </a:t>
            </a:r>
            <a:r>
              <a:rPr lang="en-US" sz="3600" dirty="0"/>
              <a:t>is </a:t>
            </a:r>
            <a:r>
              <a:rPr lang="en-US" sz="3600" dirty="0" smtClean="0"/>
              <a:t>tried by a special court, sentenced </a:t>
            </a:r>
            <a:r>
              <a:rPr lang="en-US" sz="3600" dirty="0"/>
              <a:t>to </a:t>
            </a:r>
            <a:r>
              <a:rPr lang="en-US" sz="3600" dirty="0" smtClean="0"/>
              <a:t>death, and hung.</a:t>
            </a:r>
          </a:p>
          <a:p>
            <a:pPr>
              <a:defRPr/>
            </a:pPr>
            <a:r>
              <a:rPr lang="en-US" sz="3600" dirty="0"/>
              <a:t>Billy’s last words </a:t>
            </a:r>
            <a:r>
              <a:rPr lang="en-US" sz="3600" dirty="0" smtClean="0"/>
              <a:t>are “</a:t>
            </a:r>
            <a:r>
              <a:rPr lang="en-US" sz="3600" dirty="0"/>
              <a:t>God Bless Capt. </a:t>
            </a:r>
            <a:r>
              <a:rPr lang="en-US" sz="3600" dirty="0" err="1"/>
              <a:t>Vere</a:t>
            </a:r>
            <a:r>
              <a:rPr lang="en-US" sz="3600" dirty="0"/>
              <a:t>!”</a:t>
            </a:r>
          </a:p>
          <a:p>
            <a:endParaRPr lang="en-US" dirty="0"/>
          </a:p>
        </p:txBody>
      </p:sp>
    </p:spTree>
    <p:extLst>
      <p:ext uri="{BB962C8B-B14F-4D97-AF65-F5344CB8AC3E}">
        <p14:creationId xmlns:p14="http://schemas.microsoft.com/office/powerpoint/2010/main" val="417093846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815" y="131392"/>
            <a:ext cx="8229600" cy="1011607"/>
          </a:xfrm>
        </p:spPr>
        <p:txBody>
          <a:bodyPr/>
          <a:lstStyle/>
          <a:p>
            <a:pPr algn="l"/>
            <a:r>
              <a:rPr lang="en-US" dirty="0" smtClean="0"/>
              <a:t>Billy</a:t>
            </a:r>
            <a:endParaRPr lang="en-US" dirty="0"/>
          </a:p>
        </p:txBody>
      </p:sp>
      <p:sp>
        <p:nvSpPr>
          <p:cNvPr id="3" name="Content Placeholder 2"/>
          <p:cNvSpPr>
            <a:spLocks noGrp="1"/>
          </p:cNvSpPr>
          <p:nvPr>
            <p:ph idx="1"/>
          </p:nvPr>
        </p:nvSpPr>
        <p:spPr>
          <a:xfrm>
            <a:off x="598530" y="1142999"/>
            <a:ext cx="8088270" cy="5528860"/>
          </a:xfrm>
        </p:spPr>
        <p:txBody>
          <a:bodyPr>
            <a:noAutofit/>
          </a:bodyPr>
          <a:lstStyle/>
          <a:p>
            <a:r>
              <a:rPr lang="en-US" sz="2800" dirty="0" smtClean="0"/>
              <a:t>Billy is a symbol of innocence and purity:</a:t>
            </a:r>
          </a:p>
          <a:p>
            <a:pPr lvl="1"/>
            <a:r>
              <a:rPr lang="en-US" sz="2200" dirty="0" err="1" smtClean="0"/>
              <a:t>cf</a:t>
            </a:r>
            <a:r>
              <a:rPr lang="en-US" sz="2200" dirty="0" smtClean="0"/>
              <a:t> Scout in </a:t>
            </a:r>
            <a:r>
              <a:rPr lang="en-US" sz="2200" i="1" dirty="0" err="1" smtClean="0"/>
              <a:t>TKaM</a:t>
            </a:r>
            <a:r>
              <a:rPr lang="en-US" sz="2200" i="1" dirty="0" smtClean="0"/>
              <a:t>.</a:t>
            </a:r>
          </a:p>
          <a:p>
            <a:pPr lvl="1"/>
            <a:r>
              <a:rPr lang="en-US" sz="2200" dirty="0"/>
              <a:t>As soon as the surgeon declared </a:t>
            </a:r>
            <a:r>
              <a:rPr lang="en-US" sz="2200" dirty="0" err="1"/>
              <a:t>Claggart</a:t>
            </a:r>
            <a:r>
              <a:rPr lang="en-US" sz="2200" dirty="0"/>
              <a:t> dead, </a:t>
            </a:r>
            <a:r>
              <a:rPr lang="en-US" sz="2200" dirty="0" smtClean="0"/>
              <a:t>Captain </a:t>
            </a:r>
            <a:r>
              <a:rPr lang="en-US" sz="2200" dirty="0" err="1" smtClean="0"/>
              <a:t>Vere</a:t>
            </a:r>
            <a:r>
              <a:rPr lang="en-US" sz="2200" dirty="0" smtClean="0"/>
              <a:t> says </a:t>
            </a:r>
            <a:r>
              <a:rPr lang="en-US" sz="2200" dirty="0"/>
              <a:t>"Struck dead by an angel of God! Yet the angel must hang</a:t>
            </a:r>
            <a:r>
              <a:rPr lang="en-US" sz="2200" dirty="0" smtClean="0"/>
              <a:t>!”</a:t>
            </a:r>
            <a:endParaRPr lang="en-US" sz="2200" i="1" dirty="0" smtClean="0"/>
          </a:p>
          <a:p>
            <a:r>
              <a:rPr lang="en-US" sz="2800" dirty="0" smtClean="0"/>
              <a:t>Even Christ like:</a:t>
            </a:r>
          </a:p>
          <a:p>
            <a:pPr lvl="1"/>
            <a:r>
              <a:rPr lang="en-US" sz="2200" dirty="0" smtClean="0"/>
              <a:t>“At </a:t>
            </a:r>
            <a:r>
              <a:rPr lang="en-US" sz="2200" dirty="0"/>
              <a:t>the same moment </a:t>
            </a:r>
            <a:r>
              <a:rPr lang="en-US" sz="2200" dirty="0" smtClean="0"/>
              <a:t>[he died] it </a:t>
            </a:r>
            <a:r>
              <a:rPr lang="en-US" sz="2200" dirty="0"/>
              <a:t>chanced that the vapory fleece hanging low in the East was shot through with a soft glory as of the fleece of the Lamb of God seen in mystical vision, and simultaneously therewith, watched by the wedged mass of upturned faces, Billy ascended; and, ascending, took the full rose of dawn</a:t>
            </a:r>
            <a:r>
              <a:rPr lang="en-US" sz="2200" dirty="0" smtClean="0"/>
              <a:t>.”</a:t>
            </a:r>
          </a:p>
          <a:p>
            <a:pPr lvl="1"/>
            <a:r>
              <a:rPr lang="en-US" sz="2200" dirty="0" smtClean="0"/>
              <a:t>After his execution, the sailors </a:t>
            </a:r>
            <a:r>
              <a:rPr lang="en-US" sz="2200" dirty="0"/>
              <a:t>track </a:t>
            </a:r>
            <a:r>
              <a:rPr lang="en-US" sz="2200" dirty="0" smtClean="0"/>
              <a:t>the spar from which he was hung: </a:t>
            </a:r>
            <a:r>
              <a:rPr lang="en-US" sz="2200" dirty="0"/>
              <a:t>"To them a chip of it was as a piece of the </a:t>
            </a:r>
            <a:r>
              <a:rPr lang="en-US" sz="2200" dirty="0" smtClean="0"/>
              <a:t>Cross”</a:t>
            </a:r>
          </a:p>
        </p:txBody>
      </p:sp>
    </p:spTree>
    <p:extLst>
      <p:ext uri="{BB962C8B-B14F-4D97-AF65-F5344CB8AC3E}">
        <p14:creationId xmlns:p14="http://schemas.microsoft.com/office/powerpoint/2010/main" val="10283912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3512"/>
          </a:xfrm>
        </p:spPr>
        <p:txBody>
          <a:bodyPr>
            <a:normAutofit fontScale="90000"/>
          </a:bodyPr>
          <a:lstStyle/>
          <a:p>
            <a:pPr algn="l"/>
            <a:r>
              <a:rPr lang="en-US" dirty="0" err="1" smtClean="0"/>
              <a:t>Claggart</a:t>
            </a:r>
            <a:endParaRPr lang="en-US" dirty="0"/>
          </a:p>
        </p:txBody>
      </p:sp>
      <p:sp>
        <p:nvSpPr>
          <p:cNvPr id="3" name="Content Placeholder 2"/>
          <p:cNvSpPr>
            <a:spLocks noGrp="1"/>
          </p:cNvSpPr>
          <p:nvPr>
            <p:ph idx="1"/>
          </p:nvPr>
        </p:nvSpPr>
        <p:spPr>
          <a:xfrm>
            <a:off x="934290" y="1328532"/>
            <a:ext cx="7752509" cy="4797632"/>
          </a:xfrm>
        </p:spPr>
        <p:txBody>
          <a:bodyPr>
            <a:normAutofit lnSpcReduction="10000"/>
          </a:bodyPr>
          <a:lstStyle/>
          <a:p>
            <a:r>
              <a:rPr lang="en-US" dirty="0" smtClean="0"/>
              <a:t>A symbol of evil:</a:t>
            </a:r>
          </a:p>
          <a:p>
            <a:pPr lvl="1"/>
            <a:r>
              <a:rPr lang="en-US" dirty="0"/>
              <a:t>"the direct reverse of a </a:t>
            </a:r>
            <a:r>
              <a:rPr lang="en-US" dirty="0" smtClean="0"/>
              <a:t>saint”. </a:t>
            </a:r>
          </a:p>
          <a:p>
            <a:pPr lvl="1"/>
            <a:r>
              <a:rPr lang="en-US" dirty="0" smtClean="0"/>
              <a:t>"</a:t>
            </a:r>
            <a:r>
              <a:rPr lang="en-US" dirty="0"/>
              <a:t>the mania of an evil nature, not engendered by vicious training or corrupting books or licentious living, but born with him and innate, in short 'a depravity according to </a:t>
            </a:r>
            <a:r>
              <a:rPr lang="en-US" dirty="0" smtClean="0"/>
              <a:t>nature’”. </a:t>
            </a:r>
          </a:p>
          <a:p>
            <a:pPr lvl="1"/>
            <a:r>
              <a:rPr lang="en-US" dirty="0"/>
              <a:t> </a:t>
            </a:r>
            <a:r>
              <a:rPr lang="en-US" dirty="0" smtClean="0"/>
              <a:t>After accusing Billy of treason, his eyes, ”[t]hose </a:t>
            </a:r>
            <a:r>
              <a:rPr lang="en-US" dirty="0"/>
              <a:t>lights of human intelligence, losing human expression, were gelidly protruding like the alien eyes of certain </a:t>
            </a:r>
            <a:r>
              <a:rPr lang="en-US" dirty="0" err="1"/>
              <a:t>uncatalogued</a:t>
            </a:r>
            <a:r>
              <a:rPr lang="en-US" dirty="0"/>
              <a:t> creatures of the </a:t>
            </a:r>
            <a:r>
              <a:rPr lang="en-US" dirty="0" smtClean="0"/>
              <a:t>deep”. </a:t>
            </a:r>
          </a:p>
        </p:txBody>
      </p:sp>
    </p:spTree>
    <p:extLst>
      <p:ext uri="{BB962C8B-B14F-4D97-AF65-F5344CB8AC3E}">
        <p14:creationId xmlns:p14="http://schemas.microsoft.com/office/powerpoint/2010/main" val="33488784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Puzzling obsession </a:t>
            </a:r>
            <a:endParaRPr lang="en-US" dirty="0"/>
          </a:p>
        </p:txBody>
      </p:sp>
      <p:sp>
        <p:nvSpPr>
          <p:cNvPr id="3" name="Content Placeholder 2"/>
          <p:cNvSpPr>
            <a:spLocks noGrp="1"/>
          </p:cNvSpPr>
          <p:nvPr>
            <p:ph idx="1"/>
          </p:nvPr>
        </p:nvSpPr>
        <p:spPr/>
        <p:txBody>
          <a:bodyPr>
            <a:normAutofit/>
          </a:bodyPr>
          <a:lstStyle/>
          <a:p>
            <a:r>
              <a:rPr lang="en-US" dirty="0" smtClean="0"/>
              <a:t>Billy’s </a:t>
            </a:r>
            <a:r>
              <a:rPr lang="en-US" dirty="0"/>
              <a:t>"significant personal beauty," together with his simplicity and innocence, </a:t>
            </a:r>
            <a:r>
              <a:rPr lang="en-US" dirty="0" smtClean="0"/>
              <a:t>inspired </a:t>
            </a:r>
            <a:r>
              <a:rPr lang="en-US" dirty="0"/>
              <a:t>in </a:t>
            </a:r>
            <a:r>
              <a:rPr lang="en-US" dirty="0" err="1"/>
              <a:t>Claggart</a:t>
            </a:r>
            <a:r>
              <a:rPr lang="en-US" dirty="0"/>
              <a:t> both envy and </a:t>
            </a:r>
            <a:r>
              <a:rPr lang="en-US" dirty="0" smtClean="0"/>
              <a:t>passionate hatred. </a:t>
            </a:r>
          </a:p>
          <a:p>
            <a:pPr lvl="1"/>
            <a:r>
              <a:rPr lang="en-US" dirty="0" smtClean="0"/>
              <a:t>“For </a:t>
            </a:r>
            <a:r>
              <a:rPr lang="en-US" dirty="0"/>
              <a:t>what can partake of the mysterious than an antipathy spontaneous and profound such as is evoked in certain exceptional mortals by the mere aspect of some other mortal, however harmless he may be, if not called forth by this very harmlessness itself</a:t>
            </a:r>
            <a:r>
              <a:rPr lang="en-US" dirty="0" smtClean="0"/>
              <a:t>.”</a:t>
            </a:r>
            <a:endParaRPr lang="en-US" dirty="0"/>
          </a:p>
        </p:txBody>
      </p:sp>
    </p:spTree>
    <p:extLst>
      <p:ext uri="{BB962C8B-B14F-4D97-AF65-F5344CB8AC3E}">
        <p14:creationId xmlns:p14="http://schemas.microsoft.com/office/powerpoint/2010/main" val="312473640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Captain </a:t>
            </a:r>
            <a:r>
              <a:rPr lang="en-US" dirty="0" err="1" smtClean="0"/>
              <a:t>Vere</a:t>
            </a:r>
            <a:endParaRPr lang="en-US" dirty="0"/>
          </a:p>
        </p:txBody>
      </p:sp>
      <p:sp>
        <p:nvSpPr>
          <p:cNvPr id="3" name="Content Placeholder 2"/>
          <p:cNvSpPr>
            <a:spLocks noGrp="1"/>
          </p:cNvSpPr>
          <p:nvPr>
            <p:ph idx="1"/>
          </p:nvPr>
        </p:nvSpPr>
        <p:spPr>
          <a:xfrm>
            <a:off x="660400" y="1219200"/>
            <a:ext cx="8026400" cy="5306667"/>
          </a:xfrm>
        </p:spPr>
        <p:txBody>
          <a:bodyPr>
            <a:noAutofit/>
          </a:bodyPr>
          <a:lstStyle/>
          <a:p>
            <a:r>
              <a:rPr lang="en-US" sz="2400" dirty="0" smtClean="0"/>
              <a:t>A Philosopher Captain:</a:t>
            </a:r>
          </a:p>
          <a:p>
            <a:pPr lvl="1"/>
            <a:r>
              <a:rPr lang="en-US" sz="2400" dirty="0" smtClean="0"/>
              <a:t>“He </a:t>
            </a:r>
            <a:r>
              <a:rPr lang="en-US" sz="2400" dirty="0"/>
              <a:t>loved books, never going to sea without a newly replenished library, compact but of the </a:t>
            </a:r>
            <a:r>
              <a:rPr lang="en-US" sz="2400" dirty="0" smtClean="0"/>
              <a:t>best.”</a:t>
            </a:r>
          </a:p>
          <a:p>
            <a:pPr lvl="1"/>
            <a:r>
              <a:rPr lang="en-US" sz="2400" dirty="0" smtClean="0"/>
              <a:t>But interested in philosophers who “philosophize upon realities”. </a:t>
            </a:r>
          </a:p>
          <a:p>
            <a:r>
              <a:rPr lang="en-US" sz="2400" dirty="0" smtClean="0"/>
              <a:t>A father figure to Billy.  He admires Billy; knows Billy is innocent. </a:t>
            </a:r>
          </a:p>
          <a:p>
            <a:r>
              <a:rPr lang="en-US" sz="2400" dirty="0"/>
              <a:t>But once Billy struck and killed </a:t>
            </a:r>
            <a:r>
              <a:rPr lang="en-US" sz="2400" dirty="0" err="1"/>
              <a:t>Claggart</a:t>
            </a:r>
            <a:r>
              <a:rPr lang="en-US" sz="2400" dirty="0"/>
              <a:t>, "the father in him . . . was replaced by the military disciplinarian”. </a:t>
            </a:r>
          </a:p>
          <a:p>
            <a:pPr lvl="1"/>
            <a:r>
              <a:rPr lang="en-US" sz="2400" dirty="0" smtClean="0"/>
              <a:t>Perhaps God to Christ?</a:t>
            </a:r>
          </a:p>
          <a:p>
            <a:pPr lvl="1"/>
            <a:r>
              <a:rPr lang="en-US" sz="2400" dirty="0" smtClean="0"/>
              <a:t>‘Veers’ from (substantive) justice in </a:t>
            </a:r>
            <a:r>
              <a:rPr lang="en-US" sz="2400" dirty="0" err="1" smtClean="0"/>
              <a:t>favour</a:t>
            </a:r>
            <a:r>
              <a:rPr lang="en-US" sz="2400" dirty="0" smtClean="0"/>
              <a:t> of procedural.</a:t>
            </a:r>
          </a:p>
          <a:p>
            <a:pPr lvl="1"/>
            <a:r>
              <a:rPr lang="en-US" sz="2400" dirty="0" smtClean="0"/>
              <a:t>Fatally wounded a few days after Billy’s execution, his last words are “Billy Budd, Billy Budd”</a:t>
            </a:r>
          </a:p>
        </p:txBody>
      </p:sp>
    </p:spTree>
    <p:extLst>
      <p:ext uri="{BB962C8B-B14F-4D97-AF65-F5344CB8AC3E}">
        <p14:creationId xmlns:p14="http://schemas.microsoft.com/office/powerpoint/2010/main" val="4823592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80402"/>
          </a:xfrm>
        </p:spPr>
        <p:txBody>
          <a:bodyPr>
            <a:normAutofit fontScale="90000"/>
          </a:bodyPr>
          <a:lstStyle/>
          <a:p>
            <a:pPr algn="l"/>
            <a:r>
              <a:rPr lang="en-US" dirty="0" smtClean="0"/>
              <a:t>(Our?) Themes</a:t>
            </a:r>
            <a:endParaRPr lang="en-US" dirty="0"/>
          </a:p>
        </p:txBody>
      </p:sp>
      <p:sp>
        <p:nvSpPr>
          <p:cNvPr id="3" name="Content Placeholder 2"/>
          <p:cNvSpPr>
            <a:spLocks noGrp="1"/>
          </p:cNvSpPr>
          <p:nvPr>
            <p:ph idx="1"/>
          </p:nvPr>
        </p:nvSpPr>
        <p:spPr>
          <a:xfrm>
            <a:off x="782320" y="1097280"/>
            <a:ext cx="7904480" cy="5476240"/>
          </a:xfrm>
        </p:spPr>
        <p:txBody>
          <a:bodyPr>
            <a:normAutofit fontScale="70000" lnSpcReduction="20000"/>
          </a:bodyPr>
          <a:lstStyle/>
          <a:p>
            <a:r>
              <a:rPr lang="en-US" b="1" i="1" dirty="0" smtClean="0"/>
              <a:t>Law and Justice/Positivism v Natural Law, Substantive </a:t>
            </a:r>
            <a:r>
              <a:rPr lang="en-US" b="1" i="1" dirty="0" err="1" smtClean="0"/>
              <a:t>vs</a:t>
            </a:r>
            <a:r>
              <a:rPr lang="en-US" b="1" i="1" dirty="0" smtClean="0"/>
              <a:t> Procedural </a:t>
            </a:r>
            <a:r>
              <a:rPr lang="en-US" b="1" i="1" dirty="0" err="1" smtClean="0"/>
              <a:t>Justive</a:t>
            </a:r>
            <a:r>
              <a:rPr lang="en-US" b="1" i="1" dirty="0" smtClean="0"/>
              <a:t> </a:t>
            </a:r>
          </a:p>
          <a:p>
            <a:pPr lvl="1"/>
            <a:r>
              <a:rPr lang="en-US" i="1" dirty="0" err="1" smtClean="0"/>
              <a:t>Vere</a:t>
            </a:r>
            <a:r>
              <a:rPr lang="en-US" i="1" dirty="0" smtClean="0"/>
              <a:t> knows that justice is not done, but insists on the full weight of law.</a:t>
            </a:r>
          </a:p>
          <a:p>
            <a:r>
              <a:rPr lang="en-US" b="1" i="1" dirty="0" smtClean="0"/>
              <a:t>Roles and Responsibility</a:t>
            </a:r>
          </a:p>
          <a:p>
            <a:pPr lvl="1"/>
            <a:r>
              <a:rPr lang="en-US" i="1" dirty="0"/>
              <a:t>By becoming officers, "ceased to be natural free </a:t>
            </a:r>
            <a:r>
              <a:rPr lang="en-US" i="1" dirty="0" smtClean="0"/>
              <a:t>agents” "</a:t>
            </a:r>
            <a:r>
              <a:rPr lang="en-US" i="1" dirty="0"/>
              <a:t>we are not responsible" for the law and "the rigor of </a:t>
            </a:r>
            <a:r>
              <a:rPr lang="en-US" i="1" dirty="0" smtClean="0"/>
              <a:t>it”. </a:t>
            </a:r>
          </a:p>
          <a:p>
            <a:pPr lvl="2"/>
            <a:r>
              <a:rPr lang="en-US" i="1" dirty="0" smtClean="0"/>
              <a:t>(death bed remarks suggest perhaps he didn’t really believe it?  What are We meant to think?)</a:t>
            </a:r>
          </a:p>
          <a:p>
            <a:r>
              <a:rPr lang="en-US" b="1" i="1" dirty="0" smtClean="0"/>
              <a:t>Individual v Society</a:t>
            </a:r>
          </a:p>
          <a:p>
            <a:pPr lvl="1"/>
            <a:r>
              <a:rPr lang="en-US" i="1" dirty="0" smtClean="0"/>
              <a:t>Billy must be sacrificed to prevent greater harm through mutiny and unrest.</a:t>
            </a:r>
          </a:p>
          <a:p>
            <a:r>
              <a:rPr lang="en-US" b="1" i="1" dirty="0" smtClean="0"/>
              <a:t>Public </a:t>
            </a:r>
            <a:r>
              <a:rPr lang="en-US" b="1" i="1" dirty="0" err="1" smtClean="0"/>
              <a:t>vs</a:t>
            </a:r>
            <a:r>
              <a:rPr lang="en-US" b="1" i="1" dirty="0" smtClean="0"/>
              <a:t> Private Conceptions of Justice.</a:t>
            </a:r>
          </a:p>
          <a:p>
            <a:pPr lvl="1"/>
            <a:r>
              <a:rPr lang="en-US" i="1" dirty="0" err="1" smtClean="0"/>
              <a:t>Vere</a:t>
            </a:r>
            <a:r>
              <a:rPr lang="en-US" i="1" dirty="0" smtClean="0"/>
              <a:t> is not Atticus: puts aside his own </a:t>
            </a:r>
            <a:r>
              <a:rPr lang="en-US" i="1" dirty="0" err="1" smtClean="0"/>
              <a:t>judgement</a:t>
            </a:r>
            <a:endParaRPr lang="en-US" i="1" dirty="0"/>
          </a:p>
          <a:p>
            <a:r>
              <a:rPr lang="en-US" b="1" i="1" dirty="0" smtClean="0"/>
              <a:t>Rules and Principles</a:t>
            </a:r>
          </a:p>
          <a:p>
            <a:pPr lvl="1"/>
            <a:r>
              <a:rPr lang="en-US" i="1" dirty="0" smtClean="0"/>
              <a:t>Follow rules in the face of conflicting </a:t>
            </a:r>
            <a:r>
              <a:rPr lang="en-US" i="1" dirty="0" err="1" smtClean="0"/>
              <a:t>judgement</a:t>
            </a:r>
            <a:endParaRPr lang="en-US" i="1" dirty="0" smtClean="0"/>
          </a:p>
          <a:p>
            <a:r>
              <a:rPr lang="en-US" b="1" i="1" dirty="0" err="1" smtClean="0"/>
              <a:t>Particularlism</a:t>
            </a:r>
            <a:r>
              <a:rPr lang="en-US" b="1" i="1" dirty="0"/>
              <a:t>?</a:t>
            </a:r>
            <a:endParaRPr lang="en-US" b="1" i="1" dirty="0" smtClean="0"/>
          </a:p>
          <a:p>
            <a:r>
              <a:rPr lang="en-US" b="1" i="1" smtClean="0"/>
              <a:t>Others?</a:t>
            </a:r>
            <a:endParaRPr lang="en-US" b="1" i="1" dirty="0"/>
          </a:p>
          <a:p>
            <a:endParaRPr lang="en-US" i="1" dirty="0"/>
          </a:p>
        </p:txBody>
      </p:sp>
    </p:spTree>
    <p:extLst>
      <p:ext uri="{BB962C8B-B14F-4D97-AF65-F5344CB8AC3E}">
        <p14:creationId xmlns:p14="http://schemas.microsoft.com/office/powerpoint/2010/main" val="23881544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are Legal Ethics MZHZ Tal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Dare Legal Ethics MZHZ Talk.thmx</Template>
  <TotalTime>256</TotalTime>
  <Words>757</Words>
  <Application>Microsoft Macintosh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Dare Legal Ethics MZHZ Talk</vt:lpstr>
      <vt:lpstr>Billy Budd</vt:lpstr>
      <vt:lpstr>Background and Overview</vt:lpstr>
      <vt:lpstr>PowerPoint Presentation</vt:lpstr>
      <vt:lpstr>PowerPoint Presentation</vt:lpstr>
      <vt:lpstr>Billy</vt:lpstr>
      <vt:lpstr>Claggart</vt:lpstr>
      <vt:lpstr>Puzzling obsession </vt:lpstr>
      <vt:lpstr>Captain Vere</vt:lpstr>
      <vt:lpstr>(Our?) Themes</vt:lpstr>
    </vt:vector>
  </TitlesOfParts>
  <Company>Univesity of Auckland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Billy Budd</dc:title>
  <dc:creator>Tim Dare</dc:creator>
  <cp:lastModifiedBy>Tim Dare</cp:lastModifiedBy>
  <cp:revision>17</cp:revision>
  <dcterms:created xsi:type="dcterms:W3CDTF">2017-08-06T20:33:06Z</dcterms:created>
  <dcterms:modified xsi:type="dcterms:W3CDTF">2017-08-07T02:51:58Z</dcterms:modified>
</cp:coreProperties>
</file>