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59" r:id="rId4"/>
    <p:sldId id="260" r:id="rId5"/>
    <p:sldId id="28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5" r:id="rId29"/>
    <p:sldId id="282" r:id="rId30"/>
    <p:sldId id="286"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4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83FA2F-173C-4841-BEEC-78EF5B272DFF}" type="datetimeFigureOut">
              <a:rPr lang="en-US" smtClean="0"/>
              <a:t>28/08/17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C1951-1FD1-C746-AB6E-36A47854D8CA}" type="slidenum">
              <a:rPr lang="en-US" smtClean="0"/>
              <a:t>‹#›</a:t>
            </a:fld>
            <a:endParaRPr lang="en-US"/>
          </a:p>
        </p:txBody>
      </p:sp>
    </p:spTree>
    <p:extLst>
      <p:ext uri="{BB962C8B-B14F-4D97-AF65-F5344CB8AC3E}">
        <p14:creationId xmlns:p14="http://schemas.microsoft.com/office/powerpoint/2010/main" val="128917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31746"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80</a:t>
            </a:r>
          </a:p>
        </p:txBody>
      </p:sp>
      <p:sp>
        <p:nvSpPr>
          <p:cNvPr id="31747"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31748"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31749" name="Rectangle 6"/>
          <p:cNvSpPr>
            <a:spLocks noChangeArrowheads="1" noTextEdit="1"/>
          </p:cNvSpPr>
          <p:nvPr>
            <p:ph type="sldImg"/>
          </p:nvPr>
        </p:nvSpPr>
        <p:spPr>
          <a:ln cap="flat"/>
        </p:spPr>
      </p:sp>
      <p:sp>
        <p:nvSpPr>
          <p:cNvPr id="31750"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57346"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74</a:t>
            </a:r>
          </a:p>
        </p:txBody>
      </p:sp>
      <p:sp>
        <p:nvSpPr>
          <p:cNvPr id="57347"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57348"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57349" name="Rectangle 6"/>
          <p:cNvSpPr>
            <a:spLocks noChangeArrowheads="1" noTextEdit="1"/>
          </p:cNvSpPr>
          <p:nvPr>
            <p:ph type="sldImg"/>
          </p:nvPr>
        </p:nvSpPr>
        <p:spPr>
          <a:ln cap="flat"/>
        </p:spPr>
      </p:sp>
      <p:sp>
        <p:nvSpPr>
          <p:cNvPr id="57350"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mi-N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mi-NZ" smtClean="0"/>
              <a:t>Click to edit Master subtitle style</a:t>
            </a:r>
            <a:endParaRPr lang="en-US"/>
          </a:p>
        </p:txBody>
      </p:sp>
      <p:sp>
        <p:nvSpPr>
          <p:cNvPr id="4" name="Date Placeholder 3"/>
          <p:cNvSpPr>
            <a:spLocks noGrp="1"/>
          </p:cNvSpPr>
          <p:nvPr>
            <p:ph type="dt" sz="half" idx="10"/>
          </p:nvPr>
        </p:nvSpPr>
        <p:spPr/>
        <p:txBody>
          <a:bodyPr/>
          <a:lstStyle/>
          <a:p>
            <a:fld id="{F6ED71B9-C2B7-444E-97E3-D7F9FEE6AF6A}" type="datetimeFigureOut">
              <a:rPr lang="en-US" smtClean="0"/>
              <a:t>28/08/17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457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F6ED71B9-C2B7-444E-97E3-D7F9FEE6AF6A}" type="datetimeFigureOut">
              <a:rPr lang="en-US" smtClean="0"/>
              <a:t>28/08/17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358566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mi-N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F6ED71B9-C2B7-444E-97E3-D7F9FEE6AF6A}" type="datetimeFigureOut">
              <a:rPr lang="en-US" smtClean="0"/>
              <a:t>28/08/17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236869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idx="1"/>
          </p:nvPr>
        </p:nvSpPr>
        <p:spPr/>
        <p:txBody>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F6ED71B9-C2B7-444E-97E3-D7F9FEE6AF6A}" type="datetimeFigureOut">
              <a:rPr lang="en-US" smtClean="0"/>
              <a:t>28/08/17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282870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mi-N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mi-NZ" smtClean="0"/>
              <a:t>Click to edit Master text styles</a:t>
            </a:r>
          </a:p>
        </p:txBody>
      </p:sp>
      <p:sp>
        <p:nvSpPr>
          <p:cNvPr id="4" name="Date Placeholder 3"/>
          <p:cNvSpPr>
            <a:spLocks noGrp="1"/>
          </p:cNvSpPr>
          <p:nvPr>
            <p:ph type="dt" sz="half" idx="10"/>
          </p:nvPr>
        </p:nvSpPr>
        <p:spPr/>
        <p:txBody>
          <a:bodyPr/>
          <a:lstStyle/>
          <a:p>
            <a:fld id="{F6ED71B9-C2B7-444E-97E3-D7F9FEE6AF6A}" type="datetimeFigureOut">
              <a:rPr lang="en-US" smtClean="0"/>
              <a:t>28/08/17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135388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5" name="Date Placeholder 4"/>
          <p:cNvSpPr>
            <a:spLocks noGrp="1"/>
          </p:cNvSpPr>
          <p:nvPr>
            <p:ph type="dt" sz="half" idx="10"/>
          </p:nvPr>
        </p:nvSpPr>
        <p:spPr/>
        <p:txBody>
          <a:bodyPr/>
          <a:lstStyle/>
          <a:p>
            <a:fld id="{F6ED71B9-C2B7-444E-97E3-D7F9FEE6AF6A}" type="datetimeFigureOut">
              <a:rPr lang="en-US" smtClean="0"/>
              <a:t>28/08/17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308751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mi-N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7" name="Date Placeholder 6"/>
          <p:cNvSpPr>
            <a:spLocks noGrp="1"/>
          </p:cNvSpPr>
          <p:nvPr>
            <p:ph type="dt" sz="half" idx="10"/>
          </p:nvPr>
        </p:nvSpPr>
        <p:spPr/>
        <p:txBody>
          <a:bodyPr/>
          <a:lstStyle/>
          <a:p>
            <a:fld id="{F6ED71B9-C2B7-444E-97E3-D7F9FEE6AF6A}" type="datetimeFigureOut">
              <a:rPr lang="en-US" smtClean="0"/>
              <a:t>28/08/17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51177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Date Placeholder 2"/>
          <p:cNvSpPr>
            <a:spLocks noGrp="1"/>
          </p:cNvSpPr>
          <p:nvPr>
            <p:ph type="dt" sz="half" idx="10"/>
          </p:nvPr>
        </p:nvSpPr>
        <p:spPr/>
        <p:txBody>
          <a:bodyPr/>
          <a:lstStyle/>
          <a:p>
            <a:fld id="{F6ED71B9-C2B7-444E-97E3-D7F9FEE6AF6A}" type="datetimeFigureOut">
              <a:rPr lang="en-US" smtClean="0"/>
              <a:t>28/08/17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72496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D71B9-C2B7-444E-97E3-D7F9FEE6AF6A}" type="datetimeFigureOut">
              <a:rPr lang="en-US" smtClean="0"/>
              <a:t>28/08/17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134622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mi-N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5" name="Date Placeholder 4"/>
          <p:cNvSpPr>
            <a:spLocks noGrp="1"/>
          </p:cNvSpPr>
          <p:nvPr>
            <p:ph type="dt" sz="half" idx="10"/>
          </p:nvPr>
        </p:nvSpPr>
        <p:spPr/>
        <p:txBody>
          <a:bodyPr/>
          <a:lstStyle/>
          <a:p>
            <a:fld id="{F6ED71B9-C2B7-444E-97E3-D7F9FEE6AF6A}" type="datetimeFigureOut">
              <a:rPr lang="en-US" smtClean="0"/>
              <a:t>28/08/17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69163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mi-N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5" name="Date Placeholder 4"/>
          <p:cNvSpPr>
            <a:spLocks noGrp="1"/>
          </p:cNvSpPr>
          <p:nvPr>
            <p:ph type="dt" sz="half" idx="10"/>
          </p:nvPr>
        </p:nvSpPr>
        <p:spPr/>
        <p:txBody>
          <a:bodyPr/>
          <a:lstStyle/>
          <a:p>
            <a:fld id="{F6ED71B9-C2B7-444E-97E3-D7F9FEE6AF6A}" type="datetimeFigureOut">
              <a:rPr lang="en-US" smtClean="0"/>
              <a:t>28/08/17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12123-3531-1941-8F6F-F5D00246AC75}" type="slidenum">
              <a:rPr lang="en-US" smtClean="0"/>
              <a:t>‹#›</a:t>
            </a:fld>
            <a:endParaRPr lang="en-US"/>
          </a:p>
        </p:txBody>
      </p:sp>
    </p:spTree>
    <p:extLst>
      <p:ext uri="{BB962C8B-B14F-4D97-AF65-F5344CB8AC3E}">
        <p14:creationId xmlns:p14="http://schemas.microsoft.com/office/powerpoint/2010/main" val="2161117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mi-N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D71B9-C2B7-444E-97E3-D7F9FEE6AF6A}" type="datetimeFigureOut">
              <a:rPr lang="en-US" smtClean="0"/>
              <a:t>28/08/17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12123-3531-1941-8F6F-F5D00246AC75}" type="slidenum">
              <a:rPr lang="en-US" smtClean="0"/>
              <a:t>‹#›</a:t>
            </a:fld>
            <a:endParaRPr lang="en-US"/>
          </a:p>
        </p:txBody>
      </p:sp>
    </p:spTree>
    <p:extLst>
      <p:ext uri="{BB962C8B-B14F-4D97-AF65-F5344CB8AC3E}">
        <p14:creationId xmlns:p14="http://schemas.microsoft.com/office/powerpoint/2010/main" val="1474752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Executioner’s Integrity</a:t>
            </a:r>
            <a:br>
              <a:rPr lang="en-US" dirty="0" smtClean="0"/>
            </a:br>
            <a:r>
              <a:rPr lang="en-US" dirty="0" smtClean="0"/>
              <a:t>Albert </a:t>
            </a:r>
            <a:r>
              <a:rPr lang="en-US" dirty="0" err="1" smtClean="0"/>
              <a:t>Pierrepoint</a:t>
            </a:r>
            <a:endParaRPr lang="en-US" dirty="0"/>
          </a:p>
        </p:txBody>
      </p:sp>
      <p:sp>
        <p:nvSpPr>
          <p:cNvPr id="3" name="Subtitle 2"/>
          <p:cNvSpPr>
            <a:spLocks noGrp="1"/>
          </p:cNvSpPr>
          <p:nvPr>
            <p:ph type="subTitle" idx="1"/>
          </p:nvPr>
        </p:nvSpPr>
        <p:spPr/>
        <p:txBody>
          <a:bodyPr/>
          <a:lstStyle/>
          <a:p>
            <a:r>
              <a:rPr lang="en-US" dirty="0" smtClean="0"/>
              <a:t>Phil 730</a:t>
            </a:r>
            <a:endParaRPr lang="en-US" dirty="0"/>
          </a:p>
        </p:txBody>
      </p:sp>
    </p:spTree>
    <p:extLst>
      <p:ext uri="{BB962C8B-B14F-4D97-AF65-F5344CB8AC3E}">
        <p14:creationId xmlns:p14="http://schemas.microsoft.com/office/powerpoint/2010/main" val="24945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views: 1.  Autonomy</a:t>
            </a:r>
            <a:endParaRPr lang="en-US" dirty="0"/>
          </a:p>
        </p:txBody>
      </p:sp>
      <p:sp>
        <p:nvSpPr>
          <p:cNvPr id="3" name="Content Placeholder 2"/>
          <p:cNvSpPr>
            <a:spLocks noGrp="1"/>
          </p:cNvSpPr>
          <p:nvPr>
            <p:ph idx="1"/>
          </p:nvPr>
        </p:nvSpPr>
        <p:spPr>
          <a:xfrm>
            <a:off x="457200" y="1417638"/>
            <a:ext cx="8229600" cy="4956501"/>
          </a:xfrm>
        </p:spPr>
        <p:txBody>
          <a:bodyPr>
            <a:noAutofit/>
          </a:bodyPr>
          <a:lstStyle/>
          <a:p>
            <a:pPr>
              <a:lnSpc>
                <a:spcPct val="140000"/>
              </a:lnSpc>
            </a:pPr>
            <a:r>
              <a:rPr lang="en-AU" sz="1800" dirty="0" smtClean="0"/>
              <a:t>“From </a:t>
            </a:r>
            <a:r>
              <a:rPr lang="en-AU" sz="1800" dirty="0"/>
              <a:t>the perspective of integrity, the confidentiality rules … deny lawyers the possibility of exercising their own judgment and acting consistently with their own moral commitments to decide when disclosure is warranted. Such strictures … force the lawyer to give preference to the interests of clients even when doing so conflicts with the lawyer’s most strongly held moral commitments, short circuiting the process of deliberative judgment by dictating the outcome, whatever the lawyer might conclude on the basis of his own moral sense to be the right course of action.  In this way a lawyer’s own moral character and moral judgment become irrelevant, not just in the larger scheme, but to her own actions.  She acts on the basis of some other actor’s dictates, not her </a:t>
            </a:r>
            <a:r>
              <a:rPr lang="en-AU" sz="1800" dirty="0" smtClean="0"/>
              <a:t>own” </a:t>
            </a:r>
          </a:p>
          <a:p>
            <a:pPr lvl="1">
              <a:lnSpc>
                <a:spcPct val="140000"/>
              </a:lnSpc>
            </a:pPr>
            <a:r>
              <a:rPr lang="en-US" sz="1400" dirty="0" smtClean="0"/>
              <a:t>Sharon </a:t>
            </a:r>
            <a:r>
              <a:rPr lang="en-US" sz="1400" dirty="0" err="1"/>
              <a:t>Dolovich</a:t>
            </a:r>
            <a:r>
              <a:rPr lang="en-US" sz="1400" dirty="0"/>
              <a:t>, ‘Ethical Lawyering and the Possibility of Integrity’ </a:t>
            </a:r>
            <a:r>
              <a:rPr lang="en-US" sz="1400" i="1" dirty="0"/>
              <a:t>Fordham Law Review</a:t>
            </a:r>
            <a:r>
              <a:rPr lang="en-US" sz="1400" dirty="0"/>
              <a:t> 70 (1979) pp. 1629-1687, p. 1674</a:t>
            </a:r>
            <a:r>
              <a:rPr lang="en-US" sz="1400" dirty="0" smtClean="0"/>
              <a:t>.</a:t>
            </a:r>
            <a:endParaRPr lang="en-AU" sz="1400" dirty="0"/>
          </a:p>
        </p:txBody>
      </p:sp>
    </p:spTree>
    <p:extLst>
      <p:ext uri="{BB962C8B-B14F-4D97-AF65-F5344CB8AC3E}">
        <p14:creationId xmlns:p14="http://schemas.microsoft.com/office/powerpoint/2010/main" val="2629173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Dolovich</a:t>
            </a:r>
            <a:r>
              <a:rPr lang="en-US" dirty="0" smtClean="0"/>
              <a:t> cont.,</a:t>
            </a:r>
            <a:endParaRPr lang="en-US" dirty="0"/>
          </a:p>
        </p:txBody>
      </p:sp>
      <p:sp>
        <p:nvSpPr>
          <p:cNvPr id="3" name="Content Placeholder 2"/>
          <p:cNvSpPr>
            <a:spLocks noGrp="1"/>
          </p:cNvSpPr>
          <p:nvPr>
            <p:ph idx="1"/>
          </p:nvPr>
        </p:nvSpPr>
        <p:spPr>
          <a:xfrm>
            <a:off x="457200" y="1795016"/>
            <a:ext cx="8229600" cy="4835554"/>
          </a:xfrm>
        </p:spPr>
        <p:txBody>
          <a:bodyPr>
            <a:normAutofit lnSpcReduction="10000"/>
          </a:bodyPr>
          <a:lstStyle/>
          <a:p>
            <a:r>
              <a:rPr lang="en-AU" dirty="0" smtClean="0"/>
              <a:t>“[</a:t>
            </a:r>
            <a:r>
              <a:rPr lang="en-US" dirty="0" smtClean="0"/>
              <a:t>Over time following such rules]</a:t>
            </a:r>
            <a:r>
              <a:rPr lang="en-AU" dirty="0" smtClean="0"/>
              <a:t> trains lawyers over time to suppress the exercise of their own moral judgment and the accompanying traits of moral integrity ….  Those who adhere mechanically, without reserving to themselves the obligation of assessing </a:t>
            </a:r>
            <a:r>
              <a:rPr lang="en-AU" i="1" dirty="0" smtClean="0"/>
              <a:t>in each case</a:t>
            </a:r>
            <a:r>
              <a:rPr lang="en-AU" dirty="0" smtClean="0"/>
              <a:t> the moral appropriateness of the rule’s dictates, can expect to see … the traits that comprise integrity … atrophy with disuse”. </a:t>
            </a:r>
          </a:p>
          <a:p>
            <a:endParaRPr lang="en-US" dirty="0"/>
          </a:p>
        </p:txBody>
      </p:sp>
    </p:spTree>
    <p:extLst>
      <p:ext uri="{BB962C8B-B14F-4D97-AF65-F5344CB8AC3E}">
        <p14:creationId xmlns:p14="http://schemas.microsoft.com/office/powerpoint/2010/main" val="11681777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t>The problem with the autonomy/ integrity </a:t>
            </a:r>
            <a:endParaRPr lang="en-US" sz="4000" dirty="0"/>
          </a:p>
        </p:txBody>
      </p:sp>
      <p:sp>
        <p:nvSpPr>
          <p:cNvPr id="3" name="Content Placeholder 2"/>
          <p:cNvSpPr>
            <a:spLocks noGrp="1"/>
          </p:cNvSpPr>
          <p:nvPr>
            <p:ph idx="1"/>
          </p:nvPr>
        </p:nvSpPr>
        <p:spPr>
          <a:xfrm>
            <a:off x="457200" y="1807227"/>
            <a:ext cx="8229600" cy="4318936"/>
          </a:xfrm>
        </p:spPr>
        <p:txBody>
          <a:bodyPr>
            <a:normAutofit fontScale="92500" lnSpcReduction="10000"/>
          </a:bodyPr>
          <a:lstStyle/>
          <a:p>
            <a:r>
              <a:rPr lang="en-US" sz="5500" dirty="0" smtClean="0"/>
              <a:t>It implies </a:t>
            </a:r>
            <a:r>
              <a:rPr lang="en-US" sz="5500" dirty="0"/>
              <a:t>that </a:t>
            </a:r>
            <a:r>
              <a:rPr lang="en-US" sz="5500" dirty="0" smtClean="0"/>
              <a:t>autonomous agents </a:t>
            </a:r>
            <a:r>
              <a:rPr lang="en-US" sz="5500" dirty="0"/>
              <a:t>cannot legitimately use </a:t>
            </a:r>
            <a:r>
              <a:rPr lang="en-US" sz="5500" dirty="0" smtClean="0"/>
              <a:t>non-weight based reasons – such as rules and other second order reasons – in practical reasoning.</a:t>
            </a:r>
          </a:p>
          <a:p>
            <a:pPr lvl="1"/>
            <a:endParaRPr lang="en-AU" dirty="0"/>
          </a:p>
        </p:txBody>
      </p:sp>
    </p:spTree>
    <p:extLst>
      <p:ext uri="{BB962C8B-B14F-4D97-AF65-F5344CB8AC3E}">
        <p14:creationId xmlns:p14="http://schemas.microsoft.com/office/powerpoint/2010/main" val="16491695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000" dirty="0"/>
              <a:t>Robert Paul </a:t>
            </a:r>
            <a:r>
              <a:rPr lang="en-US" sz="4000" dirty="0" smtClean="0"/>
              <a:t>Wolff  </a:t>
            </a:r>
            <a:r>
              <a:rPr lang="en-US" sz="4000" i="1" dirty="0" smtClean="0"/>
              <a:t>In </a:t>
            </a:r>
            <a:r>
              <a:rPr lang="en-US" sz="4000" i="1" dirty="0" err="1"/>
              <a:t>Defence</a:t>
            </a:r>
            <a:r>
              <a:rPr lang="en-US" sz="4000" i="1" dirty="0"/>
              <a:t> of </a:t>
            </a:r>
            <a:r>
              <a:rPr lang="en-US" sz="4000" i="1" dirty="0" smtClean="0"/>
              <a:t>Anarchism</a:t>
            </a:r>
            <a:r>
              <a:rPr lang="en-AU" sz="4000" dirty="0"/>
              <a:t/>
            </a:r>
            <a:br>
              <a:rPr lang="en-AU" sz="4000" dirty="0"/>
            </a:br>
            <a:r>
              <a:rPr lang="en-US" dirty="0"/>
              <a:t/>
            </a:r>
            <a:br>
              <a:rPr lang="en-US" dirty="0"/>
            </a:br>
            <a:endParaRPr lang="en-US" dirty="0"/>
          </a:p>
        </p:txBody>
      </p:sp>
      <p:sp>
        <p:nvSpPr>
          <p:cNvPr id="3" name="Content Placeholder 2"/>
          <p:cNvSpPr>
            <a:spLocks noGrp="1"/>
          </p:cNvSpPr>
          <p:nvPr>
            <p:ph idx="1"/>
          </p:nvPr>
        </p:nvSpPr>
        <p:spPr>
          <a:xfrm>
            <a:off x="457200" y="1600200"/>
            <a:ext cx="8229600" cy="4883838"/>
          </a:xfrm>
        </p:spPr>
        <p:txBody>
          <a:bodyPr>
            <a:noAutofit/>
          </a:bodyPr>
          <a:lstStyle/>
          <a:p>
            <a:pPr>
              <a:lnSpc>
                <a:spcPct val="130000"/>
              </a:lnSpc>
            </a:pPr>
            <a:r>
              <a:rPr lang="en-AU" sz="1800" dirty="0"/>
              <a:t>“If someone in my environment is issuing what are intended as commands, and if he or others expects those commands to be obeyed, that fact will be taken into account in my deliberations.  I may decide that I ought to do what that person is commanding me, and it may even be that his issuing the command is the factor in the situation that makes it desirable to do so. For example, if I am on a sinking ship and the captain is giving orders for manning the lifeboats, and if everyone else is obeying the order </a:t>
            </a:r>
            <a:r>
              <a:rPr lang="en-AU" sz="1800" i="1" dirty="0"/>
              <a:t>because he is the captain</a:t>
            </a:r>
            <a:r>
              <a:rPr lang="en-AU" sz="1800" dirty="0"/>
              <a:t>, I may decide that under the circumstances I had better do what he says, since the confusion caused by disobeying him would be generally harmful. But insofar as I make such a decision, I am not </a:t>
            </a:r>
            <a:r>
              <a:rPr lang="en-AU" sz="1800" i="1" dirty="0"/>
              <a:t>obeying his command;</a:t>
            </a:r>
            <a:r>
              <a:rPr lang="en-AU" sz="1800" dirty="0"/>
              <a:t> that is, I am not acknowledging him as having authority over me.  I would make the same decision, for exactly the same reasons, if one of the passengers had started to issue ‘orders’ and had in the confusion come to be obeyed”. </a:t>
            </a:r>
          </a:p>
        </p:txBody>
      </p:sp>
    </p:spTree>
    <p:extLst>
      <p:ext uri="{BB962C8B-B14F-4D97-AF65-F5344CB8AC3E}">
        <p14:creationId xmlns:p14="http://schemas.microsoft.com/office/powerpoint/2010/main" val="26121787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Wolff and Reasons for Action</a:t>
            </a:r>
            <a:endParaRPr lang="en-US" dirty="0"/>
          </a:p>
        </p:txBody>
      </p:sp>
      <p:sp>
        <p:nvSpPr>
          <p:cNvPr id="3" name="Content Placeholder 2"/>
          <p:cNvSpPr>
            <a:spLocks noGrp="1"/>
          </p:cNvSpPr>
          <p:nvPr>
            <p:ph idx="1"/>
          </p:nvPr>
        </p:nvSpPr>
        <p:spPr>
          <a:xfrm>
            <a:off x="457200" y="1600200"/>
            <a:ext cx="8229600" cy="4525963"/>
          </a:xfrm>
        </p:spPr>
        <p:txBody>
          <a:bodyPr anchor="t">
            <a:normAutofit lnSpcReduction="10000"/>
          </a:bodyPr>
          <a:lstStyle/>
          <a:p>
            <a:r>
              <a:rPr lang="en-US" dirty="0" smtClean="0"/>
              <a:t>The compliant passenger acts solely on the balance of reasons, having himself determined where that balance lies. The captain’s order affects the balance of reasons by influencing the conduct of other passengers, generating reasons that are added to the balance, but the order itself does not provide the agent with a reason for action. Wolff’s agent retains autonomy if and only if he acts solely on the balance of reasons.</a:t>
            </a:r>
            <a:endParaRPr lang="en-AU" dirty="0" smtClean="0"/>
          </a:p>
        </p:txBody>
      </p:sp>
    </p:spTree>
    <p:extLst>
      <p:ext uri="{BB962C8B-B14F-4D97-AF65-F5344CB8AC3E}">
        <p14:creationId xmlns:p14="http://schemas.microsoft.com/office/powerpoint/2010/main" val="19246083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But …</a:t>
            </a:r>
            <a:endParaRPr lang="en-US" dirty="0"/>
          </a:p>
        </p:txBody>
      </p:sp>
      <p:sp>
        <p:nvSpPr>
          <p:cNvPr id="3" name="Content Placeholder 2"/>
          <p:cNvSpPr>
            <a:spLocks noGrp="1"/>
          </p:cNvSpPr>
          <p:nvPr>
            <p:ph idx="1"/>
          </p:nvPr>
        </p:nvSpPr>
        <p:spPr>
          <a:xfrm>
            <a:off x="457200" y="1379842"/>
            <a:ext cx="8229600" cy="5116407"/>
          </a:xfrm>
        </p:spPr>
        <p:txBody>
          <a:bodyPr>
            <a:noAutofit/>
          </a:bodyPr>
          <a:lstStyle/>
          <a:p>
            <a:r>
              <a:rPr lang="en-US" sz="2400" dirty="0" smtClean="0"/>
              <a:t>This can’t be the right way to understand autonomy.</a:t>
            </a:r>
          </a:p>
          <a:p>
            <a:r>
              <a:rPr lang="en-US" sz="2400" dirty="0" smtClean="0"/>
              <a:t>Some practical reasoning involves appeal to the balance of reasons, but some does not.   Agreeing to cooperate under rules, for instance, amounts to accepting that the rules provide reasons for action which function independently of the balance of reasons that bear upon the questions those rules address. We accept the rules as reasons for action without believing that the action they require is what would have been recommended by direct appeal to the balance of reasons</a:t>
            </a:r>
          </a:p>
          <a:p>
            <a:r>
              <a:rPr lang="en-US" sz="2400" dirty="0" smtClean="0"/>
              <a:t>Far from being </a:t>
            </a:r>
            <a:r>
              <a:rPr lang="en-US" sz="2400" i="1" dirty="0" smtClean="0"/>
              <a:t>inconsistent</a:t>
            </a:r>
            <a:r>
              <a:rPr lang="en-US" sz="2400" dirty="0" smtClean="0"/>
              <a:t> with autonomy, they are just the sorts of strategies likely to appeal to a reflective autonomous agent.</a:t>
            </a:r>
            <a:endParaRPr lang="en-US" sz="2400" dirty="0"/>
          </a:p>
        </p:txBody>
      </p:sp>
    </p:spTree>
    <p:extLst>
      <p:ext uri="{BB962C8B-B14F-4D97-AF65-F5344CB8AC3E}">
        <p14:creationId xmlns:p14="http://schemas.microsoft.com/office/powerpoint/2010/main" val="946558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So …</a:t>
            </a:r>
            <a:endParaRPr lang="en-US" dirty="0"/>
          </a:p>
        </p:txBody>
      </p:sp>
      <p:sp>
        <p:nvSpPr>
          <p:cNvPr id="3" name="Content Placeholder 2"/>
          <p:cNvSpPr>
            <a:spLocks noGrp="1"/>
          </p:cNvSpPr>
          <p:nvPr>
            <p:ph idx="1"/>
          </p:nvPr>
        </p:nvSpPr>
        <p:spPr/>
        <p:txBody>
          <a:bodyPr>
            <a:normAutofit lnSpcReduction="10000"/>
          </a:bodyPr>
          <a:lstStyle/>
          <a:p>
            <a:r>
              <a:rPr lang="en-US" dirty="0" smtClean="0"/>
              <a:t>… we </a:t>
            </a:r>
            <a:r>
              <a:rPr lang="en-US" dirty="0"/>
              <a:t>should </a:t>
            </a:r>
            <a:r>
              <a:rPr lang="en-US" dirty="0" smtClean="0"/>
              <a:t>reject the autonomy understanding </a:t>
            </a:r>
            <a:r>
              <a:rPr lang="en-US" dirty="0"/>
              <a:t>of autonomy, and the treatments of personal integrity which echo it, because it rules out not just cases in which there is a genuine external or heteronomous threat to an agent’s ability to ‘be the author of their own life’, but also many central strategies that apparently paradigmatically autonomous agents use to write the life they want. </a:t>
            </a:r>
            <a:endParaRPr lang="en-US" dirty="0" smtClean="0"/>
          </a:p>
        </p:txBody>
      </p:sp>
    </p:spTree>
    <p:extLst>
      <p:ext uri="{BB962C8B-B14F-4D97-AF65-F5344CB8AC3E}">
        <p14:creationId xmlns:p14="http://schemas.microsoft.com/office/powerpoint/2010/main" val="15372703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The Views 2: The Integrity View</a:t>
            </a:r>
            <a:endParaRPr lang="en-US" dirty="0"/>
          </a:p>
        </p:txBody>
      </p:sp>
      <p:sp>
        <p:nvSpPr>
          <p:cNvPr id="3" name="Content Placeholder 2"/>
          <p:cNvSpPr>
            <a:spLocks noGrp="1"/>
          </p:cNvSpPr>
          <p:nvPr>
            <p:ph idx="1"/>
          </p:nvPr>
        </p:nvSpPr>
        <p:spPr>
          <a:xfrm>
            <a:off x="892098" y="1920013"/>
            <a:ext cx="7794702" cy="4206150"/>
          </a:xfrm>
        </p:spPr>
        <p:txBody>
          <a:bodyPr>
            <a:normAutofit/>
          </a:bodyPr>
          <a:lstStyle/>
          <a:p>
            <a:r>
              <a:rPr lang="en-AU" dirty="0"/>
              <a:t>The integrated-self view </a:t>
            </a:r>
            <a:r>
              <a:rPr lang="en-AU" dirty="0" smtClean="0"/>
              <a:t>understands </a:t>
            </a:r>
            <a:r>
              <a:rPr lang="en-AU" dirty="0"/>
              <a:t>integrity as “the integration of ‘parts’ of oneself – desires, evaluations, commitments – into a whole.” </a:t>
            </a:r>
            <a:endParaRPr lang="en-AU" dirty="0" smtClean="0"/>
          </a:p>
          <a:p>
            <a:r>
              <a:rPr lang="en-AU" dirty="0" smtClean="0"/>
              <a:t>The </a:t>
            </a:r>
            <a:r>
              <a:rPr lang="en-AU" dirty="0"/>
              <a:t>person of integrity is “undivided...”; he “keeps his self intact”. </a:t>
            </a:r>
            <a:endParaRPr lang="en-AU" dirty="0" smtClean="0"/>
          </a:p>
        </p:txBody>
      </p:sp>
    </p:spTree>
    <p:extLst>
      <p:ext uri="{BB962C8B-B14F-4D97-AF65-F5344CB8AC3E}">
        <p14:creationId xmlns:p14="http://schemas.microsoft.com/office/powerpoint/2010/main" val="3837314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Different levels of Desire</a:t>
            </a:r>
            <a:endParaRPr lang="en-US" dirty="0"/>
          </a:p>
        </p:txBody>
      </p:sp>
      <p:sp>
        <p:nvSpPr>
          <p:cNvPr id="3" name="Content Placeholder 2"/>
          <p:cNvSpPr>
            <a:spLocks noGrp="1"/>
          </p:cNvSpPr>
          <p:nvPr>
            <p:ph idx="1"/>
          </p:nvPr>
        </p:nvSpPr>
        <p:spPr>
          <a:xfrm>
            <a:off x="457200" y="1489741"/>
            <a:ext cx="8229600" cy="5104196"/>
          </a:xfrm>
        </p:spPr>
        <p:txBody>
          <a:bodyPr>
            <a:noAutofit/>
          </a:bodyPr>
          <a:lstStyle/>
          <a:p>
            <a:pPr marL="354013" indent="-354013">
              <a:lnSpc>
                <a:spcPct val="120000"/>
              </a:lnSpc>
              <a:spcBef>
                <a:spcPts val="1200"/>
              </a:spcBef>
              <a:buFont typeface="+mj-lt"/>
              <a:buAutoNum type="arabicPeriod"/>
            </a:pPr>
            <a:r>
              <a:rPr lang="en-AU" sz="2400" dirty="0" smtClean="0"/>
              <a:t>S</a:t>
            </a:r>
            <a:r>
              <a:rPr lang="en-AU" sz="2800" dirty="0" smtClean="0"/>
              <a:t>uppose I have strong (first-order) desires to lie a-bed in the morning. </a:t>
            </a:r>
          </a:p>
          <a:p>
            <a:pPr marL="354013" indent="-354013">
              <a:lnSpc>
                <a:spcPct val="120000"/>
              </a:lnSpc>
              <a:spcBef>
                <a:spcPts val="1200"/>
              </a:spcBef>
              <a:buFont typeface="+mj-lt"/>
              <a:buAutoNum type="arabicPeriod"/>
            </a:pPr>
            <a:r>
              <a:rPr lang="en-AU" sz="2800" dirty="0" smtClean="0"/>
              <a:t>But I also have  strong (second-order) desires to be the kind of person who leaps out of bed and works for an hour before breakfast and a five-mile run.</a:t>
            </a:r>
          </a:p>
          <a:p>
            <a:pPr marL="354013" indent="-354013">
              <a:lnSpc>
                <a:spcPct val="120000"/>
              </a:lnSpc>
              <a:spcBef>
                <a:spcPts val="1200"/>
              </a:spcBef>
              <a:buFont typeface="+mj-lt"/>
              <a:buAutoNum type="arabicPeriod"/>
            </a:pPr>
            <a:r>
              <a:rPr lang="en-AU" sz="2800" dirty="0" smtClean="0"/>
              <a:t>And I might have (third-order) desires not to have the (second-order) desires not to have my (first-order) desires.</a:t>
            </a:r>
            <a:endParaRPr lang="en-AU" sz="1800" dirty="0"/>
          </a:p>
          <a:p>
            <a:pPr marL="354013" indent="-354013">
              <a:lnSpc>
                <a:spcPct val="120000"/>
              </a:lnSpc>
              <a:spcBef>
                <a:spcPts val="1200"/>
              </a:spcBef>
              <a:buFont typeface="+mj-lt"/>
              <a:buAutoNum type="arabicPeriod"/>
            </a:pPr>
            <a:r>
              <a:rPr lang="en-AU" sz="2800" dirty="0" smtClean="0"/>
              <a:t>And …</a:t>
            </a:r>
          </a:p>
        </p:txBody>
      </p:sp>
    </p:spTree>
    <p:extLst>
      <p:ext uri="{BB962C8B-B14F-4D97-AF65-F5344CB8AC3E}">
        <p14:creationId xmlns:p14="http://schemas.microsoft.com/office/powerpoint/2010/main" val="3749925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Integrity as Integration</a:t>
            </a:r>
            <a:endParaRPr lang="en-US" dirty="0"/>
          </a:p>
        </p:txBody>
      </p:sp>
      <p:sp>
        <p:nvSpPr>
          <p:cNvPr id="3" name="Content Placeholder 2"/>
          <p:cNvSpPr>
            <a:spLocks noGrp="1"/>
          </p:cNvSpPr>
          <p:nvPr>
            <p:ph idx="1"/>
          </p:nvPr>
        </p:nvSpPr>
        <p:spPr>
          <a:xfrm>
            <a:off x="457200" y="1600200"/>
            <a:ext cx="8229600" cy="5054792"/>
          </a:xfrm>
        </p:spPr>
        <p:txBody>
          <a:bodyPr anchor="t">
            <a:noAutofit/>
          </a:bodyPr>
          <a:lstStyle/>
          <a:p>
            <a:pPr>
              <a:lnSpc>
                <a:spcPct val="130000"/>
              </a:lnSpc>
            </a:pPr>
            <a:r>
              <a:rPr lang="en-AU" sz="2400" dirty="0" smtClean="0"/>
              <a:t>To be a person of integrity(on the integration account)  is to bring these different levels of desires, into harmony, abandoning desires that cannot be brought within the integrated hierarchy, and to wholeheartedly endorse the remainder.  </a:t>
            </a:r>
          </a:p>
          <a:p>
            <a:pPr>
              <a:lnSpc>
                <a:spcPct val="130000"/>
              </a:lnSpc>
            </a:pPr>
            <a:r>
              <a:rPr lang="en-AU" sz="2400" dirty="0" smtClean="0"/>
              <a:t>The person who has achieved self-integration: </a:t>
            </a:r>
          </a:p>
          <a:p>
            <a:pPr lvl="1">
              <a:lnSpc>
                <a:spcPct val="130000"/>
              </a:lnSpc>
            </a:pPr>
            <a:r>
              <a:rPr lang="en-AU" sz="2000" dirty="0" smtClean="0"/>
              <a:t>... no longer holds himself at all apart from the desire to which he has committed himself. It is no longer unsettled or uncertain whether the object of that desire – that is, what he wants – is what he really wants.... </a:t>
            </a:r>
          </a:p>
          <a:p>
            <a:pPr lvl="2">
              <a:lnSpc>
                <a:spcPct val="130000"/>
              </a:lnSpc>
            </a:pPr>
            <a:r>
              <a:rPr lang="en-US" sz="1600" dirty="0" smtClean="0"/>
              <a:t>Harry G. Frankfurt, ‘Identification and Wholeheartedness’  (1988)</a:t>
            </a:r>
            <a:endParaRPr lang="en-AU" sz="1600" dirty="0" smtClean="0"/>
          </a:p>
        </p:txBody>
      </p:sp>
    </p:spTree>
    <p:extLst>
      <p:ext uri="{BB962C8B-B14F-4D97-AF65-F5344CB8AC3E}">
        <p14:creationId xmlns:p14="http://schemas.microsoft.com/office/powerpoint/2010/main" val="2997447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Albert </a:t>
            </a:r>
            <a:r>
              <a:rPr lang="en-US" dirty="0" err="1" smtClean="0"/>
              <a:t>Pierrepoint</a:t>
            </a:r>
            <a:endParaRPr lang="en-US" dirty="0"/>
          </a:p>
        </p:txBody>
      </p:sp>
      <p:sp>
        <p:nvSpPr>
          <p:cNvPr id="3" name="Content Placeholder 2"/>
          <p:cNvSpPr>
            <a:spLocks noGrp="1"/>
          </p:cNvSpPr>
          <p:nvPr>
            <p:ph idx="1"/>
          </p:nvPr>
        </p:nvSpPr>
        <p:spPr>
          <a:xfrm>
            <a:off x="1073541" y="1417638"/>
            <a:ext cx="7613258" cy="4708525"/>
          </a:xfrm>
        </p:spPr>
        <p:txBody>
          <a:bodyPr>
            <a:normAutofit fontScale="92500"/>
          </a:bodyPr>
          <a:lstStyle/>
          <a:p>
            <a:r>
              <a:rPr lang="en-US" sz="4000" dirty="0" smtClean="0"/>
              <a:t>Jovial barman during the week</a:t>
            </a:r>
          </a:p>
          <a:p>
            <a:r>
              <a:rPr lang="en-US" sz="4000" dirty="0" smtClean="0"/>
              <a:t>Hangman in the weekend</a:t>
            </a:r>
          </a:p>
          <a:p>
            <a:pPr lvl="1"/>
            <a:r>
              <a:rPr lang="en-US" sz="3600" dirty="0" smtClean="0"/>
              <a:t>Hanged 433 men 17 women.</a:t>
            </a:r>
          </a:p>
          <a:p>
            <a:r>
              <a:rPr lang="en-US" sz="4000" dirty="0" smtClean="0"/>
              <a:t>Questions:</a:t>
            </a:r>
          </a:p>
          <a:p>
            <a:pPr lvl="1"/>
            <a:r>
              <a:rPr lang="en-US" sz="3600" dirty="0" smtClean="0"/>
              <a:t>Does Albert’s </a:t>
            </a:r>
            <a:r>
              <a:rPr lang="en-US" sz="3600" i="1" dirty="0" smtClean="0"/>
              <a:t>role</a:t>
            </a:r>
            <a:r>
              <a:rPr lang="en-US" sz="3600" dirty="0" smtClean="0"/>
              <a:t> insulate him from:</a:t>
            </a:r>
          </a:p>
          <a:p>
            <a:pPr lvl="2"/>
            <a:r>
              <a:rPr lang="en-US" sz="3200" dirty="0" smtClean="0"/>
              <a:t> moral </a:t>
            </a:r>
            <a:r>
              <a:rPr lang="en-US" sz="3200" dirty="0" err="1" smtClean="0"/>
              <a:t>judgement</a:t>
            </a:r>
            <a:r>
              <a:rPr lang="en-US" sz="3200" dirty="0" smtClean="0"/>
              <a:t>?</a:t>
            </a:r>
          </a:p>
          <a:p>
            <a:pPr lvl="2"/>
            <a:r>
              <a:rPr lang="en-US" sz="3200" dirty="0" smtClean="0"/>
              <a:t>Personal psychological cost?</a:t>
            </a:r>
            <a:endParaRPr lang="en-US" sz="3200" dirty="0"/>
          </a:p>
          <a:p>
            <a:pPr marL="5715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868936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Integration Integrity and Roles</a:t>
            </a:r>
            <a:endParaRPr lang="en-US" dirty="0"/>
          </a:p>
        </p:txBody>
      </p:sp>
      <p:sp>
        <p:nvSpPr>
          <p:cNvPr id="3" name="Content Placeholder 2"/>
          <p:cNvSpPr>
            <a:spLocks noGrp="1"/>
          </p:cNvSpPr>
          <p:nvPr>
            <p:ph idx="1"/>
          </p:nvPr>
        </p:nvSpPr>
        <p:spPr>
          <a:xfrm>
            <a:off x="457200" y="1600200"/>
            <a:ext cx="8229600" cy="4859416"/>
          </a:xfrm>
        </p:spPr>
        <p:txBody>
          <a:bodyPr anchor="t">
            <a:normAutofit fontScale="85000" lnSpcReduction="20000"/>
          </a:bodyPr>
          <a:lstStyle/>
          <a:p>
            <a:r>
              <a:rPr lang="en-US" sz="3800" dirty="0" smtClean="0"/>
              <a:t>Maybe Ishiguro’s </a:t>
            </a:r>
            <a:r>
              <a:rPr lang="en-US" sz="3800" dirty="0"/>
              <a:t>butler lacked integrity </a:t>
            </a:r>
            <a:r>
              <a:rPr lang="en-US" sz="3800" dirty="0" smtClean="0"/>
              <a:t>because lacked </a:t>
            </a:r>
            <a:r>
              <a:rPr lang="en-US" sz="3800" dirty="0"/>
              <a:t>integration: </a:t>
            </a:r>
            <a:endParaRPr lang="en-US" sz="3800" dirty="0" smtClean="0"/>
          </a:p>
          <a:p>
            <a:pPr lvl="1"/>
            <a:r>
              <a:rPr lang="en-US" sz="3200" dirty="0" smtClean="0"/>
              <a:t>we </a:t>
            </a:r>
            <a:r>
              <a:rPr lang="en-US" sz="3200" dirty="0"/>
              <a:t>think him a tragic figure because we don’t believe he wants to be the kind of person who cannot declare his lov</a:t>
            </a:r>
            <a:r>
              <a:rPr lang="en-US" dirty="0"/>
              <a:t>e for Miss Kenton, or who takes pride in serving soup rather than going to his father’s death bed, or who really endorses the value of the bantering butler. He does not, we suspect, really have the higher-order desires to have the lower-order desires he has or claims to have. </a:t>
            </a:r>
            <a:endParaRPr lang="en-US" dirty="0" smtClean="0"/>
          </a:p>
          <a:p>
            <a:r>
              <a:rPr lang="en-US" dirty="0" smtClean="0"/>
              <a:t>Montaigne </a:t>
            </a:r>
            <a:r>
              <a:rPr lang="en-US" dirty="0"/>
              <a:t>may be able to maintain indifference to what he does in the role of Mayor, but, if he can, it is at the cost of his integrity, where integrity requires integration and wholeness, that one not be divided.  </a:t>
            </a:r>
            <a:endParaRPr lang="en-AU" dirty="0"/>
          </a:p>
        </p:txBody>
      </p:sp>
    </p:spTree>
    <p:extLst>
      <p:ext uri="{BB962C8B-B14F-4D97-AF65-F5344CB8AC3E}">
        <p14:creationId xmlns:p14="http://schemas.microsoft.com/office/powerpoint/2010/main" val="2072261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But</a:t>
            </a:r>
            <a:endParaRPr lang="en-US" b="1" dirty="0"/>
          </a:p>
        </p:txBody>
      </p:sp>
      <p:sp>
        <p:nvSpPr>
          <p:cNvPr id="3" name="Content Placeholder 2"/>
          <p:cNvSpPr>
            <a:spLocks noGrp="1"/>
          </p:cNvSpPr>
          <p:nvPr>
            <p:ph idx="1"/>
          </p:nvPr>
        </p:nvSpPr>
        <p:spPr>
          <a:xfrm>
            <a:off x="1088660" y="1738594"/>
            <a:ext cx="7598139" cy="4867553"/>
          </a:xfrm>
        </p:spPr>
        <p:txBody>
          <a:bodyPr>
            <a:noAutofit/>
          </a:bodyPr>
          <a:lstStyle/>
          <a:p>
            <a:pPr>
              <a:lnSpc>
                <a:spcPct val="90000"/>
              </a:lnSpc>
            </a:pPr>
            <a:r>
              <a:rPr lang="en-US" sz="4800" dirty="0" smtClean="0"/>
              <a:t>Even if Mr</a:t>
            </a:r>
            <a:r>
              <a:rPr lang="en-US" sz="4800" dirty="0"/>
              <a:t>. Stevens and Montaigne </a:t>
            </a:r>
            <a:r>
              <a:rPr lang="en-US" sz="4800" dirty="0" smtClean="0"/>
              <a:t>lacked integration-integrity, there </a:t>
            </a:r>
            <a:r>
              <a:rPr lang="en-US" sz="4800" dirty="0"/>
              <a:t>seems little reason to </a:t>
            </a:r>
            <a:r>
              <a:rPr lang="en-US" sz="4800" dirty="0" smtClean="0"/>
              <a:t>think same of role</a:t>
            </a:r>
            <a:r>
              <a:rPr lang="en-US" sz="4800" dirty="0"/>
              <a:t>-occupants in general. </a:t>
            </a:r>
            <a:endParaRPr lang="en-US" sz="4800" dirty="0" smtClean="0"/>
          </a:p>
        </p:txBody>
      </p:sp>
    </p:spTree>
    <p:extLst>
      <p:ext uri="{BB962C8B-B14F-4D97-AF65-F5344CB8AC3E}">
        <p14:creationId xmlns:p14="http://schemas.microsoft.com/office/powerpoint/2010/main" val="647158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l"/>
            <a:r>
              <a:rPr lang="en-US" dirty="0" smtClean="0"/>
              <a:t>…</a:t>
            </a:r>
            <a:endParaRPr lang="en-US" dirty="0"/>
          </a:p>
        </p:txBody>
      </p:sp>
      <p:sp>
        <p:nvSpPr>
          <p:cNvPr id="3" name="Content Placeholder 2"/>
          <p:cNvSpPr>
            <a:spLocks noGrp="1"/>
          </p:cNvSpPr>
          <p:nvPr>
            <p:ph idx="1"/>
          </p:nvPr>
        </p:nvSpPr>
        <p:spPr>
          <a:xfrm>
            <a:off x="457200" y="1600200"/>
            <a:ext cx="8229600" cy="4859416"/>
          </a:xfrm>
        </p:spPr>
        <p:txBody>
          <a:bodyPr anchor="t">
            <a:noAutofit/>
          </a:bodyPr>
          <a:lstStyle/>
          <a:p>
            <a:pPr>
              <a:lnSpc>
                <a:spcPct val="90000"/>
              </a:lnSpc>
            </a:pPr>
            <a:r>
              <a:rPr lang="en-US" dirty="0"/>
              <a:t>If the broader view above is right …. :</a:t>
            </a:r>
          </a:p>
          <a:p>
            <a:pPr>
              <a:lnSpc>
                <a:spcPct val="90000"/>
              </a:lnSpc>
            </a:pPr>
            <a:r>
              <a:rPr lang="en-US" dirty="0" smtClean="0"/>
              <a:t>Then might think there are higher-order reasons to respect the lower-order demands of roles.</a:t>
            </a:r>
          </a:p>
          <a:p>
            <a:pPr>
              <a:lnSpc>
                <a:spcPct val="90000"/>
              </a:lnSpc>
            </a:pPr>
            <a:r>
              <a:rPr lang="en-US" dirty="0" smtClean="0"/>
              <a:t> We might find it hard to accept that </a:t>
            </a:r>
            <a:r>
              <a:rPr lang="en-US" dirty="0" err="1" smtClean="0"/>
              <a:t>Mr</a:t>
            </a:r>
            <a:r>
              <a:rPr lang="en-US" dirty="0" smtClean="0"/>
              <a:t> Stevens wants the first-order desire he claims to want, but it seems less obvious that a lawyer might not want, and want to want, to recognize the authority of role demands.</a:t>
            </a:r>
            <a:endParaRPr lang="en-AU" dirty="0" smtClean="0"/>
          </a:p>
        </p:txBody>
      </p:sp>
    </p:spTree>
    <p:extLst>
      <p:ext uri="{BB962C8B-B14F-4D97-AF65-F5344CB8AC3E}">
        <p14:creationId xmlns:p14="http://schemas.microsoft.com/office/powerpoint/2010/main" val="1673465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So</a:t>
            </a:r>
            <a:endParaRPr lang="en-US" dirty="0"/>
          </a:p>
        </p:txBody>
      </p:sp>
      <p:sp>
        <p:nvSpPr>
          <p:cNvPr id="3" name="Content Placeholder 2"/>
          <p:cNvSpPr>
            <a:spLocks noGrp="1"/>
          </p:cNvSpPr>
          <p:nvPr>
            <p:ph idx="1"/>
          </p:nvPr>
        </p:nvSpPr>
        <p:spPr/>
        <p:txBody>
          <a:bodyPr anchor="t" anchorCtr="0">
            <a:noAutofit/>
          </a:bodyPr>
          <a:lstStyle/>
          <a:p>
            <a:r>
              <a:rPr lang="en-US" sz="4400" dirty="0" smtClean="0"/>
              <a:t>Again, what really matters for the integration view is critical reflection and the readiness to act on it:</a:t>
            </a:r>
          </a:p>
          <a:p>
            <a:r>
              <a:rPr lang="en-US" sz="4400" dirty="0" smtClean="0"/>
              <a:t>The person of integrity can accept the demands of role obligations.</a:t>
            </a:r>
            <a:endParaRPr lang="en-US" sz="4400" dirty="0"/>
          </a:p>
        </p:txBody>
      </p:sp>
    </p:spTree>
    <p:extLst>
      <p:ext uri="{BB962C8B-B14F-4D97-AF65-F5344CB8AC3E}">
        <p14:creationId xmlns:p14="http://schemas.microsoft.com/office/powerpoint/2010/main" val="386596091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t>The Formalism Objection to integration integrity </a:t>
            </a:r>
            <a:endParaRPr lang="en-US" sz="3200" dirty="0"/>
          </a:p>
        </p:txBody>
      </p:sp>
      <p:sp>
        <p:nvSpPr>
          <p:cNvPr id="3" name="Content Placeholder 2"/>
          <p:cNvSpPr>
            <a:spLocks noGrp="1"/>
          </p:cNvSpPr>
          <p:nvPr>
            <p:ph idx="1"/>
          </p:nvPr>
        </p:nvSpPr>
        <p:spPr/>
        <p:txBody>
          <a:bodyPr>
            <a:normAutofit fontScale="92500"/>
          </a:bodyPr>
          <a:lstStyle/>
          <a:p>
            <a:r>
              <a:rPr lang="en-US" sz="4000" dirty="0" smtClean="0"/>
              <a:t>Some people reject integrity as integration because it imposes only </a:t>
            </a:r>
            <a:r>
              <a:rPr lang="en-US" sz="4000" i="1" dirty="0" smtClean="0"/>
              <a:t>formal </a:t>
            </a:r>
            <a:r>
              <a:rPr lang="en-US" sz="4000" dirty="0" smtClean="0"/>
              <a:t>or</a:t>
            </a:r>
            <a:r>
              <a:rPr lang="en-US" sz="4000" i="1" dirty="0" smtClean="0"/>
              <a:t> content independent </a:t>
            </a:r>
            <a:r>
              <a:rPr lang="en-US" sz="4000" dirty="0" smtClean="0"/>
              <a:t>conditions on integrity:</a:t>
            </a:r>
          </a:p>
          <a:p>
            <a:r>
              <a:rPr lang="en-US" sz="4000" dirty="0" smtClean="0"/>
              <a:t>I might be thoroughly integrated because I am thoroughly, consistently, immoral – the Nazi case</a:t>
            </a:r>
            <a:r>
              <a:rPr lang="en-US" dirty="0" smtClean="0"/>
              <a:t>.</a:t>
            </a:r>
          </a:p>
          <a:p>
            <a:endParaRPr lang="en-US" dirty="0"/>
          </a:p>
        </p:txBody>
      </p:sp>
    </p:spTree>
    <p:extLst>
      <p:ext uri="{BB962C8B-B14F-4D97-AF65-F5344CB8AC3E}">
        <p14:creationId xmlns:p14="http://schemas.microsoft.com/office/powerpoint/2010/main" val="21399686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the formalism objection: </a:t>
            </a:r>
            <a:endParaRPr lang="en-US" dirty="0"/>
          </a:p>
        </p:txBody>
      </p:sp>
      <p:sp>
        <p:nvSpPr>
          <p:cNvPr id="3" name="Content Placeholder 2"/>
          <p:cNvSpPr>
            <a:spLocks noGrp="1"/>
          </p:cNvSpPr>
          <p:nvPr>
            <p:ph idx="1"/>
          </p:nvPr>
        </p:nvSpPr>
        <p:spPr/>
        <p:txBody>
          <a:bodyPr>
            <a:normAutofit lnSpcReduction="10000"/>
          </a:bodyPr>
          <a:lstStyle/>
          <a:p>
            <a:r>
              <a:rPr lang="en-US" dirty="0" smtClean="0"/>
              <a:t>Integrity </a:t>
            </a:r>
            <a:r>
              <a:rPr lang="en-US" i="1" dirty="0" smtClean="0"/>
              <a:t>is</a:t>
            </a:r>
            <a:r>
              <a:rPr lang="en-US" dirty="0" smtClean="0"/>
              <a:t> only a formal notion.  </a:t>
            </a:r>
          </a:p>
          <a:p>
            <a:r>
              <a:rPr lang="en-US" dirty="0" smtClean="0"/>
              <a:t>The content of the views integrated do not </a:t>
            </a:r>
            <a:r>
              <a:rPr lang="en-US" i="1" dirty="0" smtClean="0"/>
              <a:t>directly </a:t>
            </a:r>
            <a:r>
              <a:rPr lang="en-US" dirty="0" smtClean="0"/>
              <a:t>settle whether one has integrity, but they might do so indirectly, because </a:t>
            </a:r>
            <a:r>
              <a:rPr lang="en-NZ" dirty="0" smtClean="0"/>
              <a:t>it is (almost always) more difficult to integrate morally obnoxious desires and volitions than more admirable alternatives.</a:t>
            </a:r>
          </a:p>
          <a:p>
            <a:r>
              <a:rPr lang="en-NZ" dirty="0" smtClean="0"/>
              <a:t>If right, response highlights the centrality of reflection and engagement (again).</a:t>
            </a:r>
          </a:p>
        </p:txBody>
      </p:sp>
    </p:spTree>
    <p:extLst>
      <p:ext uri="{BB962C8B-B14F-4D97-AF65-F5344CB8AC3E}">
        <p14:creationId xmlns:p14="http://schemas.microsoft.com/office/powerpoint/2010/main" val="39100247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Strategy: </a:t>
            </a:r>
            <a:br>
              <a:rPr lang="en-US" dirty="0" smtClean="0"/>
            </a:br>
            <a:r>
              <a:rPr lang="en-US" dirty="0" smtClean="0"/>
              <a:t>Reflective Equilibrium</a:t>
            </a:r>
            <a:endParaRPr lang="en-US" dirty="0"/>
          </a:p>
        </p:txBody>
      </p:sp>
      <p:sp>
        <p:nvSpPr>
          <p:cNvPr id="3" name="Content Placeholder 2"/>
          <p:cNvSpPr>
            <a:spLocks noGrp="1"/>
          </p:cNvSpPr>
          <p:nvPr>
            <p:ph idx="1"/>
          </p:nvPr>
        </p:nvSpPr>
        <p:spPr>
          <a:xfrm>
            <a:off x="457200" y="2124713"/>
            <a:ext cx="8229600" cy="4347114"/>
          </a:xfrm>
        </p:spPr>
        <p:txBody>
          <a:bodyPr anchor="t">
            <a:normAutofit fontScale="92500" lnSpcReduction="10000"/>
          </a:bodyPr>
          <a:lstStyle/>
          <a:p>
            <a:r>
              <a:rPr lang="en-NZ" dirty="0" smtClean="0"/>
              <a:t>According to the method of reflective equilibrium, a “moral principle, or moral judgement about a particular case  ... would be justified if it cohered with the rest of our beliefs about right action ... on due reflection and after appropriate revision throughout our system of beliefs.”  </a:t>
            </a:r>
          </a:p>
          <a:p>
            <a:r>
              <a:rPr lang="en-NZ" dirty="0" smtClean="0"/>
              <a:t>The method requires us to reflect upon how particular beliefs and judgements fit into broader sets or system of beliefs. </a:t>
            </a:r>
          </a:p>
          <a:p>
            <a:endParaRPr lang="en-US" dirty="0"/>
          </a:p>
        </p:txBody>
      </p:sp>
    </p:spTree>
    <p:extLst>
      <p:ext uri="{BB962C8B-B14F-4D97-AF65-F5344CB8AC3E}">
        <p14:creationId xmlns:p14="http://schemas.microsoft.com/office/powerpoint/2010/main" val="4085997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Reflective Equilibrium, Nazis and the Rest of Us</a:t>
            </a:r>
            <a:endParaRPr lang="en-US" sz="3200" dirty="0"/>
          </a:p>
        </p:txBody>
      </p:sp>
      <p:sp>
        <p:nvSpPr>
          <p:cNvPr id="3" name="Content Placeholder 2"/>
          <p:cNvSpPr>
            <a:spLocks noGrp="1"/>
          </p:cNvSpPr>
          <p:nvPr>
            <p:ph idx="1"/>
          </p:nvPr>
        </p:nvSpPr>
        <p:spPr>
          <a:xfrm>
            <a:off x="457200" y="1417638"/>
            <a:ext cx="8229600" cy="5188510"/>
          </a:xfrm>
        </p:spPr>
        <p:txBody>
          <a:bodyPr tIns="0" bIns="0" anchor="t">
            <a:noAutofit/>
          </a:bodyPr>
          <a:lstStyle/>
          <a:p>
            <a:pPr>
              <a:lnSpc>
                <a:spcPct val="130000"/>
              </a:lnSpc>
            </a:pPr>
            <a:r>
              <a:rPr lang="en-NZ" sz="2000" dirty="0" smtClean="0"/>
              <a:t>According to Claudia Koonz, the Nazi conscience, “is not an oxymoron ….  The popularisers of anti-Semitism and the planners of genocide followed a coherent set of severe ethical maxims derived from broad philosophical concepts”.</a:t>
            </a:r>
          </a:p>
          <a:p>
            <a:pPr>
              <a:lnSpc>
                <a:spcPct val="130000"/>
              </a:lnSpc>
            </a:pPr>
            <a:r>
              <a:rPr lang="en-NZ" sz="2000" dirty="0" smtClean="0"/>
              <a:t>If this is right, should we reject the integration account of integrity?</a:t>
            </a:r>
          </a:p>
          <a:p>
            <a:pPr>
              <a:lnSpc>
                <a:spcPct val="130000"/>
              </a:lnSpc>
            </a:pPr>
            <a:r>
              <a:rPr lang="en-NZ" sz="2000" dirty="0" smtClean="0"/>
              <a:t>Compare Sam,a dodgy car dealer prepared to lie to sell cars, with the Nazi. </a:t>
            </a:r>
          </a:p>
          <a:p>
            <a:pPr lvl="1">
              <a:lnSpc>
                <a:spcPct val="130000"/>
              </a:lnSpc>
            </a:pPr>
            <a:r>
              <a:rPr lang="en-NZ" sz="1800" dirty="0" smtClean="0"/>
              <a:t>When confronted with the tensions between his view that it is alright to lie to prospective customers, his judgements about another dealer doing the same thing to someone he cares about, and the greater part of his broader moral views, Sam is likely to find it easier to achieve equilibrium by discarding his view about the moral status of his own lie, than to do so by revising the many other views with which that self-serving belief conflicts. </a:t>
            </a:r>
            <a:endParaRPr lang="en-NZ" sz="1600" dirty="0" smtClean="0"/>
          </a:p>
        </p:txBody>
      </p:sp>
    </p:spTree>
    <p:extLst>
      <p:ext uri="{BB962C8B-B14F-4D97-AF65-F5344CB8AC3E}">
        <p14:creationId xmlns:p14="http://schemas.microsoft.com/office/powerpoint/2010/main" val="39482040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Sam and the Nazi</a:t>
            </a:r>
            <a:endParaRPr lang="en-US" dirty="0"/>
          </a:p>
        </p:txBody>
      </p:sp>
      <p:sp>
        <p:nvSpPr>
          <p:cNvPr id="3" name="Content Placeholder 2"/>
          <p:cNvSpPr>
            <a:spLocks noGrp="1"/>
          </p:cNvSpPr>
          <p:nvPr>
            <p:ph idx="1"/>
          </p:nvPr>
        </p:nvSpPr>
        <p:spPr/>
        <p:txBody>
          <a:bodyPr anchor="t">
            <a:normAutofit/>
          </a:bodyPr>
          <a:lstStyle/>
          <a:p>
            <a:r>
              <a:rPr lang="en-NZ" dirty="0" smtClean="0"/>
              <a:t>Things seem likely to be otherwise for the Nazi.  His overall belief set, we might suppose, has little in common with those who condemn his conduct. The smallest belief revision required for him to obtain integrity might involve revising the few moral and empirical views he shares with his critics, shifting him to an integrated set of morally obnoxious views. </a:t>
            </a:r>
            <a:endParaRPr lang="en-US" dirty="0"/>
          </a:p>
        </p:txBody>
      </p:sp>
    </p:spTree>
    <p:extLst>
      <p:ext uri="{BB962C8B-B14F-4D97-AF65-F5344CB8AC3E}">
        <p14:creationId xmlns:p14="http://schemas.microsoft.com/office/powerpoint/2010/main" val="16245857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t">
            <a:noAutofit/>
          </a:bodyPr>
          <a:lstStyle/>
          <a:p>
            <a:r>
              <a:rPr lang="en-NZ" sz="2800" dirty="0" smtClean="0"/>
              <a:t>If this is </a:t>
            </a:r>
            <a:r>
              <a:rPr lang="en-NZ" sz="2800" dirty="0"/>
              <a:t>right, the Nazi is a very peculiar </a:t>
            </a:r>
            <a:r>
              <a:rPr lang="en-NZ" sz="2800" dirty="0" smtClean="0"/>
              <a:t>case. </a:t>
            </a:r>
          </a:p>
          <a:p>
            <a:pPr lvl="1"/>
            <a:r>
              <a:rPr lang="en-NZ" dirty="0" smtClean="0"/>
              <a:t>If the pursuit </a:t>
            </a:r>
            <a:r>
              <a:rPr lang="en-NZ" dirty="0"/>
              <a:t>of integrity does not push the Nazi toward a more morally acceptable set of beliefs, it is only because his beliefs are thoroughly, more or less consistently, morally obnoxious to begin with. </a:t>
            </a:r>
            <a:endParaRPr lang="en-NZ" dirty="0" smtClean="0"/>
          </a:p>
          <a:p>
            <a:r>
              <a:rPr lang="en-NZ" sz="2800" dirty="0" smtClean="0"/>
              <a:t>Most </a:t>
            </a:r>
            <a:r>
              <a:rPr lang="en-NZ" sz="2800" dirty="0"/>
              <a:t>of us, however, </a:t>
            </a:r>
            <a:r>
              <a:rPr lang="en-NZ" sz="2800" dirty="0" smtClean="0"/>
              <a:t>and most </a:t>
            </a:r>
            <a:r>
              <a:rPr lang="en-NZ" sz="2800" dirty="0"/>
              <a:t>lawyers, share very substantial moral ground with our fellows, even those with whom we disagree about particular cases and </a:t>
            </a:r>
            <a:r>
              <a:rPr lang="en-NZ" sz="2800" dirty="0" smtClean="0"/>
              <a:t>issues so integration </a:t>
            </a:r>
            <a:r>
              <a:rPr lang="en-NZ" sz="2800" dirty="0"/>
              <a:t>is likely to take us toward rather than away from common moral </a:t>
            </a:r>
            <a:r>
              <a:rPr lang="en-NZ" sz="2800" dirty="0" smtClean="0"/>
              <a:t>ground</a:t>
            </a:r>
            <a:r>
              <a:rPr lang="en-NZ" sz="2800" dirty="0"/>
              <a:t>.</a:t>
            </a:r>
            <a:endParaRPr lang="en-US" sz="2800" dirty="0"/>
          </a:p>
        </p:txBody>
      </p:sp>
    </p:spTree>
    <p:extLst>
      <p:ext uri="{BB962C8B-B14F-4D97-AF65-F5344CB8AC3E}">
        <p14:creationId xmlns:p14="http://schemas.microsoft.com/office/powerpoint/2010/main" val="2999011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30722"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30723" name="Rectangle 6"/>
          <p:cNvSpPr>
            <a:spLocks noGrp="1"/>
          </p:cNvSpPr>
          <p:nvPr>
            <p:ph type="title" idx="4294967295"/>
          </p:nvPr>
        </p:nvSpPr>
        <p:spPr/>
        <p:txBody>
          <a:bodyPr>
            <a:normAutofit fontScale="90000"/>
          </a:bodyPr>
          <a:lstStyle/>
          <a:p>
            <a:r>
              <a:rPr lang="en-US" dirty="0" smtClean="0"/>
              <a:t>The possibility of role differentiation</a:t>
            </a:r>
            <a:endParaRPr lang="en-GB" dirty="0">
              <a:latin typeface="Goudy Old Style" charset="0"/>
              <a:ea typeface="ＭＳ Ｐゴシック" charset="0"/>
              <a:cs typeface="ＭＳ Ｐゴシック" charset="0"/>
            </a:endParaRPr>
          </a:p>
        </p:txBody>
      </p:sp>
      <p:sp>
        <p:nvSpPr>
          <p:cNvPr id="30724" name="Rectangle 7"/>
          <p:cNvSpPr>
            <a:spLocks noGrp="1"/>
          </p:cNvSpPr>
          <p:nvPr>
            <p:ph type="body" sz="half" idx="4294967295"/>
          </p:nvPr>
        </p:nvSpPr>
        <p:spPr>
          <a:xfrm>
            <a:off x="685800" y="1859539"/>
            <a:ext cx="3649589" cy="4233285"/>
          </a:xfrm>
        </p:spPr>
        <p:txBody>
          <a:bodyPr>
            <a:normAutofit fontScale="92500" lnSpcReduction="10000"/>
          </a:bodyPr>
          <a:lstStyle/>
          <a:p>
            <a:pPr marL="0" indent="0" eaLnBrk="1" hangingPunct="1">
              <a:lnSpc>
                <a:spcPct val="90000"/>
              </a:lnSpc>
              <a:buFontTx/>
              <a:buNone/>
            </a:pPr>
            <a:r>
              <a:rPr lang="en-AU" dirty="0">
                <a:latin typeface="Goudy Old Style" charset="0"/>
                <a:ea typeface="ＭＳ Ｐゴシック" charset="0"/>
                <a:cs typeface="ＭＳ Ｐゴシック" charset="0"/>
              </a:rPr>
              <a:t>How </a:t>
            </a:r>
            <a:r>
              <a:rPr lang="ja-JP" altLang="en-AU" dirty="0">
                <a:latin typeface="Goudy Old Style" charset="0"/>
                <a:ea typeface="ＭＳ Ｐゴシック" charset="0"/>
                <a:cs typeface="ＭＳ Ｐゴシック" charset="0"/>
              </a:rPr>
              <a:t>‘</a:t>
            </a:r>
            <a:r>
              <a:rPr lang="en-AU" altLang="ja-JP" dirty="0">
                <a:latin typeface="Goudy Old Style" charset="0"/>
                <a:ea typeface="ＭＳ Ｐゴシック" charset="0"/>
                <a:cs typeface="ＭＳ Ｐゴシック" charset="0"/>
              </a:rPr>
              <a:t>it be right that a man should, with a wig on his head and a band around his neck, do for a guinea what, without these appendages, he would think it wicked and infamous to do for an empire?</a:t>
            </a:r>
            <a:r>
              <a:rPr lang="ja-JP" altLang="en-AU" dirty="0">
                <a:latin typeface="Goudy Old Style" charset="0"/>
                <a:ea typeface="ＭＳ Ｐゴシック" charset="0"/>
                <a:cs typeface="ＭＳ Ｐゴシック" charset="0"/>
              </a:rPr>
              <a:t>’</a:t>
            </a:r>
            <a:endParaRPr lang="en-AU" altLang="ja-JP" sz="1000" dirty="0">
              <a:latin typeface="Goudy Old Style" charset="0"/>
              <a:ea typeface="ＭＳ Ｐゴシック" charset="0"/>
              <a:cs typeface="ＭＳ Ｐゴシック" charset="0"/>
            </a:endParaRPr>
          </a:p>
          <a:p>
            <a:pPr marL="0" indent="0" algn="r" eaLnBrk="1" hangingPunct="1">
              <a:lnSpc>
                <a:spcPct val="90000"/>
              </a:lnSpc>
              <a:buFontTx/>
              <a:buNone/>
            </a:pPr>
            <a:r>
              <a:rPr lang="en-AU" sz="1400" dirty="0">
                <a:latin typeface="Goudy Old Style" charset="0"/>
                <a:ea typeface="ＭＳ Ｐゴシック" charset="0"/>
                <a:cs typeface="ＭＳ Ｐゴシック" charset="0"/>
              </a:rPr>
              <a:t>Thomas </a:t>
            </a:r>
            <a:r>
              <a:rPr lang="en-AU" sz="1400" dirty="0" err="1">
                <a:latin typeface="Goudy Old Style" charset="0"/>
                <a:ea typeface="ＭＳ Ｐゴシック" charset="0"/>
                <a:cs typeface="ＭＳ Ｐゴシック" charset="0"/>
              </a:rPr>
              <a:t>Babbington</a:t>
            </a:r>
            <a:r>
              <a:rPr lang="en-AU" sz="1400" dirty="0">
                <a:latin typeface="Goudy Old Style" charset="0"/>
                <a:ea typeface="ＭＳ Ｐゴシック" charset="0"/>
                <a:cs typeface="ＭＳ Ｐゴシック" charset="0"/>
              </a:rPr>
              <a:t> Macaulay </a:t>
            </a:r>
          </a:p>
          <a:p>
            <a:pPr marL="0" indent="0" algn="r" eaLnBrk="1" hangingPunct="1">
              <a:lnSpc>
                <a:spcPct val="90000"/>
              </a:lnSpc>
              <a:buFontTx/>
              <a:buNone/>
            </a:pPr>
            <a:r>
              <a:rPr lang="en-AU" sz="1400" dirty="0">
                <a:latin typeface="Goudy Old Style" charset="0"/>
                <a:ea typeface="ＭＳ Ｐゴシック" charset="0"/>
                <a:cs typeface="ＭＳ Ｐゴシック" charset="0"/>
              </a:rPr>
              <a:t>'Essay on Bacon'</a:t>
            </a:r>
            <a:endParaRPr lang="en-GB" sz="1600" dirty="0">
              <a:latin typeface="Goudy Old Style" charset="0"/>
              <a:ea typeface="ＭＳ Ｐゴシック" charset="0"/>
              <a:cs typeface="ＭＳ Ｐゴシック" charset="0"/>
            </a:endParaRPr>
          </a:p>
        </p:txBody>
      </p:sp>
      <p:pic>
        <p:nvPicPr>
          <p:cNvPr id="30725" name="Picture 8" descr="macaulay"/>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879975" y="2062163"/>
            <a:ext cx="3114675" cy="4030662"/>
          </a:xfrm>
        </p:spPr>
      </p:pic>
    </p:spTree>
    <p:extLst>
      <p:ext uri="{BB962C8B-B14F-4D97-AF65-F5344CB8AC3E}">
        <p14:creationId xmlns:p14="http://schemas.microsoft.com/office/powerpoint/2010/main" val="39359756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again</a:t>
            </a:r>
            <a:endParaRPr lang="en-US" dirty="0"/>
          </a:p>
        </p:txBody>
      </p:sp>
      <p:sp>
        <p:nvSpPr>
          <p:cNvPr id="3" name="Content Placeholder 2"/>
          <p:cNvSpPr>
            <a:spLocks noGrp="1"/>
          </p:cNvSpPr>
          <p:nvPr>
            <p:ph idx="1"/>
          </p:nvPr>
        </p:nvSpPr>
        <p:spPr/>
        <p:txBody>
          <a:bodyPr anchor="t">
            <a:normAutofit/>
          </a:bodyPr>
          <a:lstStyle/>
          <a:p>
            <a:r>
              <a:rPr lang="en-US" dirty="0" smtClean="0"/>
              <a:t>Two points here:</a:t>
            </a:r>
          </a:p>
          <a:p>
            <a:pPr lvl="1"/>
            <a:r>
              <a:rPr lang="en-US" dirty="0" smtClean="0"/>
              <a:t>rescuing integration integrity from the formalism objection</a:t>
            </a:r>
          </a:p>
          <a:p>
            <a:pPr lvl="1"/>
            <a:r>
              <a:rPr lang="en-US" dirty="0" smtClean="0"/>
              <a:t>Showing, again, that what is really doing the work in the integration view is not integration, but refection:</a:t>
            </a:r>
          </a:p>
          <a:p>
            <a:pPr lvl="2"/>
            <a:r>
              <a:rPr lang="en-US" dirty="0" smtClean="0"/>
              <a:t>The person seeking integrity should think about integration, but it is a component of integrity, not integrity itself.</a:t>
            </a:r>
            <a:endParaRPr lang="en-US" dirty="0"/>
          </a:p>
        </p:txBody>
      </p:sp>
    </p:spTree>
    <p:extLst>
      <p:ext uri="{BB962C8B-B14F-4D97-AF65-F5344CB8AC3E}">
        <p14:creationId xmlns:p14="http://schemas.microsoft.com/office/powerpoint/2010/main" val="753680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US" dirty="0"/>
          </a:p>
        </p:txBody>
      </p:sp>
      <p:sp>
        <p:nvSpPr>
          <p:cNvPr id="3" name="Content Placeholder 2"/>
          <p:cNvSpPr>
            <a:spLocks noGrp="1"/>
          </p:cNvSpPr>
          <p:nvPr>
            <p:ph idx="1"/>
          </p:nvPr>
        </p:nvSpPr>
        <p:spPr>
          <a:xfrm>
            <a:off x="457200" y="1417638"/>
            <a:ext cx="8229600" cy="5212932"/>
          </a:xfrm>
        </p:spPr>
        <p:txBody>
          <a:bodyPr anchor="t">
            <a:noAutofit/>
          </a:bodyPr>
          <a:lstStyle/>
          <a:p>
            <a:pPr>
              <a:lnSpc>
                <a:spcPct val="90000"/>
              </a:lnSpc>
            </a:pPr>
            <a:r>
              <a:rPr lang="en-AU" sz="2400" dirty="0" smtClean="0"/>
              <a:t>Central </a:t>
            </a:r>
            <a:r>
              <a:rPr lang="en-AU" sz="2400" dirty="0"/>
              <a:t>idea has been that integrity depends crucially upon whether agents have engaged in a process of sincere and thorough critical reflection upon their situation and been prepared to embrace the recommendations of that reflection</a:t>
            </a:r>
            <a:r>
              <a:rPr lang="en-AU" sz="2400" dirty="0" smtClean="0"/>
              <a:t>.</a:t>
            </a:r>
          </a:p>
          <a:p>
            <a:pPr>
              <a:lnSpc>
                <a:spcPct val="90000"/>
              </a:lnSpc>
            </a:pPr>
            <a:r>
              <a:rPr lang="en-AU" sz="2400" dirty="0" smtClean="0"/>
              <a:t> Plausible </a:t>
            </a:r>
            <a:r>
              <a:rPr lang="en-AU" sz="2400" dirty="0"/>
              <a:t>accounts of integrity </a:t>
            </a:r>
            <a:r>
              <a:rPr lang="en-AU" sz="2400" dirty="0" smtClean="0"/>
              <a:t>require just </a:t>
            </a:r>
            <a:r>
              <a:rPr lang="en-AU" sz="2400" dirty="0"/>
              <a:t>this sort of reflection; </a:t>
            </a:r>
            <a:r>
              <a:rPr lang="en-AU" sz="2400" dirty="0" smtClean="0"/>
              <a:t>it </a:t>
            </a:r>
            <a:r>
              <a:rPr lang="en-AU" sz="2400" dirty="0"/>
              <a:t>is that reflective requirement which drives our intuitions about the importance of the autonomy, integration and identity. </a:t>
            </a:r>
            <a:endParaRPr lang="en-AU" sz="2400" dirty="0" smtClean="0"/>
          </a:p>
          <a:p>
            <a:pPr>
              <a:lnSpc>
                <a:spcPct val="90000"/>
              </a:lnSpc>
            </a:pPr>
            <a:r>
              <a:rPr lang="en-AU" sz="2400" dirty="0" smtClean="0"/>
              <a:t>The lawyer of integrity should reflect upon the sort of argument canvassed in these lectures:</a:t>
            </a:r>
          </a:p>
          <a:p>
            <a:pPr>
              <a:lnSpc>
                <a:spcPct val="90000"/>
              </a:lnSpc>
            </a:pPr>
            <a:r>
              <a:rPr lang="en-AU" sz="2400" dirty="0" smtClean="0"/>
              <a:t>For </a:t>
            </a:r>
            <a:r>
              <a:rPr lang="en-AU" sz="2400" dirty="0"/>
              <a:t>such an agent, there is no essential conflict between the role obligation and personal </a:t>
            </a:r>
            <a:r>
              <a:rPr lang="en-AU" sz="2400" dirty="0" smtClean="0"/>
              <a:t>integrity: they should autonomously endorse the differentiated obligations and permissions  of the lawyer’s role.   </a:t>
            </a:r>
            <a:endParaRPr lang="en-US" sz="2400" dirty="0"/>
          </a:p>
        </p:txBody>
      </p:sp>
    </p:spTree>
    <p:extLst>
      <p:ext uri="{BB962C8B-B14F-4D97-AF65-F5344CB8AC3E}">
        <p14:creationId xmlns:p14="http://schemas.microsoft.com/office/powerpoint/2010/main" val="2196217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5632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56323" name="Rectangle 13"/>
          <p:cNvSpPr>
            <a:spLocks noGrp="1"/>
          </p:cNvSpPr>
          <p:nvPr>
            <p:ph type="title" idx="4294967295"/>
          </p:nvPr>
        </p:nvSpPr>
        <p:spPr/>
        <p:txBody>
          <a:bodyPr/>
          <a:lstStyle/>
          <a:p>
            <a:pPr marL="92075" indent="-92075" algn="l"/>
            <a:r>
              <a:rPr lang="en-AU" dirty="0" smtClean="0">
                <a:latin typeface="Palatino" charset="0"/>
                <a:ea typeface="ＭＳ Ｐゴシック" charset="0"/>
                <a:cs typeface="ＭＳ Ｐゴシック" charset="0"/>
              </a:rPr>
              <a:t>Montaigne</a:t>
            </a:r>
            <a:endParaRPr lang="en-GB" dirty="0">
              <a:latin typeface="Palatino" charset="0"/>
              <a:ea typeface="ＭＳ Ｐゴシック" charset="0"/>
              <a:cs typeface="ＭＳ Ｐゴシック" charset="0"/>
            </a:endParaRPr>
          </a:p>
        </p:txBody>
      </p:sp>
      <p:sp>
        <p:nvSpPr>
          <p:cNvPr id="56324" name="Rectangle 14"/>
          <p:cNvSpPr>
            <a:spLocks noGrp="1"/>
          </p:cNvSpPr>
          <p:nvPr>
            <p:ph type="body" sz="half" idx="4294967295"/>
          </p:nvPr>
        </p:nvSpPr>
        <p:spPr>
          <a:xfrm>
            <a:off x="457200" y="1857374"/>
            <a:ext cx="3776483" cy="4220148"/>
          </a:xfrm>
        </p:spPr>
        <p:txBody>
          <a:bodyPr>
            <a:normAutofit fontScale="85000" lnSpcReduction="20000"/>
          </a:bodyPr>
          <a:lstStyle/>
          <a:p>
            <a:pPr marL="92075" indent="-92075" eaLnBrk="1" hangingPunct="1">
              <a:buFontTx/>
              <a:buNone/>
            </a:pPr>
            <a:r>
              <a:rPr lang="en-AU" dirty="0">
                <a:latin typeface="Palatino" charset="0"/>
                <a:ea typeface="ＭＳ Ｐゴシック" charset="0"/>
                <a:cs typeface="ＭＳ Ｐゴシック" charset="0"/>
              </a:rPr>
              <a:t>I have been able to concern myself with public affairs without moving the length of my fingernail from myself.... The Mayor [of Bordeaux] and Montaigne have always been two people, clearly separated'</a:t>
            </a:r>
            <a:endParaRPr lang="en-AU" sz="2000" dirty="0">
              <a:latin typeface="Palatino" charset="0"/>
              <a:ea typeface="ＭＳ Ｐゴシック" charset="0"/>
              <a:cs typeface="ＭＳ Ｐゴシック" charset="0"/>
            </a:endParaRPr>
          </a:p>
          <a:p>
            <a:pPr marL="92075" indent="-92075" algn="r" eaLnBrk="1" hangingPunct="1">
              <a:buFontTx/>
              <a:buNone/>
            </a:pPr>
            <a:r>
              <a:rPr lang="en-AU" sz="2000" dirty="0">
                <a:latin typeface="Palatino" charset="0"/>
                <a:ea typeface="ＭＳ Ｐゴシック" charset="0"/>
                <a:cs typeface="ＭＳ Ｐゴシック" charset="0"/>
              </a:rPr>
              <a:t>Montaigne</a:t>
            </a:r>
            <a:endParaRPr lang="en-GB" sz="2000" dirty="0">
              <a:latin typeface="Palatino" charset="0"/>
              <a:ea typeface="ＭＳ Ｐゴシック" charset="0"/>
              <a:cs typeface="ＭＳ Ｐゴシック" charset="0"/>
            </a:endParaRPr>
          </a:p>
        </p:txBody>
      </p:sp>
      <p:pic>
        <p:nvPicPr>
          <p:cNvPr id="56325" name="Picture 15" descr="michel-de-montaigne"/>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656138" y="1857375"/>
            <a:ext cx="3562350" cy="3810000"/>
          </a:xfrm>
        </p:spPr>
      </p:pic>
    </p:spTree>
    <p:extLst>
      <p:ext uri="{BB962C8B-B14F-4D97-AF65-F5344CB8AC3E}">
        <p14:creationId xmlns:p14="http://schemas.microsoft.com/office/powerpoint/2010/main" val="58745733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Pierrepoint</a:t>
            </a:r>
            <a:endParaRPr lang="en-US" dirty="0"/>
          </a:p>
        </p:txBody>
      </p:sp>
      <p:sp>
        <p:nvSpPr>
          <p:cNvPr id="3" name="Content Placeholder 2"/>
          <p:cNvSpPr>
            <a:spLocks noGrp="1"/>
          </p:cNvSpPr>
          <p:nvPr>
            <p:ph idx="1"/>
          </p:nvPr>
        </p:nvSpPr>
        <p:spPr/>
        <p:txBody>
          <a:bodyPr/>
          <a:lstStyle/>
          <a:p>
            <a:r>
              <a:rPr lang="en-US" dirty="0" smtClean="0"/>
              <a:t>Autobiography - Seems to side with Montaigne:</a:t>
            </a:r>
          </a:p>
          <a:p>
            <a:pPr lvl="1"/>
            <a:r>
              <a:rPr lang="en-US" dirty="0" smtClean="0"/>
              <a:t>Reflects on his role, and judges it justified within the institution of law; cares about his skill; doesn’t </a:t>
            </a:r>
            <a:r>
              <a:rPr lang="en-US" i="1" dirty="0" smtClean="0"/>
              <a:t>feel</a:t>
            </a:r>
            <a:r>
              <a:rPr lang="en-US" dirty="0" smtClean="0"/>
              <a:t> troubled by deaths (even when turn out to have been innocent.</a:t>
            </a:r>
          </a:p>
          <a:p>
            <a:pPr marL="514350" indent="-457200"/>
            <a:r>
              <a:rPr lang="en-US" dirty="0" smtClean="0"/>
              <a:t>Movie – doesn’t seem to think that plausible.  Albert does run the </a:t>
            </a:r>
            <a:r>
              <a:rPr lang="en-US" dirty="0" err="1" smtClean="0"/>
              <a:t>Montaignian</a:t>
            </a:r>
            <a:r>
              <a:rPr lang="en-US" dirty="0" smtClean="0"/>
              <a:t> line … but eventually breaks down.</a:t>
            </a:r>
            <a:endParaRPr lang="en-US" dirty="0"/>
          </a:p>
        </p:txBody>
      </p:sp>
    </p:spTree>
    <p:extLst>
      <p:ext uri="{BB962C8B-B14F-4D97-AF65-F5344CB8AC3E}">
        <p14:creationId xmlns:p14="http://schemas.microsoft.com/office/powerpoint/2010/main" val="3973543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9926" cy="813873"/>
          </a:xfrm>
        </p:spPr>
        <p:txBody>
          <a:bodyPr>
            <a:noAutofit/>
          </a:bodyPr>
          <a:lstStyle/>
          <a:p>
            <a:pPr algn="l"/>
            <a:r>
              <a:rPr lang="en-AU" sz="4800" dirty="0" smtClean="0"/>
              <a:t>Integrity and the Critique</a:t>
            </a:r>
            <a:r>
              <a:rPr lang="en-AU" sz="4000" dirty="0" smtClean="0"/>
              <a:t>. </a:t>
            </a:r>
            <a:endParaRPr lang="en-US" sz="4000" dirty="0"/>
          </a:p>
        </p:txBody>
      </p:sp>
      <p:sp>
        <p:nvSpPr>
          <p:cNvPr id="3" name="Content Placeholder 2"/>
          <p:cNvSpPr>
            <a:spLocks noGrp="1"/>
          </p:cNvSpPr>
          <p:nvPr>
            <p:ph idx="1"/>
          </p:nvPr>
        </p:nvSpPr>
        <p:spPr>
          <a:xfrm>
            <a:off x="457200" y="1088511"/>
            <a:ext cx="8463776" cy="5517637"/>
          </a:xfrm>
        </p:spPr>
        <p:txBody>
          <a:bodyPr anchor="t">
            <a:noAutofit/>
          </a:bodyPr>
          <a:lstStyle/>
          <a:p>
            <a:pPr>
              <a:spcBef>
                <a:spcPts val="600"/>
              </a:spcBef>
            </a:pPr>
            <a:r>
              <a:rPr lang="en-AU" sz="2200" dirty="0" smtClean="0"/>
              <a:t>Gerald </a:t>
            </a:r>
            <a:r>
              <a:rPr lang="en-AU" sz="2200" dirty="0" err="1" smtClean="0"/>
              <a:t>Postema</a:t>
            </a:r>
            <a:r>
              <a:rPr lang="en-AU" sz="2200" dirty="0" smtClean="0"/>
              <a:t>: </a:t>
            </a:r>
            <a:r>
              <a:rPr lang="en-AU" sz="2200" dirty="0" smtClean="0"/>
              <a:t>the role differentiated model portrays </a:t>
            </a:r>
            <a:r>
              <a:rPr lang="en-AU" sz="2200" dirty="0"/>
              <a:t>the role-occupant as a mere </a:t>
            </a:r>
            <a:r>
              <a:rPr lang="en-AU" sz="2200" dirty="0" smtClean="0"/>
              <a:t>witness</a:t>
            </a:r>
            <a:r>
              <a:rPr lang="en-AU" sz="2200" dirty="0"/>
              <a:t> </a:t>
            </a:r>
            <a:r>
              <a:rPr lang="en-AU" sz="2200" dirty="0" smtClean="0"/>
              <a:t>to </a:t>
            </a:r>
            <a:r>
              <a:rPr lang="en-AU" sz="2200" dirty="0"/>
              <a:t>situations in which she is personally and significantly involved. </a:t>
            </a:r>
          </a:p>
          <a:p>
            <a:pPr>
              <a:spcBef>
                <a:spcPts val="600"/>
              </a:spcBef>
            </a:pPr>
            <a:r>
              <a:rPr lang="en-AU" sz="2200" dirty="0"/>
              <a:t>Kazuo Ishiguro’s </a:t>
            </a:r>
            <a:r>
              <a:rPr lang="en-AU" sz="2200" dirty="0" smtClean="0"/>
              <a:t>butler</a:t>
            </a:r>
            <a:r>
              <a:rPr lang="en-AU" sz="2200" dirty="0"/>
              <a:t> </a:t>
            </a:r>
            <a:r>
              <a:rPr lang="en-AU" sz="2200" dirty="0" smtClean="0"/>
              <a:t>sees </a:t>
            </a:r>
            <a:r>
              <a:rPr lang="en-AU" sz="2200" dirty="0"/>
              <a:t>everything through the norms of his role, and </a:t>
            </a:r>
            <a:r>
              <a:rPr lang="en-AU" sz="2200" dirty="0" smtClean="0"/>
              <a:t>so is unable </a:t>
            </a:r>
            <a:r>
              <a:rPr lang="en-AU" sz="2200" dirty="0"/>
              <a:t>to respond as an individual to Miss Kenton or to his father, or to see that ordinary morality calls upon him to protest as his employer is duped by </a:t>
            </a:r>
            <a:r>
              <a:rPr lang="en-AU" sz="2200" dirty="0" smtClean="0"/>
              <a:t>the Nazis. </a:t>
            </a:r>
            <a:endParaRPr lang="en-AU" sz="2200" dirty="0"/>
          </a:p>
          <a:p>
            <a:pPr>
              <a:spcBef>
                <a:spcPts val="600"/>
              </a:spcBef>
            </a:pPr>
            <a:r>
              <a:rPr lang="en-AU" sz="2200" dirty="0"/>
              <a:t>The crisis of morale that grips the legal profession is due in </a:t>
            </a:r>
            <a:r>
              <a:rPr lang="en-AU" sz="2200" dirty="0" smtClean="0"/>
              <a:t>part </a:t>
            </a:r>
            <a:r>
              <a:rPr lang="en-AU" sz="2200" dirty="0"/>
              <a:t>to the ‘moral schizophrenia’ role-differentiation often involves. </a:t>
            </a:r>
          </a:p>
          <a:p>
            <a:pPr>
              <a:spcBef>
                <a:spcPts val="600"/>
              </a:spcBef>
            </a:pPr>
            <a:r>
              <a:rPr lang="en-US" sz="2200" dirty="0"/>
              <a:t>Montaigne may be comfortable that he can fill the office of the Mayor of Bordeaux without moving his own finger, but m</a:t>
            </a:r>
            <a:r>
              <a:rPr lang="en-US" sz="2200" dirty="0" smtClean="0"/>
              <a:t>ost </a:t>
            </a:r>
            <a:r>
              <a:rPr lang="en-US" sz="2200" dirty="0"/>
              <a:t>of us are likely to find this sort of division more </a:t>
            </a:r>
            <a:r>
              <a:rPr lang="en-US" sz="2200" dirty="0" smtClean="0"/>
              <a:t>taxing, </a:t>
            </a:r>
            <a:r>
              <a:rPr lang="en-US" sz="2200" dirty="0"/>
              <a:t>the more so if our professional selves are called upon not merely to witness, but to advocate on behalf of causes to which our lay-selves are deeply opposed. </a:t>
            </a:r>
          </a:p>
        </p:txBody>
      </p:sp>
    </p:spTree>
    <p:extLst>
      <p:ext uri="{BB962C8B-B14F-4D97-AF65-F5344CB8AC3E}">
        <p14:creationId xmlns:p14="http://schemas.microsoft.com/office/powerpoint/2010/main" val="3157903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3596"/>
          </a:xfrm>
        </p:spPr>
        <p:txBody>
          <a:bodyPr>
            <a:noAutofit/>
          </a:bodyPr>
          <a:lstStyle/>
          <a:p>
            <a:pPr algn="l"/>
            <a:r>
              <a:rPr lang="en-US" sz="4000" dirty="0" smtClean="0"/>
              <a:t>Integrity and the Standard Conception </a:t>
            </a:r>
            <a:endParaRPr lang="en-US" sz="4000" dirty="0"/>
          </a:p>
        </p:txBody>
      </p:sp>
      <p:sp>
        <p:nvSpPr>
          <p:cNvPr id="3" name="Content Placeholder 2"/>
          <p:cNvSpPr>
            <a:spLocks noGrp="1"/>
          </p:cNvSpPr>
          <p:nvPr>
            <p:ph idx="1"/>
          </p:nvPr>
        </p:nvSpPr>
        <p:spPr>
          <a:xfrm>
            <a:off x="457200" y="1795016"/>
            <a:ext cx="8229600" cy="4713443"/>
          </a:xfrm>
        </p:spPr>
        <p:txBody>
          <a:bodyPr>
            <a:normAutofit lnSpcReduction="10000"/>
          </a:bodyPr>
          <a:lstStyle/>
          <a:p>
            <a:r>
              <a:rPr lang="en-AU" dirty="0" smtClean="0"/>
              <a:t>“These </a:t>
            </a:r>
            <a:r>
              <a:rPr lang="en-AU" dirty="0"/>
              <a:t>strands of the critique seem to raise concerns about the ways in which the standard conception calls upon professionals to distance themselves from their lay-persona, from the claims of ordinary morality, from the circumstances in which they act, from the people they engage with when acting as role-occupants. It seems to require, in sum, that lawyers acting under the standard conception sacrifice their </a:t>
            </a:r>
            <a:r>
              <a:rPr lang="en-AU" dirty="0" smtClean="0"/>
              <a:t>integrity”.  </a:t>
            </a:r>
            <a:endParaRPr lang="en-AU" dirty="0"/>
          </a:p>
          <a:p>
            <a:endParaRPr lang="en-US" dirty="0"/>
          </a:p>
        </p:txBody>
      </p:sp>
    </p:spTree>
    <p:extLst>
      <p:ext uri="{BB962C8B-B14F-4D97-AF65-F5344CB8AC3E}">
        <p14:creationId xmlns:p14="http://schemas.microsoft.com/office/powerpoint/2010/main" val="25657241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Integrity with Role Differentiation</a:t>
            </a:r>
            <a:endParaRPr lang="en-US" dirty="0"/>
          </a:p>
        </p:txBody>
      </p:sp>
      <p:sp>
        <p:nvSpPr>
          <p:cNvPr id="3" name="Content Placeholder 2"/>
          <p:cNvSpPr>
            <a:spLocks noGrp="1"/>
          </p:cNvSpPr>
          <p:nvPr>
            <p:ph idx="1"/>
          </p:nvPr>
        </p:nvSpPr>
        <p:spPr>
          <a:xfrm>
            <a:off x="846736" y="1587413"/>
            <a:ext cx="7840063" cy="4884414"/>
          </a:xfrm>
        </p:spPr>
        <p:txBody>
          <a:bodyPr anchor="t">
            <a:normAutofit fontScale="92500" lnSpcReduction="20000"/>
          </a:bodyPr>
          <a:lstStyle/>
          <a:p>
            <a:r>
              <a:rPr lang="en-US" dirty="0" smtClean="0"/>
              <a:t>3 </a:t>
            </a:r>
            <a:r>
              <a:rPr lang="en-US" dirty="0" smtClean="0"/>
              <a:t>influential accounts of integrity:</a:t>
            </a:r>
          </a:p>
          <a:p>
            <a:pPr lvl="1"/>
            <a:r>
              <a:rPr lang="en-US" dirty="0" smtClean="0"/>
              <a:t>Integrity as autonomy</a:t>
            </a:r>
          </a:p>
          <a:p>
            <a:pPr lvl="1"/>
            <a:r>
              <a:rPr lang="en-US" dirty="0" smtClean="0"/>
              <a:t>Integrity as integration</a:t>
            </a:r>
          </a:p>
          <a:p>
            <a:pPr lvl="1"/>
            <a:r>
              <a:rPr lang="en-US" dirty="0" smtClean="0"/>
              <a:t>Integrity as identity  (won’t cover in this lecture) </a:t>
            </a:r>
          </a:p>
          <a:p>
            <a:r>
              <a:rPr lang="en-US" dirty="0" smtClean="0"/>
              <a:t>Argue that each of them relies </a:t>
            </a:r>
            <a:r>
              <a:rPr lang="en-US" i="1" dirty="0" smtClean="0"/>
              <a:t>not</a:t>
            </a:r>
            <a:r>
              <a:rPr lang="en-US" dirty="0" smtClean="0"/>
              <a:t> on the feature it claims to (autonomy, integration, integrity)</a:t>
            </a:r>
          </a:p>
          <a:p>
            <a:r>
              <a:rPr lang="en-US" dirty="0" smtClean="0"/>
              <a:t>Instead, </a:t>
            </a:r>
            <a:r>
              <a:rPr lang="en-US" dirty="0"/>
              <a:t>these are the sort of things to which a person of integrity should have proper regard in a process of sincere and thorough reflection, and it is this process of reflection which underpins </a:t>
            </a:r>
            <a:r>
              <a:rPr lang="en-US" dirty="0" smtClean="0"/>
              <a:t>integrity.</a:t>
            </a:r>
            <a:endParaRPr lang="en-US" dirty="0"/>
          </a:p>
        </p:txBody>
      </p:sp>
    </p:spTree>
    <p:extLst>
      <p:ext uri="{BB962C8B-B14F-4D97-AF65-F5344CB8AC3E}">
        <p14:creationId xmlns:p14="http://schemas.microsoft.com/office/powerpoint/2010/main" val="3328611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Hence, the claim is …</a:t>
            </a:r>
            <a:endParaRPr lang="en-US" dirty="0"/>
          </a:p>
        </p:txBody>
      </p:sp>
      <p:sp>
        <p:nvSpPr>
          <p:cNvPr id="3" name="Content Placeholder 2"/>
          <p:cNvSpPr>
            <a:spLocks noGrp="1"/>
          </p:cNvSpPr>
          <p:nvPr>
            <p:ph idx="1"/>
          </p:nvPr>
        </p:nvSpPr>
        <p:spPr>
          <a:xfrm>
            <a:off x="457200" y="1600200"/>
            <a:ext cx="8229600" cy="4725095"/>
          </a:xfrm>
        </p:spPr>
        <p:txBody>
          <a:bodyPr>
            <a:normAutofit/>
          </a:bodyPr>
          <a:lstStyle/>
          <a:p>
            <a:pPr marL="342900" lvl="1" indent="-342900">
              <a:buFont typeface="Arial"/>
              <a:buChar char="•"/>
            </a:pPr>
            <a:r>
              <a:rPr lang="en-US" dirty="0" smtClean="0"/>
              <a:t>There is nothing in the notion of integrity which should lead us to deny it to a lawyer who reflects upon the nature of her role and its grounding in ordinary morality, who sees why it generates role-differentiated obligations and permissions, who accepts those permission and obligations, appreciating the ways in which they call upon her to depart from ordinary morality, and who accepts that she may be called upon from time to time to occupy the related role of critic.</a:t>
            </a:r>
          </a:p>
        </p:txBody>
      </p:sp>
    </p:spTree>
    <p:extLst>
      <p:ext uri="{BB962C8B-B14F-4D97-AF65-F5344CB8AC3E}">
        <p14:creationId xmlns:p14="http://schemas.microsoft.com/office/powerpoint/2010/main" val="29609579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TotalTime>
  <Words>2647</Words>
  <Application>Microsoft Macintosh PowerPoint</Application>
  <PresentationFormat>On-screen Show (4:3)</PresentationFormat>
  <Paragraphs>113</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Executioner’s Integrity Albert Pierrepoint</vt:lpstr>
      <vt:lpstr>Albert Pierrepoint</vt:lpstr>
      <vt:lpstr>The possibility of role differentiation</vt:lpstr>
      <vt:lpstr>Montaigne</vt:lpstr>
      <vt:lpstr>Pierrepoint</vt:lpstr>
      <vt:lpstr>Integrity and the Critique. </vt:lpstr>
      <vt:lpstr>Integrity and the Standard Conception </vt:lpstr>
      <vt:lpstr>Integrity with Role Differentiation</vt:lpstr>
      <vt:lpstr>Hence, the claim is …</vt:lpstr>
      <vt:lpstr>The views: 1.  Autonomy</vt:lpstr>
      <vt:lpstr>Dolovich cont.,</vt:lpstr>
      <vt:lpstr>The problem with the autonomy/ integrity </vt:lpstr>
      <vt:lpstr>Robert Paul Wolff  In Defence of Anarchism  </vt:lpstr>
      <vt:lpstr>Wolff and Reasons for Action</vt:lpstr>
      <vt:lpstr>But …</vt:lpstr>
      <vt:lpstr>So …</vt:lpstr>
      <vt:lpstr>The Views 2: The Integrity View</vt:lpstr>
      <vt:lpstr>Different levels of Desire</vt:lpstr>
      <vt:lpstr>Integrity as Integration</vt:lpstr>
      <vt:lpstr>Integration Integrity and Roles</vt:lpstr>
      <vt:lpstr>But</vt:lpstr>
      <vt:lpstr>…</vt:lpstr>
      <vt:lpstr>So</vt:lpstr>
      <vt:lpstr>The Formalism Objection to integration integrity </vt:lpstr>
      <vt:lpstr>Response to the formalism objection: </vt:lpstr>
      <vt:lpstr>The Strategy:  Reflective Equilibrium</vt:lpstr>
      <vt:lpstr>Reflective Equilibrium, Nazis and the Rest of Us</vt:lpstr>
      <vt:lpstr>Sam and the Nazi</vt:lpstr>
      <vt:lpstr>PowerPoint Presentation</vt:lpstr>
      <vt:lpstr>Reflection again</vt:lpstr>
      <vt:lpstr>Conclusion</vt:lpstr>
    </vt:vector>
  </TitlesOfParts>
  <Company>Univesity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Executioner’s Integrity Albert Pierrepoint</dc:title>
  <dc:creator>Tim Dare</dc:creator>
  <cp:lastModifiedBy>Tim Dare</cp:lastModifiedBy>
  <cp:revision>6</cp:revision>
  <dcterms:created xsi:type="dcterms:W3CDTF">2017-08-28T00:34:41Z</dcterms:created>
  <dcterms:modified xsi:type="dcterms:W3CDTF">2017-08-28T02:53:54Z</dcterms:modified>
</cp:coreProperties>
</file>