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2396" autoAdjust="0"/>
  </p:normalViewPr>
  <p:slideViewPr>
    <p:cSldViewPr snapToGrid="0">
      <p:cViewPr varScale="1">
        <p:scale>
          <a:sx n="67" d="100"/>
          <a:sy n="67" d="100"/>
        </p:scale>
        <p:origin x="21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2E2B1-86A5-43DF-ADC7-8D306BA71C08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C9C22-232D-4C45-9F1E-1503F4BACC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7558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2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16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22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5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3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33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5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29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6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5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7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97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8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9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78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10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96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E7591-065A-49E6-912F-2891A2781FF1}" type="slidenum">
              <a:rPr lang="en-NZ" smtClean="0">
                <a:solidFill>
                  <a:prstClr val="black"/>
                </a:solidFill>
              </a:rPr>
              <a:pPr/>
              <a:t>18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889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996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866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842681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67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>
                <a:solidFill>
                  <a:srgbClr val="EFEDE3"/>
                </a:solidFill>
              </a:rPr>
              <a:pPr/>
              <a:t>1/05/2017</a:t>
            </a:fld>
            <a:endParaRPr lang="en-NZ">
              <a:solidFill>
                <a:srgbClr val="EFEDE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NZ">
              <a:solidFill>
                <a:srgbClr val="EFED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>
                <a:solidFill>
                  <a:srgbClr val="EFEDE3"/>
                </a:solidFill>
              </a:rPr>
              <a:pPr/>
              <a:t>‹#›</a:t>
            </a:fld>
            <a:endParaRPr lang="en-NZ">
              <a:solidFill>
                <a:srgbClr val="EFEDE3"/>
              </a:solidFill>
            </a:endParaRP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92448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8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44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72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01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420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7207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7164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68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6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016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225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15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349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582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464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9552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1/05/2017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309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1/05/2017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965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36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696">
          <p15:clr>
            <a:srgbClr val="F26B43"/>
          </p15:clr>
        </p15:guide>
        <p15:guide id="4294967295" orient="horz" pos="432">
          <p15:clr>
            <a:srgbClr val="F26B43"/>
          </p15:clr>
        </p15:guide>
        <p15:guide id="4294967295" orient="horz" pos="1512">
          <p15:clr>
            <a:srgbClr val="F26B43"/>
          </p15:clr>
        </p15:guide>
        <p15:guide id="4294967295" pos="6912">
          <p15:clr>
            <a:srgbClr val="F26B43"/>
          </p15:clr>
        </p15:guide>
        <p15:guide id="4294967295" pos="936">
          <p15:clr>
            <a:srgbClr val="F26B43"/>
          </p15:clr>
        </p15:guide>
        <p15:guide id="4294967295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-BTF2yYBRw" TargetMode="External"/><Relationship Id="rId3" Type="http://schemas.openxmlformats.org/officeDocument/2006/relationships/hyperlink" Target="http://www.everymanministries.com/video-sermons/play/what-does-it-look-like-to-encourage-my-wife" TargetMode="External"/><Relationship Id="rId7" Type="http://schemas.openxmlformats.org/officeDocument/2006/relationships/hyperlink" Target="https://www.youtube.com/watch?v=gKCOVkJVhNQ" TargetMode="External"/><Relationship Id="rId2" Type="http://schemas.openxmlformats.org/officeDocument/2006/relationships/hyperlink" Target="https://www.youtube.com/watch?v=cVJYQCN_BB4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mysouthwestregion.org/event/mens-ministries-summit-weekend/" TargetMode="External"/><Relationship Id="rId5" Type="http://schemas.openxmlformats.org/officeDocument/2006/relationships/hyperlink" Target="https://www.youtube.com/watch?v=mzBXf7BaBAs" TargetMode="External"/><Relationship Id="rId4" Type="http://schemas.openxmlformats.org/officeDocument/2006/relationships/hyperlink" Target="http://mensministrycatalyst.org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juliabettencourt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omancatholicwomenpriests.org/faq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5322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Questions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8344" y="1559490"/>
            <a:ext cx="10753595" cy="5066778"/>
          </a:xfrm>
        </p:spPr>
        <p:txBody>
          <a:bodyPr>
            <a:normAutofit fontScale="92500" lnSpcReduction="10000"/>
          </a:bodyPr>
          <a:lstStyle/>
          <a:p>
            <a:r>
              <a:rPr lang="en-NZ" sz="2800" dirty="0" smtClean="0"/>
              <a:t>What </a:t>
            </a:r>
            <a:r>
              <a:rPr lang="en-NZ" sz="2800" i="1" dirty="0" smtClean="0"/>
              <a:t>religious</a:t>
            </a:r>
            <a:r>
              <a:rPr lang="en-NZ" sz="2800" dirty="0" smtClean="0"/>
              <a:t> justifications are offered by the Roman Catholic Church offer for women’s exclusion from leadership and ordination?</a:t>
            </a:r>
          </a:p>
          <a:p>
            <a:endParaRPr lang="en-NZ" sz="2800" dirty="0" smtClean="0"/>
          </a:p>
          <a:p>
            <a:r>
              <a:rPr lang="en-NZ" sz="2800" dirty="0" smtClean="0"/>
              <a:t>What </a:t>
            </a:r>
            <a:r>
              <a:rPr lang="en-NZ" sz="2800" i="1" dirty="0" smtClean="0"/>
              <a:t>cultural</a:t>
            </a:r>
            <a:r>
              <a:rPr lang="en-NZ" sz="2800" dirty="0" smtClean="0"/>
              <a:t> functions do these </a:t>
            </a:r>
            <a:r>
              <a:rPr lang="en-NZ" sz="2800" dirty="0" err="1" smtClean="0"/>
              <a:t>justifcations</a:t>
            </a:r>
            <a:r>
              <a:rPr lang="en-NZ" sz="2800" dirty="0" smtClean="0"/>
              <a:t> serve? That is, what cultural impacts do women’s exclusion from ordination have?</a:t>
            </a:r>
          </a:p>
          <a:p>
            <a:endParaRPr lang="en-NZ" sz="2800" dirty="0" smtClean="0"/>
          </a:p>
          <a:p>
            <a:r>
              <a:rPr lang="en-NZ" sz="2800" dirty="0" smtClean="0"/>
              <a:t>What </a:t>
            </a:r>
            <a:r>
              <a:rPr lang="en-NZ" sz="2800" i="1" dirty="0" smtClean="0"/>
              <a:t>religious</a:t>
            </a:r>
            <a:r>
              <a:rPr lang="en-NZ" sz="2800" dirty="0" smtClean="0"/>
              <a:t> arguments are offered by the people in this video in favour of ordination?</a:t>
            </a:r>
          </a:p>
          <a:p>
            <a:endParaRPr lang="en-NZ" sz="2800" dirty="0" smtClean="0"/>
          </a:p>
          <a:p>
            <a:r>
              <a:rPr lang="en-NZ" sz="2800" dirty="0" smtClean="0"/>
              <a:t>What </a:t>
            </a:r>
            <a:r>
              <a:rPr lang="en-NZ" sz="2800" i="1" dirty="0" smtClean="0"/>
              <a:t>cultural</a:t>
            </a:r>
            <a:r>
              <a:rPr lang="en-NZ" sz="2800" dirty="0" smtClean="0"/>
              <a:t> justifications for women’s ordination are offered by some of the speakers?</a:t>
            </a:r>
            <a:endParaRPr lang="en-NZ" sz="2800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535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304" y="203752"/>
            <a:ext cx="9601200" cy="1485900"/>
          </a:xfrm>
        </p:spPr>
        <p:txBody>
          <a:bodyPr/>
          <a:lstStyle/>
          <a:p>
            <a:r>
              <a:rPr lang="en-US" dirty="0" smtClean="0"/>
              <a:t>Men’s ministries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131" y="1252331"/>
            <a:ext cx="11131826" cy="3581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Arose in 1970s from anxieties about ‘feminizing’ of the Church and drop in male membership.</a:t>
            </a:r>
          </a:p>
          <a:p>
            <a:r>
              <a:rPr lang="en-US" sz="2800" dirty="0" smtClean="0"/>
              <a:t>Appealing to a particular type of ‘godly masculinity’ – often based on cultural stereotypes of masculinity (particularly sport and militarism), with some revisions around masculine sexuality.</a:t>
            </a:r>
          </a:p>
          <a:p>
            <a:pPr lvl="1"/>
            <a:r>
              <a:rPr lang="en-US" sz="2600" dirty="0" smtClean="0"/>
              <a:t>Brotherhood (homosocial relationships)</a:t>
            </a:r>
          </a:p>
          <a:p>
            <a:pPr lvl="1"/>
            <a:r>
              <a:rPr lang="en-US" sz="2600" dirty="0" smtClean="0"/>
              <a:t>Sexual purity (anti-pornography and casual sex)</a:t>
            </a:r>
          </a:p>
          <a:p>
            <a:pPr lvl="1"/>
            <a:r>
              <a:rPr lang="en-US" sz="2600" dirty="0" smtClean="0"/>
              <a:t>Family and marriage</a:t>
            </a:r>
          </a:p>
          <a:p>
            <a:r>
              <a:rPr lang="en-US" sz="2800" dirty="0" smtClean="0"/>
              <a:t>Some acknowledgement of complementarian views of gender roles.</a:t>
            </a:r>
          </a:p>
          <a:p>
            <a:r>
              <a:rPr lang="en-US" sz="2800" dirty="0"/>
              <a:t>tap into traditional heteronormative and </a:t>
            </a:r>
            <a:r>
              <a:rPr lang="en-US" sz="2800" dirty="0" err="1"/>
              <a:t>cisnormative</a:t>
            </a:r>
            <a:r>
              <a:rPr lang="en-US" sz="2800" dirty="0"/>
              <a:t> gender discourses.</a:t>
            </a:r>
          </a:p>
        </p:txBody>
      </p:sp>
    </p:spTree>
    <p:extLst>
      <p:ext uri="{BB962C8B-B14F-4D97-AF65-F5344CB8AC3E}">
        <p14:creationId xmlns:p14="http://schemas.microsoft.com/office/powerpoint/2010/main" val="41880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514" y="192542"/>
            <a:ext cx="4032308" cy="3114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44" y="24350"/>
            <a:ext cx="3810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91" y="3431261"/>
            <a:ext cx="3955773" cy="1506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140" y="2393224"/>
            <a:ext cx="4993057" cy="2328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334" t="14581" r="5255" b="6301"/>
          <a:stretch/>
        </p:blipFill>
        <p:spPr>
          <a:xfrm>
            <a:off x="2293337" y="5185972"/>
            <a:ext cx="8893479" cy="161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9601200" cy="1023730"/>
          </a:xfrm>
        </p:spPr>
        <p:txBody>
          <a:bodyPr/>
          <a:lstStyle/>
          <a:p>
            <a:pPr algn="ctr"/>
            <a:r>
              <a:rPr lang="en-US" smtClean="0"/>
              <a:t>Promise Keepers NZ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28750"/>
            <a:ext cx="10058400" cy="5078506"/>
          </a:xfrm>
        </p:spPr>
      </p:pic>
    </p:spTree>
    <p:extLst>
      <p:ext uri="{BB962C8B-B14F-4D97-AF65-F5344CB8AC3E}">
        <p14:creationId xmlns:p14="http://schemas.microsoft.com/office/powerpoint/2010/main" val="16765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Seventh Day Adventist conference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52" y="1428750"/>
            <a:ext cx="8544496" cy="5224040"/>
          </a:xfrm>
        </p:spPr>
      </p:pic>
    </p:spTree>
    <p:extLst>
      <p:ext uri="{BB962C8B-B14F-4D97-AF65-F5344CB8AC3E}">
        <p14:creationId xmlns:p14="http://schemas.microsoft.com/office/powerpoint/2010/main" val="34736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resources to check out (including links to videos we have watched)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www.youtube.com/watch?v=cVJYQCN_BB4</a:t>
            </a:r>
            <a:endParaRPr lang="en-US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www.everymanministries.com/video-sermons/play/what-does-it-look-like-to-encourage-my-wife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mensministrycatalyst.org</a:t>
            </a:r>
            <a:r>
              <a:rPr lang="en-US" dirty="0" smtClean="0"/>
              <a:t>  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www.youtube.com/watch?v=mzBXf7BaBAs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6"/>
              </a:rPr>
              <a:t>http://mysouthwestregion.org/event/mens-ministries-summit-weekend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www.youtube.com/watch?v=gKCOVkJVhNQ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www.youtube.com/watch?v=Q-BTF2yYBRw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054" y="4364644"/>
            <a:ext cx="2493356" cy="2493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73" y="2389389"/>
            <a:ext cx="4305300" cy="187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58" y="2485044"/>
            <a:ext cx="4305300" cy="187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841" y="8083"/>
            <a:ext cx="4063380" cy="2285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458" y="4320966"/>
            <a:ext cx="5758989" cy="2652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151" y="4268989"/>
            <a:ext cx="4197849" cy="2589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4221" y="-13755"/>
            <a:ext cx="4318578" cy="215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r="1111" b="6930"/>
          <a:stretch/>
        </p:blipFill>
        <p:spPr>
          <a:xfrm>
            <a:off x="4326082" y="2167373"/>
            <a:ext cx="5067300" cy="199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2721" t="7755" r="15072" b="5654"/>
          <a:stretch/>
        </p:blipFill>
        <p:spPr>
          <a:xfrm>
            <a:off x="9024238" y="2093155"/>
            <a:ext cx="3302578" cy="2227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173" y="-1288"/>
            <a:ext cx="3702014" cy="245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325" y="2289556"/>
            <a:ext cx="6131675" cy="1887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979" y="4190443"/>
            <a:ext cx="3747021" cy="2667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031" y="2320059"/>
            <a:ext cx="4268862" cy="2668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88098"/>
            <a:ext cx="4095865" cy="1844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598" y="4176977"/>
            <a:ext cx="4627649" cy="2693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612" y="2282043"/>
            <a:ext cx="3293227" cy="2020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7750" y="-13466"/>
            <a:ext cx="9257752" cy="2393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2402" y="-26075"/>
            <a:ext cx="6708409" cy="24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294" t="10317" r="22998" b="12038"/>
          <a:stretch/>
        </p:blipFill>
        <p:spPr>
          <a:xfrm>
            <a:off x="2417523" y="87682"/>
            <a:ext cx="7941501" cy="64579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4929" y="6488668"/>
            <a:ext cx="3418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http://www.juliabettencourt.com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70" y="139149"/>
            <a:ext cx="3284646" cy="3284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154" y="139149"/>
            <a:ext cx="2720578" cy="4265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353" y="139149"/>
            <a:ext cx="2782577" cy="4209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40" t="7633" r="1254" b="9995"/>
          <a:stretch/>
        </p:blipFill>
        <p:spPr>
          <a:xfrm>
            <a:off x="923455" y="4584527"/>
            <a:ext cx="4672208" cy="2141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514" y="4802983"/>
            <a:ext cx="5217416" cy="1705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6601" y="496909"/>
            <a:ext cx="3775683" cy="585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Gender roles and religion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6317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95" y="1414156"/>
            <a:ext cx="2584324" cy="3997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864" y="1288896"/>
            <a:ext cx="2675754" cy="4009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584" y="937272"/>
            <a:ext cx="2642915" cy="3960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144" y="1540702"/>
            <a:ext cx="2701700" cy="405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440" y="303048"/>
            <a:ext cx="3994416" cy="6287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79" y="288423"/>
            <a:ext cx="4069810" cy="63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752" t="18551" r="14092" b="40789"/>
          <a:stretch/>
        </p:blipFill>
        <p:spPr>
          <a:xfrm>
            <a:off x="1315233" y="237995"/>
            <a:ext cx="8152016" cy="2818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493" t="5707" r="6102" b="16136"/>
          <a:stretch/>
        </p:blipFill>
        <p:spPr>
          <a:xfrm>
            <a:off x="5391241" y="3332848"/>
            <a:ext cx="6112703" cy="3343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8783" y="3469090"/>
            <a:ext cx="41294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prstClr val="black"/>
                </a:solidFill>
              </a:rPr>
              <a:t>Seventh Day Adventist conferences for men’s and women’s ministries</a:t>
            </a:r>
          </a:p>
        </p:txBody>
      </p:sp>
    </p:spTree>
    <p:extLst>
      <p:ext uri="{BB962C8B-B14F-4D97-AF65-F5344CB8AC3E}">
        <p14:creationId xmlns:p14="http://schemas.microsoft.com/office/powerpoint/2010/main" val="2785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685800"/>
            <a:ext cx="10555357" cy="1485900"/>
          </a:xfrm>
        </p:spPr>
        <p:txBody>
          <a:bodyPr/>
          <a:lstStyle/>
          <a:p>
            <a:r>
              <a:rPr lang="en-US" dirty="0" smtClean="0"/>
              <a:t>Even breakfast ministries </a:t>
            </a:r>
            <a:r>
              <a:rPr lang="en-US" smtClean="0"/>
              <a:t>are gendered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993" y="1428750"/>
            <a:ext cx="7327624" cy="488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032" y="152399"/>
            <a:ext cx="9601200" cy="1485900"/>
          </a:xfrm>
        </p:spPr>
        <p:txBody>
          <a:bodyPr/>
          <a:lstStyle/>
          <a:p>
            <a:r>
              <a:rPr lang="en-NZ" dirty="0" smtClean="0"/>
              <a:t>Historical perspectives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32" y="1087153"/>
            <a:ext cx="8311020" cy="5388802"/>
          </a:xfrm>
        </p:spPr>
        <p:txBody>
          <a:bodyPr>
            <a:normAutofit/>
          </a:bodyPr>
          <a:lstStyle/>
          <a:p>
            <a:r>
              <a:rPr lang="en-NZ" sz="2400" dirty="0" smtClean="0"/>
              <a:t>Ancient Near Eastern and Greco-Roman religions:</a:t>
            </a:r>
          </a:p>
          <a:p>
            <a:pPr lvl="1"/>
            <a:r>
              <a:rPr lang="en-NZ" sz="2400" dirty="0" smtClean="0"/>
              <a:t>Priests and priestesses</a:t>
            </a:r>
          </a:p>
          <a:p>
            <a:pPr lvl="1"/>
            <a:r>
              <a:rPr lang="en-NZ" sz="2400" dirty="0" smtClean="0"/>
              <a:t>Gods and goddesses</a:t>
            </a:r>
          </a:p>
          <a:p>
            <a:r>
              <a:rPr lang="en-NZ" sz="2400" dirty="0" smtClean="0"/>
              <a:t>Biblical Israel</a:t>
            </a:r>
          </a:p>
          <a:p>
            <a:pPr lvl="1"/>
            <a:r>
              <a:rPr lang="en-NZ" sz="2400" dirty="0" smtClean="0"/>
              <a:t>Presence of goddesses recognized (but not accepted) – texts mention </a:t>
            </a:r>
            <a:r>
              <a:rPr lang="en-NZ" sz="2400" dirty="0" err="1" smtClean="0"/>
              <a:t>Asherah</a:t>
            </a:r>
            <a:r>
              <a:rPr lang="en-NZ" sz="2400" dirty="0" smtClean="0"/>
              <a:t> (e.g. Deut. 16.21) and Queen of Heaven (see Jeremiah 7.18; 44.15-18)</a:t>
            </a:r>
          </a:p>
          <a:p>
            <a:pPr lvl="1"/>
            <a:r>
              <a:rPr lang="en-NZ" sz="2400" dirty="0" smtClean="0"/>
              <a:t>No explicit mention of women  priests in Hebrew Bible, but women could be prophets or sages.</a:t>
            </a:r>
          </a:p>
          <a:p>
            <a:pPr lvl="1"/>
            <a:r>
              <a:rPr lang="en-NZ" sz="2400" dirty="0" smtClean="0"/>
              <a:t>Archaeological evidence of household religious cult – female involvement?</a:t>
            </a:r>
          </a:p>
          <a:p>
            <a:pPr lvl="1"/>
            <a:endParaRPr lang="en-NZ" sz="2400" dirty="0" smtClean="0"/>
          </a:p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206" y="100012"/>
            <a:ext cx="2600325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0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3304" y="1630016"/>
            <a:ext cx="6917635" cy="4969567"/>
          </a:xfrm>
        </p:spPr>
        <p:txBody>
          <a:bodyPr>
            <a:normAutofit/>
          </a:bodyPr>
          <a:lstStyle/>
          <a:p>
            <a:r>
              <a:rPr lang="en-NZ" sz="2400" dirty="0"/>
              <a:t>Hinduism</a:t>
            </a:r>
          </a:p>
          <a:p>
            <a:pPr lvl="1"/>
            <a:r>
              <a:rPr lang="en-NZ" sz="2400" dirty="0"/>
              <a:t>Long tradition of female gurus, priests, and sadhu (ascetic, holy person, monk)</a:t>
            </a:r>
          </a:p>
          <a:p>
            <a:pPr lvl="1"/>
            <a:r>
              <a:rPr lang="en-NZ" sz="2400" dirty="0"/>
              <a:t>Goddesses in Hindu pantheon, e.g. Shakti, </a:t>
            </a:r>
            <a:r>
              <a:rPr lang="en-NZ" sz="2400" dirty="0" err="1"/>
              <a:t>Durga</a:t>
            </a:r>
            <a:r>
              <a:rPr lang="en-NZ" sz="2400" dirty="0"/>
              <a:t>, Lakshmi</a:t>
            </a:r>
          </a:p>
          <a:p>
            <a:r>
              <a:rPr lang="en-NZ" sz="2400" dirty="0"/>
              <a:t>Buddhism</a:t>
            </a:r>
          </a:p>
          <a:p>
            <a:pPr lvl="1"/>
            <a:r>
              <a:rPr lang="en-NZ" sz="2400" dirty="0"/>
              <a:t>Ancient tradition of ordained nuns (</a:t>
            </a:r>
            <a:r>
              <a:rPr lang="en-NZ" sz="2400" dirty="0" err="1"/>
              <a:t>bhikkhunis</a:t>
            </a:r>
            <a:r>
              <a:rPr lang="en-NZ" sz="2400" dirty="0"/>
              <a:t>), although this has died out (or has been forbidden) in some </a:t>
            </a:r>
            <a:r>
              <a:rPr lang="en-NZ" sz="2400" dirty="0" smtClean="0"/>
              <a:t>Theravada Buddhist countries (e.g. Burma, Thailand). </a:t>
            </a:r>
          </a:p>
          <a:p>
            <a:pPr lvl="1"/>
            <a:r>
              <a:rPr lang="en-NZ" sz="2400" dirty="0" smtClean="0"/>
              <a:t>Continues to be permitted in </a:t>
            </a:r>
            <a:r>
              <a:rPr lang="en-NZ" sz="2400" dirty="0" err="1" smtClean="0"/>
              <a:t>Mahayama</a:t>
            </a:r>
            <a:r>
              <a:rPr lang="en-NZ" sz="2400" dirty="0" smtClean="0"/>
              <a:t> Buddhism (e.g. in Japan, Taiwan, China).</a:t>
            </a:r>
            <a:endParaRPr lang="en-NZ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91" t="4682" r="13103"/>
          <a:stretch/>
        </p:blipFill>
        <p:spPr>
          <a:xfrm>
            <a:off x="8189844" y="1630016"/>
            <a:ext cx="3717234" cy="4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027" y="385175"/>
            <a:ext cx="9601200" cy="948847"/>
          </a:xfrm>
        </p:spPr>
        <p:txBody>
          <a:bodyPr>
            <a:normAutofit/>
          </a:bodyPr>
          <a:lstStyle/>
          <a:p>
            <a:r>
              <a:rPr lang="en-NZ" dirty="0" smtClean="0"/>
              <a:t>Religions today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293" y="1334022"/>
            <a:ext cx="7371567" cy="5282667"/>
          </a:xfrm>
        </p:spPr>
        <p:txBody>
          <a:bodyPr>
            <a:noAutofit/>
          </a:bodyPr>
          <a:lstStyle/>
          <a:p>
            <a:r>
              <a:rPr lang="en-NZ" sz="2400" dirty="0" smtClean="0"/>
              <a:t>Sikhism: women </a:t>
            </a:r>
            <a:r>
              <a:rPr lang="en-NZ" sz="2400" dirty="0"/>
              <a:t>can participate in any religious function, perform any Sikh ceremony or lead the congregation in prayer</a:t>
            </a:r>
            <a:r>
              <a:rPr lang="en-NZ" sz="2400" dirty="0" smtClean="0"/>
              <a:t>.</a:t>
            </a:r>
          </a:p>
          <a:p>
            <a:r>
              <a:rPr lang="en-NZ" sz="2400" dirty="0" smtClean="0"/>
              <a:t>Taoism: </a:t>
            </a:r>
            <a:r>
              <a:rPr lang="en-NZ" sz="2400" dirty="0"/>
              <a:t>ordain both men and women as </a:t>
            </a:r>
            <a:r>
              <a:rPr lang="en-NZ" sz="2400" dirty="0" smtClean="0"/>
              <a:t>priests. </a:t>
            </a:r>
          </a:p>
          <a:p>
            <a:r>
              <a:rPr lang="en-NZ" sz="2400" dirty="0" smtClean="0"/>
              <a:t>Shinto: both men and women can be ordained as priests.</a:t>
            </a:r>
          </a:p>
          <a:p>
            <a:r>
              <a:rPr lang="en-NZ" sz="2400" dirty="0" smtClean="0"/>
              <a:t>Islam: in some Western countries, women can serve as imams (spiritual leader, authority, teacher, leads a congregation in </a:t>
            </a:r>
            <a:r>
              <a:rPr lang="en-NZ" sz="2400" dirty="0" err="1" smtClean="0"/>
              <a:t>salat</a:t>
            </a:r>
            <a:r>
              <a:rPr lang="en-NZ" sz="2400" dirty="0" smtClean="0"/>
              <a:t>, or prayer). Elsewhere, women are forbidden from serving as imams.</a:t>
            </a:r>
          </a:p>
          <a:p>
            <a:r>
              <a:rPr lang="en-NZ" sz="2400" dirty="0" smtClean="0"/>
              <a:t>Judaism: Orthodox Judaism forbids female rabbis or cantors. Reform and Conservative Judaism permits them.</a:t>
            </a:r>
            <a:endParaRPr lang="en-NZ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906" y="1334021"/>
            <a:ext cx="3185595" cy="4783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51878" y="6247357"/>
            <a:ext cx="1533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prstClr val="black"/>
                </a:solidFill>
              </a:rPr>
              <a:t>Amina </a:t>
            </a:r>
            <a:r>
              <a:rPr lang="en-NZ" dirty="0" err="1">
                <a:solidFill>
                  <a:prstClr val="black"/>
                </a:solidFill>
              </a:rPr>
              <a:t>Wadud</a:t>
            </a:r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New Religious Movements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59698"/>
            <a:ext cx="5661546" cy="49164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400" dirty="0" smtClean="0"/>
              <a:t>Varied relationship with cultural gender norms:</a:t>
            </a:r>
          </a:p>
          <a:p>
            <a:r>
              <a:rPr lang="en-NZ" sz="2400" dirty="0" smtClean="0"/>
              <a:t>Some, but not all, NRMs imitate traditional patriarchal hierarchies.</a:t>
            </a:r>
          </a:p>
          <a:p>
            <a:endParaRPr lang="en-NZ" sz="1200" dirty="0" smtClean="0"/>
          </a:p>
          <a:p>
            <a:r>
              <a:rPr lang="en-NZ" sz="2400" dirty="0" smtClean="0"/>
              <a:t>Others deliberately subvert or ignore these hierarchies, offering women new opportunities in religious leadership/membership.</a:t>
            </a:r>
          </a:p>
          <a:p>
            <a:endParaRPr lang="en-NZ" sz="1200" dirty="0" smtClean="0"/>
          </a:p>
          <a:p>
            <a:r>
              <a:rPr lang="en-NZ" sz="2400" dirty="0" smtClean="0"/>
              <a:t>Neo-Pagan and New Age religious movements are particularly explicit in affirming women’s roles in religious life.</a:t>
            </a:r>
            <a:endParaRPr lang="en-NZ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05" t="-197" r="12126"/>
          <a:stretch/>
        </p:blipFill>
        <p:spPr>
          <a:xfrm>
            <a:off x="6575946" y="1659698"/>
            <a:ext cx="5449039" cy="42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49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240" y="184433"/>
            <a:ext cx="9601200" cy="1485900"/>
          </a:xfrm>
        </p:spPr>
        <p:txBody>
          <a:bodyPr/>
          <a:lstStyle/>
          <a:p>
            <a:r>
              <a:rPr lang="en-NZ" dirty="0" smtClean="0"/>
              <a:t>Christianity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506" y="1045923"/>
            <a:ext cx="8119590" cy="5605398"/>
          </a:xfrm>
        </p:spPr>
        <p:txBody>
          <a:bodyPr>
            <a:noAutofit/>
          </a:bodyPr>
          <a:lstStyle/>
          <a:p>
            <a:r>
              <a:rPr lang="en-NZ" sz="2800" dirty="0" smtClean="0"/>
              <a:t>Long and complex history of women’s ordination, and participation in religious life.</a:t>
            </a:r>
          </a:p>
          <a:p>
            <a:pPr lvl="1"/>
            <a:r>
              <a:rPr lang="en-NZ" sz="2800" dirty="0" smtClean="0"/>
              <a:t>In NT, see Luke 8.1-3; John 20.17-18; Rom. 16.1-4</a:t>
            </a:r>
          </a:p>
          <a:p>
            <a:pPr lvl="1"/>
            <a:r>
              <a:rPr lang="en-NZ" sz="2800" dirty="0" smtClean="0"/>
              <a:t>19</a:t>
            </a:r>
            <a:r>
              <a:rPr lang="en-NZ" sz="2800" baseline="30000" dirty="0" smtClean="0"/>
              <a:t>th</a:t>
            </a:r>
            <a:r>
              <a:rPr lang="en-NZ" sz="2800" dirty="0" smtClean="0"/>
              <a:t> Century – first women’s ordination</a:t>
            </a:r>
          </a:p>
          <a:p>
            <a:r>
              <a:rPr lang="en-NZ" sz="2800" dirty="0" smtClean="0"/>
              <a:t>Resistance to women’s ordination continues in Roman Catholic Church and some Protestant Evangelical and fundamentalist traditions.</a:t>
            </a:r>
          </a:p>
          <a:p>
            <a:r>
              <a:rPr lang="en-NZ" sz="2800" dirty="0" smtClean="0"/>
              <a:t>Complementarianism: men and women are fundamentally different. Men lead, women do not.</a:t>
            </a:r>
          </a:p>
          <a:p>
            <a:pPr lvl="1"/>
            <a:r>
              <a:rPr lang="en-NZ" sz="2800" dirty="0" smtClean="0"/>
              <a:t>Based on biblical texts and church traditions (e.g. 1 Tim. 2: 11-14; Eph. 5.22-33).</a:t>
            </a:r>
            <a:endParaRPr lang="en-NZ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285" y="1252331"/>
            <a:ext cx="2928309" cy="4389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48725" y="5642291"/>
            <a:ext cx="3824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/>
              <a:t>Katharine </a:t>
            </a:r>
            <a:r>
              <a:rPr lang="en-NZ" dirty="0" err="1"/>
              <a:t>Jefferts</a:t>
            </a:r>
            <a:r>
              <a:rPr lang="en-NZ" dirty="0"/>
              <a:t> </a:t>
            </a:r>
            <a:r>
              <a:rPr lang="en-NZ" dirty="0" err="1"/>
              <a:t>Schori</a:t>
            </a:r>
            <a:r>
              <a:rPr lang="en-NZ" dirty="0"/>
              <a:t>, first presiding bishop of the episcopal church and first female primate of the Anglican church (2006)</a:t>
            </a:r>
          </a:p>
        </p:txBody>
      </p:sp>
    </p:spTree>
    <p:extLst>
      <p:ext uri="{BB962C8B-B14F-4D97-AF65-F5344CB8AC3E}">
        <p14:creationId xmlns:p14="http://schemas.microsoft.com/office/powerpoint/2010/main" val="323663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305" y="427382"/>
            <a:ext cx="9601200" cy="1485900"/>
          </a:xfrm>
        </p:spPr>
        <p:txBody>
          <a:bodyPr/>
          <a:lstStyle/>
          <a:p>
            <a:r>
              <a:rPr lang="en-US" dirty="0" smtClean="0"/>
              <a:t>Roman Catholic Church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3305" y="1470991"/>
            <a:ext cx="7096538" cy="5188225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Pope John Paul II, </a:t>
            </a:r>
            <a:r>
              <a:rPr lang="en-US" sz="2400" i="1" dirty="0" err="1" smtClean="0"/>
              <a:t>Mulieris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Dignitatum</a:t>
            </a:r>
            <a:r>
              <a:rPr lang="en-US" sz="2400" i="1" dirty="0" smtClean="0"/>
              <a:t> </a:t>
            </a:r>
            <a:r>
              <a:rPr lang="en-US" sz="2400" dirty="0" smtClean="0"/>
              <a:t>(1988):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Women deserving of equal human dignity but need to maintain distinct gender roles.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Women had two vocational options: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Wives and mothers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Celibate members of religious orders.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 smtClean="0"/>
              <a:t>Ordinatio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Sacerdotalis</a:t>
            </a:r>
            <a:r>
              <a:rPr lang="en-US" sz="2400" i="1" dirty="0" smtClean="0"/>
              <a:t> </a:t>
            </a:r>
            <a:r>
              <a:rPr lang="en-US" sz="2400" dirty="0" smtClean="0"/>
              <a:t>(1994) –reaffirmed this view on women’s ordination.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Catholic women continue to serve in non-ordained ministries within the church, as theologians, liturgists, and social activists.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Other women choose a different path</a:t>
            </a:r>
            <a:r>
              <a:rPr lang="is-IS" sz="2400" dirty="0" smtClean="0"/>
              <a:t>…</a:t>
            </a:r>
            <a:endParaRPr lang="en-US" sz="24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romancatholicwomenpriests.org/faq.htm</a:t>
            </a:r>
            <a:r>
              <a:rPr lang="en-US" sz="24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334" r="30173"/>
          <a:stretch/>
        </p:blipFill>
        <p:spPr>
          <a:xfrm>
            <a:off x="8365405" y="934277"/>
            <a:ext cx="3482039" cy="53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i="1" dirty="0"/>
              <a:t>Pink Smoke Over the </a:t>
            </a:r>
            <a:r>
              <a:rPr lang="en-NZ" b="1" i="1" dirty="0" smtClean="0"/>
              <a:t>Vatican</a:t>
            </a:r>
            <a:endParaRPr lang="en-NZ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7298" y="1615858"/>
            <a:ext cx="6519797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800" dirty="0" smtClean="0"/>
              <a:t>Documentary directed by Jules Hart (2011) about women ordained as priests in the Roman Catholic Church, despite their ‘invalid’ status.</a:t>
            </a:r>
            <a:endParaRPr lang="en-NZ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11" y="1615858"/>
            <a:ext cx="3763272" cy="50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2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8E3E123-A269-4C2C-B83D-CCF8CE8D6D2D}" vid="{616D8776-4612-40CB-A629-823BC9E38832}"/>
    </a:ext>
  </a:extLst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</TotalTime>
  <Words>773</Words>
  <Application>Microsoft Office PowerPoint</Application>
  <PresentationFormat>Widescreen</PresentationFormat>
  <Paragraphs>90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Consolas</vt:lpstr>
      <vt:lpstr>Franklin Gothic Book</vt:lpstr>
      <vt:lpstr>Verdana</vt:lpstr>
      <vt:lpstr>Office Theme</vt:lpstr>
      <vt:lpstr>Crop</vt:lpstr>
      <vt:lpstr>PowerPoint Presentation</vt:lpstr>
      <vt:lpstr>Gender roles and religion</vt:lpstr>
      <vt:lpstr>Historical perspectives</vt:lpstr>
      <vt:lpstr>Religions today</vt:lpstr>
      <vt:lpstr>Religions today</vt:lpstr>
      <vt:lpstr>New Religious Movements</vt:lpstr>
      <vt:lpstr>Christianity</vt:lpstr>
      <vt:lpstr>Roman Catholic Church</vt:lpstr>
      <vt:lpstr>Pink Smoke Over the Vatican</vt:lpstr>
      <vt:lpstr>Questions</vt:lpstr>
      <vt:lpstr>Men’s ministries</vt:lpstr>
      <vt:lpstr>PowerPoint Presentation</vt:lpstr>
      <vt:lpstr>Promise Keepers NZ</vt:lpstr>
      <vt:lpstr>Seventh Day Adventist conference</vt:lpstr>
      <vt:lpstr>Some resources to check out (including links to videos we have watched)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Even breakfast ministries are gendered</vt:lpstr>
    </vt:vector>
  </TitlesOfParts>
  <Company>The University of Auckland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Blyth</dc:creator>
  <cp:lastModifiedBy>Caroline Blyth</cp:lastModifiedBy>
  <cp:revision>1</cp:revision>
  <dcterms:created xsi:type="dcterms:W3CDTF">2017-04-30T21:57:30Z</dcterms:created>
  <dcterms:modified xsi:type="dcterms:W3CDTF">2017-04-30T21:59:25Z</dcterms:modified>
</cp:coreProperties>
</file>