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8" r:id="rId3"/>
    <p:sldId id="259" r:id="rId4"/>
    <p:sldId id="260" r:id="rId5"/>
    <p:sldId id="261" r:id="rId6"/>
    <p:sldId id="263" r:id="rId7"/>
    <p:sldId id="285" r:id="rId8"/>
    <p:sldId id="265" r:id="rId9"/>
    <p:sldId id="272" r:id="rId10"/>
    <p:sldId id="276" r:id="rId11"/>
    <p:sldId id="266" r:id="rId12"/>
    <p:sldId id="289" r:id="rId13"/>
    <p:sldId id="283" r:id="rId14"/>
    <p:sldId id="291" r:id="rId15"/>
    <p:sldId id="278" r:id="rId16"/>
    <p:sldId id="279" r:id="rId17"/>
    <p:sldId id="281" r:id="rId18"/>
    <p:sldId id="284" r:id="rId19"/>
    <p:sldId id="280" r:id="rId20"/>
    <p:sldId id="290"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8" autoAdjust="0"/>
    <p:restoredTop sz="66192" autoAdjust="0"/>
  </p:normalViewPr>
  <p:slideViewPr>
    <p:cSldViewPr snapToGrid="0">
      <p:cViewPr varScale="1">
        <p:scale>
          <a:sx n="71" d="100"/>
          <a:sy n="71" d="100"/>
        </p:scale>
        <p:origin x="176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4ADB290-AE82-44EA-8993-ECE24A081144}" type="datetimeFigureOut">
              <a:rPr lang="en-NZ" smtClean="0"/>
              <a:t>8/05/2017</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095D9C2-5AF4-4CA8-8149-92816D73A42D}" type="slidenum">
              <a:rPr lang="en-NZ" smtClean="0"/>
              <a:t>‹#›</a:t>
            </a:fld>
            <a:endParaRPr lang="en-NZ"/>
          </a:p>
        </p:txBody>
      </p:sp>
    </p:spTree>
    <p:extLst>
      <p:ext uri="{BB962C8B-B14F-4D97-AF65-F5344CB8AC3E}">
        <p14:creationId xmlns:p14="http://schemas.microsoft.com/office/powerpoint/2010/main" val="283279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82B7641-631B-4B17-AE1C-2885D2D13B84}" type="slidenum">
              <a:rPr lang="en-NZ" smtClean="0"/>
              <a:t>1</a:t>
            </a:fld>
            <a:endParaRPr lang="en-NZ"/>
          </a:p>
        </p:txBody>
      </p:sp>
    </p:spTree>
    <p:extLst>
      <p:ext uri="{BB962C8B-B14F-4D97-AF65-F5344CB8AC3E}">
        <p14:creationId xmlns:p14="http://schemas.microsoft.com/office/powerpoint/2010/main" val="2888168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095D9C2-5AF4-4CA8-8149-92816D73A42D}" type="slidenum">
              <a:rPr lang="en-NZ" smtClean="0"/>
              <a:t>10</a:t>
            </a:fld>
            <a:endParaRPr lang="en-NZ"/>
          </a:p>
        </p:txBody>
      </p:sp>
    </p:spTree>
    <p:extLst>
      <p:ext uri="{BB962C8B-B14F-4D97-AF65-F5344CB8AC3E}">
        <p14:creationId xmlns:p14="http://schemas.microsoft.com/office/powerpoint/2010/main" val="18011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11</a:t>
            </a:fld>
            <a:endParaRPr lang="en-NZ"/>
          </a:p>
        </p:txBody>
      </p:sp>
    </p:spTree>
    <p:extLst>
      <p:ext uri="{BB962C8B-B14F-4D97-AF65-F5344CB8AC3E}">
        <p14:creationId xmlns:p14="http://schemas.microsoft.com/office/powerpoint/2010/main" val="166065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5D9C2-5AF4-4CA8-8149-92816D73A42D}" type="slidenum">
              <a:rPr lang="en-NZ" smtClean="0"/>
              <a:t>12</a:t>
            </a:fld>
            <a:endParaRPr lang="en-NZ"/>
          </a:p>
        </p:txBody>
      </p:sp>
    </p:spTree>
    <p:extLst>
      <p:ext uri="{BB962C8B-B14F-4D97-AF65-F5344CB8AC3E}">
        <p14:creationId xmlns:p14="http://schemas.microsoft.com/office/powerpoint/2010/main" val="98509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82B7641-631B-4B17-AE1C-2885D2D13B84}" type="slidenum">
              <a:rPr lang="en-NZ" smtClean="0"/>
              <a:t>13</a:t>
            </a:fld>
            <a:endParaRPr lang="en-NZ"/>
          </a:p>
        </p:txBody>
      </p:sp>
    </p:spTree>
    <p:extLst>
      <p:ext uri="{BB962C8B-B14F-4D97-AF65-F5344CB8AC3E}">
        <p14:creationId xmlns:p14="http://schemas.microsoft.com/office/powerpoint/2010/main" val="3360782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smtClean="0"/>
          </a:p>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15</a:t>
            </a:fld>
            <a:endParaRPr lang="en-NZ"/>
          </a:p>
        </p:txBody>
      </p:sp>
    </p:spTree>
    <p:extLst>
      <p:ext uri="{BB962C8B-B14F-4D97-AF65-F5344CB8AC3E}">
        <p14:creationId xmlns:p14="http://schemas.microsoft.com/office/powerpoint/2010/main" val="1509147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16</a:t>
            </a:fld>
            <a:endParaRPr lang="en-NZ"/>
          </a:p>
        </p:txBody>
      </p:sp>
    </p:spTree>
    <p:extLst>
      <p:ext uri="{BB962C8B-B14F-4D97-AF65-F5344CB8AC3E}">
        <p14:creationId xmlns:p14="http://schemas.microsoft.com/office/powerpoint/2010/main" val="399015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17</a:t>
            </a:fld>
            <a:endParaRPr lang="en-NZ"/>
          </a:p>
        </p:txBody>
      </p:sp>
    </p:spTree>
    <p:extLst>
      <p:ext uri="{BB962C8B-B14F-4D97-AF65-F5344CB8AC3E}">
        <p14:creationId xmlns:p14="http://schemas.microsoft.com/office/powerpoint/2010/main" val="85639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82B7641-631B-4B17-AE1C-2885D2D13B84}" type="slidenum">
              <a:rPr lang="en-NZ" smtClean="0"/>
              <a:t>18</a:t>
            </a:fld>
            <a:endParaRPr lang="en-NZ"/>
          </a:p>
        </p:txBody>
      </p:sp>
    </p:spTree>
    <p:extLst>
      <p:ext uri="{BB962C8B-B14F-4D97-AF65-F5344CB8AC3E}">
        <p14:creationId xmlns:p14="http://schemas.microsoft.com/office/powerpoint/2010/main" val="188802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smtClean="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19</a:t>
            </a:fld>
            <a:endParaRPr lang="en-NZ"/>
          </a:p>
        </p:txBody>
      </p:sp>
    </p:spTree>
    <p:extLst>
      <p:ext uri="{BB962C8B-B14F-4D97-AF65-F5344CB8AC3E}">
        <p14:creationId xmlns:p14="http://schemas.microsoft.com/office/powerpoint/2010/main" val="172779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82B7641-631B-4B17-AE1C-2885D2D13B84}" type="slidenum">
              <a:rPr lang="en-NZ" smtClean="0"/>
              <a:t>2</a:t>
            </a:fld>
            <a:endParaRPr lang="en-NZ"/>
          </a:p>
        </p:txBody>
      </p:sp>
    </p:spTree>
    <p:extLst>
      <p:ext uri="{BB962C8B-B14F-4D97-AF65-F5344CB8AC3E}">
        <p14:creationId xmlns:p14="http://schemas.microsoft.com/office/powerpoint/2010/main" val="275372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3</a:t>
            </a:fld>
            <a:endParaRPr lang="en-NZ"/>
          </a:p>
        </p:txBody>
      </p:sp>
    </p:spTree>
    <p:extLst>
      <p:ext uri="{BB962C8B-B14F-4D97-AF65-F5344CB8AC3E}">
        <p14:creationId xmlns:p14="http://schemas.microsoft.com/office/powerpoint/2010/main" val="221299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4</a:t>
            </a:fld>
            <a:endParaRPr lang="en-NZ"/>
          </a:p>
        </p:txBody>
      </p:sp>
    </p:spTree>
    <p:extLst>
      <p:ext uri="{BB962C8B-B14F-4D97-AF65-F5344CB8AC3E}">
        <p14:creationId xmlns:p14="http://schemas.microsoft.com/office/powerpoint/2010/main" val="223540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smtClean="0"/>
          </a:p>
        </p:txBody>
      </p:sp>
      <p:sp>
        <p:nvSpPr>
          <p:cNvPr id="4" name="Slide Number Placeholder 3"/>
          <p:cNvSpPr>
            <a:spLocks noGrp="1"/>
          </p:cNvSpPr>
          <p:nvPr>
            <p:ph type="sldNum" sz="quarter" idx="10"/>
          </p:nvPr>
        </p:nvSpPr>
        <p:spPr/>
        <p:txBody>
          <a:bodyPr/>
          <a:lstStyle/>
          <a:p>
            <a:fld id="{B82B7641-631B-4B17-AE1C-2885D2D13B84}" type="slidenum">
              <a:rPr lang="en-NZ" smtClean="0"/>
              <a:t>5</a:t>
            </a:fld>
            <a:endParaRPr lang="en-NZ"/>
          </a:p>
        </p:txBody>
      </p:sp>
    </p:spTree>
    <p:extLst>
      <p:ext uri="{BB962C8B-B14F-4D97-AF65-F5344CB8AC3E}">
        <p14:creationId xmlns:p14="http://schemas.microsoft.com/office/powerpoint/2010/main" val="325323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6</a:t>
            </a:fld>
            <a:endParaRPr lang="en-NZ"/>
          </a:p>
        </p:txBody>
      </p:sp>
    </p:spTree>
    <p:extLst>
      <p:ext uri="{BB962C8B-B14F-4D97-AF65-F5344CB8AC3E}">
        <p14:creationId xmlns:p14="http://schemas.microsoft.com/office/powerpoint/2010/main" val="52312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095D9C2-5AF4-4CA8-8149-92816D73A42D}" type="slidenum">
              <a:rPr lang="en-NZ" smtClean="0"/>
              <a:t>7</a:t>
            </a:fld>
            <a:endParaRPr lang="en-NZ"/>
          </a:p>
        </p:txBody>
      </p:sp>
    </p:spTree>
    <p:extLst>
      <p:ext uri="{BB962C8B-B14F-4D97-AF65-F5344CB8AC3E}">
        <p14:creationId xmlns:p14="http://schemas.microsoft.com/office/powerpoint/2010/main" val="409280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8</a:t>
            </a:fld>
            <a:endParaRPr lang="en-NZ"/>
          </a:p>
        </p:txBody>
      </p:sp>
    </p:spTree>
    <p:extLst>
      <p:ext uri="{BB962C8B-B14F-4D97-AF65-F5344CB8AC3E}">
        <p14:creationId xmlns:p14="http://schemas.microsoft.com/office/powerpoint/2010/main" val="350419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aseline="0" dirty="0" smtClean="0"/>
          </a:p>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9</a:t>
            </a:fld>
            <a:endParaRPr lang="en-NZ"/>
          </a:p>
        </p:txBody>
      </p:sp>
    </p:spTree>
    <p:extLst>
      <p:ext uri="{BB962C8B-B14F-4D97-AF65-F5344CB8AC3E}">
        <p14:creationId xmlns:p14="http://schemas.microsoft.com/office/powerpoint/2010/main" val="243276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5/8/2017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5/8/2017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5/8/2017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5/8/2017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5/8/2017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biblicalgenderroles.com/2015/10/03/7-ways-to-discipline-your-wif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Gender violence and religion</a:t>
            </a:r>
            <a:endParaRPr lang="en-NZ" dirty="0"/>
          </a:p>
        </p:txBody>
      </p:sp>
      <p:sp>
        <p:nvSpPr>
          <p:cNvPr id="3" name="Subtitle 2"/>
          <p:cNvSpPr>
            <a:spLocks noGrp="1"/>
          </p:cNvSpPr>
          <p:nvPr>
            <p:ph type="subTitle" idx="1"/>
          </p:nvPr>
        </p:nvSpPr>
        <p:spPr/>
        <p:txBody>
          <a:bodyPr/>
          <a:lstStyle/>
          <a:p>
            <a:endParaRPr lang="en-NZ"/>
          </a:p>
        </p:txBody>
      </p:sp>
    </p:spTree>
    <p:extLst>
      <p:ext uri="{BB962C8B-B14F-4D97-AF65-F5344CB8AC3E}">
        <p14:creationId xmlns:p14="http://schemas.microsoft.com/office/powerpoint/2010/main" val="1410031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8858" y="0"/>
            <a:ext cx="9619129" cy="6794464"/>
          </a:xfrm>
          <a:prstGeom prst="rect">
            <a:avLst/>
          </a:prstGeom>
        </p:spPr>
      </p:pic>
    </p:spTree>
    <p:extLst>
      <p:ext uri="{BB962C8B-B14F-4D97-AF65-F5344CB8AC3E}">
        <p14:creationId xmlns:p14="http://schemas.microsoft.com/office/powerpoint/2010/main" val="1491119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9194"/>
          </a:xfrm>
        </p:spPr>
        <p:txBody>
          <a:bodyPr/>
          <a:lstStyle/>
          <a:p>
            <a:r>
              <a:rPr lang="en-NZ" dirty="0" smtClean="0">
                <a:latin typeface="+mn-lt"/>
              </a:rPr>
              <a:t>Rape culture, gender violence, and religion</a:t>
            </a:r>
            <a:endParaRPr lang="en-NZ" dirty="0">
              <a:latin typeface="+mn-lt"/>
            </a:endParaRPr>
          </a:p>
        </p:txBody>
      </p:sp>
      <p:sp>
        <p:nvSpPr>
          <p:cNvPr id="3" name="Content Placeholder 2"/>
          <p:cNvSpPr>
            <a:spLocks noGrp="1"/>
          </p:cNvSpPr>
          <p:nvPr>
            <p:ph idx="1"/>
          </p:nvPr>
        </p:nvSpPr>
        <p:spPr>
          <a:xfrm>
            <a:off x="838200" y="1585731"/>
            <a:ext cx="10515600" cy="5000263"/>
          </a:xfrm>
        </p:spPr>
        <p:txBody>
          <a:bodyPr>
            <a:normAutofit/>
          </a:bodyPr>
          <a:lstStyle/>
          <a:p>
            <a:pPr marL="0" indent="0">
              <a:buNone/>
            </a:pPr>
            <a:r>
              <a:rPr lang="en-NZ" sz="3200" dirty="0" smtClean="0"/>
              <a:t>Religion intersects with other sociocultural factors – race, gender, class, sexuality, socio-economic status, etc. – to create multiple sites of oppression and vulnerability to gender violence within rape cultures.</a:t>
            </a:r>
          </a:p>
          <a:p>
            <a:pPr marL="0" indent="0">
              <a:buNone/>
            </a:pPr>
            <a:endParaRPr lang="en-NZ" sz="3200" dirty="0"/>
          </a:p>
          <a:p>
            <a:r>
              <a:rPr lang="en-NZ" sz="3200" dirty="0"/>
              <a:t>‘Religion and secularism can both be if not the cause, then at least the legitimation, of violence.’</a:t>
            </a:r>
          </a:p>
          <a:p>
            <a:pPr algn="r"/>
            <a:r>
              <a:rPr lang="en-NZ" sz="2400" dirty="0"/>
              <a:t>Janet </a:t>
            </a:r>
            <a:r>
              <a:rPr lang="en-NZ" sz="2400" dirty="0" err="1"/>
              <a:t>Jakobsen</a:t>
            </a:r>
            <a:r>
              <a:rPr lang="en-NZ" sz="2400" dirty="0"/>
              <a:t>, p. 125</a:t>
            </a:r>
          </a:p>
          <a:p>
            <a:pPr marL="0" indent="0">
              <a:buNone/>
            </a:pPr>
            <a:endParaRPr lang="en-NZ" sz="3200" dirty="0" smtClean="0"/>
          </a:p>
          <a:p>
            <a:pPr marL="0" indent="0">
              <a:buNone/>
            </a:pPr>
            <a:endParaRPr lang="en-NZ" sz="3200" dirty="0"/>
          </a:p>
          <a:p>
            <a:pPr marL="0" indent="0">
              <a:buNone/>
            </a:pPr>
            <a:endParaRPr lang="en-NZ" sz="3200" dirty="0"/>
          </a:p>
        </p:txBody>
      </p:sp>
    </p:spTree>
    <p:extLst>
      <p:ext uri="{BB962C8B-B14F-4D97-AF65-F5344CB8AC3E}">
        <p14:creationId xmlns:p14="http://schemas.microsoft.com/office/powerpoint/2010/main" val="3690397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99" y="197223"/>
            <a:ext cx="6793428" cy="6212541"/>
          </a:xfrm>
          <a:prstGeom prst="rect">
            <a:avLst/>
          </a:prstGeom>
        </p:spPr>
      </p:pic>
      <p:sp>
        <p:nvSpPr>
          <p:cNvPr id="4" name="Rectangle 3"/>
          <p:cNvSpPr/>
          <p:nvPr/>
        </p:nvSpPr>
        <p:spPr>
          <a:xfrm>
            <a:off x="8099213" y="5886544"/>
            <a:ext cx="4092787" cy="523220"/>
          </a:xfrm>
          <a:prstGeom prst="rect">
            <a:avLst/>
          </a:prstGeom>
        </p:spPr>
        <p:txBody>
          <a:bodyPr wrap="none">
            <a:spAutoFit/>
          </a:bodyPr>
          <a:lstStyle/>
          <a:p>
            <a:r>
              <a:rPr lang="en-US" sz="2800" dirty="0"/>
              <a:t>See article by </a:t>
            </a:r>
            <a:r>
              <a:rPr lang="en-US" sz="2800" dirty="0" err="1"/>
              <a:t>Slavoj</a:t>
            </a:r>
            <a:r>
              <a:rPr lang="en-US" sz="2800" dirty="0"/>
              <a:t> </a:t>
            </a:r>
            <a:r>
              <a:rPr lang="en-US" sz="2800" dirty="0" err="1"/>
              <a:t>Zizek</a:t>
            </a:r>
            <a:endParaRPr lang="en-US" sz="2800" dirty="0"/>
          </a:p>
        </p:txBody>
      </p:sp>
    </p:spTree>
    <p:extLst>
      <p:ext uri="{BB962C8B-B14F-4D97-AF65-F5344CB8AC3E}">
        <p14:creationId xmlns:p14="http://schemas.microsoft.com/office/powerpoint/2010/main" val="1809747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205" y="421941"/>
            <a:ext cx="9601200" cy="1485900"/>
          </a:xfrm>
        </p:spPr>
        <p:txBody>
          <a:bodyPr/>
          <a:lstStyle/>
          <a:p>
            <a:pPr algn="ctr"/>
            <a:r>
              <a:rPr lang="en-NZ" dirty="0" smtClean="0">
                <a:latin typeface="Cambria" panose="02040503050406030204" pitchFamily="18" charset="0"/>
              </a:rPr>
              <a:t>Religion as roadblock </a:t>
            </a:r>
            <a:r>
              <a:rPr lang="en-NZ" i="1" dirty="0" smtClean="0">
                <a:latin typeface="Cambria" panose="02040503050406030204" pitchFamily="18" charset="0"/>
              </a:rPr>
              <a:t>and</a:t>
            </a:r>
            <a:r>
              <a:rPr lang="en-NZ" dirty="0" smtClean="0">
                <a:latin typeface="Cambria" panose="02040503050406030204" pitchFamily="18" charset="0"/>
              </a:rPr>
              <a:t> resource for helping survivors of GBV</a:t>
            </a:r>
            <a:endParaRPr lang="en-NZ" dirty="0">
              <a:latin typeface="Cambria" panose="02040503050406030204" pitchFamily="18" charset="0"/>
            </a:endParaRPr>
          </a:p>
        </p:txBody>
      </p:sp>
      <p:pic>
        <p:nvPicPr>
          <p:cNvPr id="4" name="Content Placeholder 3"/>
          <p:cNvPicPr>
            <a:picLocks noGrp="1" noChangeAspect="1"/>
          </p:cNvPicPr>
          <p:nvPr>
            <p:ph idx="1"/>
          </p:nvPr>
        </p:nvPicPr>
        <p:blipFill>
          <a:blip r:embed="rId3"/>
          <a:stretch>
            <a:fillRect/>
          </a:stretch>
        </p:blipFill>
        <p:spPr>
          <a:xfrm>
            <a:off x="2754658" y="1907841"/>
            <a:ext cx="6682684" cy="4434158"/>
          </a:xfrm>
          <a:prstGeom prst="rect">
            <a:avLst/>
          </a:prstGeom>
        </p:spPr>
      </p:pic>
    </p:spTree>
    <p:extLst>
      <p:ext uri="{BB962C8B-B14F-4D97-AF65-F5344CB8AC3E}">
        <p14:creationId xmlns:p14="http://schemas.microsoft.com/office/powerpoint/2010/main" val="3230711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106" y="201706"/>
            <a:ext cx="9601200" cy="618565"/>
          </a:xfrm>
        </p:spPr>
        <p:txBody>
          <a:bodyPr>
            <a:normAutofit fontScale="90000"/>
          </a:bodyPr>
          <a:lstStyle/>
          <a:p>
            <a:r>
              <a:rPr lang="en-NZ" dirty="0" smtClean="0"/>
              <a:t>Rape myths</a:t>
            </a:r>
            <a:endParaRPr lang="en-NZ" dirty="0"/>
          </a:p>
        </p:txBody>
      </p:sp>
      <p:sp>
        <p:nvSpPr>
          <p:cNvPr id="3" name="Content Placeholder 2"/>
          <p:cNvSpPr>
            <a:spLocks noGrp="1"/>
          </p:cNvSpPr>
          <p:nvPr>
            <p:ph idx="1"/>
          </p:nvPr>
        </p:nvSpPr>
        <p:spPr>
          <a:xfrm>
            <a:off x="1371600" y="995082"/>
            <a:ext cx="9601200" cy="4872318"/>
          </a:xfrm>
        </p:spPr>
        <p:txBody>
          <a:bodyPr>
            <a:noAutofit/>
          </a:bodyPr>
          <a:lstStyle/>
          <a:p>
            <a:r>
              <a:rPr lang="en-NZ" sz="2800" dirty="0"/>
              <a:t>(S)he was asking for it.</a:t>
            </a:r>
          </a:p>
          <a:p>
            <a:r>
              <a:rPr lang="en-NZ" sz="2800" dirty="0"/>
              <a:t>It is/was the victim’s responsibility not to be raped.</a:t>
            </a:r>
          </a:p>
          <a:p>
            <a:r>
              <a:rPr lang="en-NZ" sz="2800" dirty="0"/>
              <a:t>Men can’t help themselves.</a:t>
            </a:r>
          </a:p>
          <a:p>
            <a:r>
              <a:rPr lang="en-NZ" sz="2800" dirty="0"/>
              <a:t>Women play hard to get – but ‘no’ means ‘yes’.</a:t>
            </a:r>
          </a:p>
          <a:p>
            <a:r>
              <a:rPr lang="en-NZ" sz="2800" dirty="0"/>
              <a:t>Rape is ‘just sex’.</a:t>
            </a:r>
          </a:p>
          <a:p>
            <a:r>
              <a:rPr lang="en-NZ" sz="2800" dirty="0"/>
              <a:t>Rape victims are ‘defiled’ or ‘damaged goods’.</a:t>
            </a:r>
          </a:p>
          <a:p>
            <a:r>
              <a:rPr lang="en-NZ" sz="2800" dirty="0"/>
              <a:t>Rapes are committed by strangers.</a:t>
            </a:r>
          </a:p>
          <a:p>
            <a:r>
              <a:rPr lang="en-NZ" sz="2800" dirty="0"/>
              <a:t>Women lie about being raped. </a:t>
            </a:r>
          </a:p>
          <a:p>
            <a:r>
              <a:rPr lang="en-NZ" sz="2800" dirty="0"/>
              <a:t>A person cannot rape their spouse.</a:t>
            </a:r>
          </a:p>
          <a:p>
            <a:r>
              <a:rPr lang="en-NZ" sz="2800" dirty="0"/>
              <a:t>Sex workers cannot be raped.</a:t>
            </a:r>
          </a:p>
          <a:p>
            <a:endParaRPr lang="en-NZ" sz="2800" dirty="0"/>
          </a:p>
        </p:txBody>
      </p:sp>
    </p:spTree>
    <p:extLst>
      <p:ext uri="{BB962C8B-B14F-4D97-AF65-F5344CB8AC3E}">
        <p14:creationId xmlns:p14="http://schemas.microsoft.com/office/powerpoint/2010/main" val="2381748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30400"/>
            <a:ext cx="10515600" cy="942814"/>
          </a:xfrm>
        </p:spPr>
        <p:txBody>
          <a:bodyPr/>
          <a:lstStyle/>
          <a:p>
            <a:pPr algn="ctr"/>
            <a:r>
              <a:rPr lang="en-NZ" dirty="0" smtClean="0">
                <a:latin typeface="+mn-lt"/>
              </a:rPr>
              <a:t>Religious tradition – or (</a:t>
            </a:r>
            <a:r>
              <a:rPr lang="en-NZ" dirty="0" err="1" smtClean="0">
                <a:latin typeface="+mn-lt"/>
              </a:rPr>
              <a:t>mis</a:t>
            </a:r>
            <a:r>
              <a:rPr lang="en-NZ" dirty="0" smtClean="0">
                <a:latin typeface="+mn-lt"/>
              </a:rPr>
              <a:t>)interpretation?</a:t>
            </a:r>
            <a:endParaRPr lang="en-NZ" dirty="0">
              <a:latin typeface="+mn-lt"/>
            </a:endParaRPr>
          </a:p>
        </p:txBody>
      </p:sp>
      <p:sp>
        <p:nvSpPr>
          <p:cNvPr id="3" name="Content Placeholder 2"/>
          <p:cNvSpPr>
            <a:spLocks noGrp="1"/>
          </p:cNvSpPr>
          <p:nvPr>
            <p:ph idx="1"/>
          </p:nvPr>
        </p:nvSpPr>
        <p:spPr>
          <a:xfrm>
            <a:off x="983165" y="1500896"/>
            <a:ext cx="10970941" cy="5359079"/>
          </a:xfrm>
        </p:spPr>
        <p:txBody>
          <a:bodyPr>
            <a:noAutofit/>
          </a:bodyPr>
          <a:lstStyle/>
          <a:p>
            <a:r>
              <a:rPr lang="en-NZ" sz="3200" dirty="0" smtClean="0"/>
              <a:t>Purity and modesty culture</a:t>
            </a:r>
            <a:endParaRPr lang="en-NZ" sz="3200" dirty="0"/>
          </a:p>
          <a:p>
            <a:r>
              <a:rPr lang="en-NZ" sz="3200" dirty="0" smtClean="0"/>
              <a:t>Notions of the ‘ideal’ gender roles – masculinity and femininity.</a:t>
            </a:r>
          </a:p>
          <a:p>
            <a:r>
              <a:rPr lang="en-NZ" sz="3200" dirty="0"/>
              <a:t>C</a:t>
            </a:r>
            <a:r>
              <a:rPr lang="en-NZ" sz="3200" dirty="0" smtClean="0"/>
              <a:t>omplementarianism = female submission and male headship.</a:t>
            </a:r>
          </a:p>
          <a:p>
            <a:r>
              <a:rPr lang="en-NZ" sz="3200" dirty="0" smtClean="0"/>
              <a:t>Male ‘ownership’ of women, e.g. through marriage</a:t>
            </a:r>
          </a:p>
          <a:p>
            <a:r>
              <a:rPr lang="en-NZ" sz="3200" dirty="0" smtClean="0"/>
              <a:t>Heteronormativity and stigmatization of LGBTI+ communities</a:t>
            </a:r>
          </a:p>
          <a:p>
            <a:r>
              <a:rPr lang="en-NZ" sz="3200" dirty="0" smtClean="0"/>
              <a:t>Policing women’s bodies and silencing women’s voices</a:t>
            </a:r>
          </a:p>
          <a:p>
            <a:endParaRPr lang="en-NZ" sz="2800" dirty="0" smtClean="0"/>
          </a:p>
        </p:txBody>
      </p:sp>
    </p:spTree>
    <p:extLst>
      <p:ext uri="{BB962C8B-B14F-4D97-AF65-F5344CB8AC3E}">
        <p14:creationId xmlns:p14="http://schemas.microsoft.com/office/powerpoint/2010/main" val="4158451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1449" y="1219201"/>
            <a:ext cx="10868629" cy="5360894"/>
          </a:xfrm>
        </p:spPr>
        <p:txBody>
          <a:bodyPr>
            <a:normAutofit fontScale="92500" lnSpcReduction="20000"/>
          </a:bodyPr>
          <a:lstStyle/>
          <a:p>
            <a:pPr marL="0" indent="0">
              <a:buNone/>
            </a:pPr>
            <a:r>
              <a:rPr lang="en-NZ" sz="3200" dirty="0"/>
              <a:t>Qur’an 4:34: “Men are appointed the guardians over women… so virtuous women are obedient and safeguard, with Allah’s help, matters the knowledge of which is shared by them with their husbands. Admonish those of them on whose part you apprehend disobedience, and leave them alone in their beds and chastise </a:t>
            </a:r>
            <a:r>
              <a:rPr lang="en-NZ" sz="3200" dirty="0" smtClean="0"/>
              <a:t>[beat?] them”.</a:t>
            </a:r>
          </a:p>
          <a:p>
            <a:pPr marL="0" indent="0">
              <a:buNone/>
            </a:pPr>
            <a:endParaRPr lang="en-NZ" sz="1100" dirty="0" smtClean="0"/>
          </a:p>
          <a:p>
            <a:pPr marL="0" indent="0">
              <a:buNone/>
            </a:pPr>
            <a:endParaRPr lang="en-NZ" sz="3200" dirty="0"/>
          </a:p>
          <a:p>
            <a:pPr marL="0" indent="0">
              <a:buNone/>
            </a:pPr>
            <a:r>
              <a:rPr lang="en-NZ" sz="3200" dirty="0"/>
              <a:t>Ephesians 5:22, “Wives, submit to your own husbands, as to the </a:t>
            </a:r>
            <a:r>
              <a:rPr lang="en-NZ" sz="3200" dirty="0" smtClean="0"/>
              <a:t>Lord.”</a:t>
            </a:r>
          </a:p>
          <a:p>
            <a:pPr marL="0" indent="0">
              <a:buNone/>
            </a:pPr>
            <a:endParaRPr lang="en-NZ" sz="3200" dirty="0" smtClean="0"/>
          </a:p>
          <a:p>
            <a:pPr marL="0" indent="0">
              <a:buNone/>
            </a:pPr>
            <a:r>
              <a:rPr lang="en-NZ" sz="3200" dirty="0" smtClean="0"/>
              <a:t>1 </a:t>
            </a:r>
            <a:r>
              <a:rPr lang="en-NZ" sz="3200" dirty="0"/>
              <a:t>Corinthians 7:4 “The wife does not have authority over her own body, but the husband </a:t>
            </a:r>
            <a:r>
              <a:rPr lang="en-NZ" sz="3200" dirty="0" smtClean="0"/>
              <a:t>does.”</a:t>
            </a:r>
          </a:p>
          <a:p>
            <a:pPr marL="0" indent="0">
              <a:buNone/>
            </a:pPr>
            <a:endParaRPr lang="en-NZ" dirty="0"/>
          </a:p>
        </p:txBody>
      </p:sp>
      <p:sp>
        <p:nvSpPr>
          <p:cNvPr id="2" name="Rectangle 1"/>
          <p:cNvSpPr/>
          <p:nvPr/>
        </p:nvSpPr>
        <p:spPr>
          <a:xfrm>
            <a:off x="3446878" y="148807"/>
            <a:ext cx="6338274" cy="646331"/>
          </a:xfrm>
          <a:prstGeom prst="rect">
            <a:avLst/>
          </a:prstGeom>
        </p:spPr>
        <p:txBody>
          <a:bodyPr wrap="none">
            <a:spAutoFit/>
          </a:bodyPr>
          <a:lstStyle/>
          <a:p>
            <a:r>
              <a:rPr lang="en-NZ" sz="3600" dirty="0"/>
              <a:t>Tradition or (</a:t>
            </a:r>
            <a:r>
              <a:rPr lang="en-NZ" sz="3600" dirty="0" err="1"/>
              <a:t>mis</a:t>
            </a:r>
            <a:r>
              <a:rPr lang="en-NZ" sz="3600" dirty="0"/>
              <a:t>)interpretation?</a:t>
            </a:r>
            <a:endParaRPr lang="en-US" sz="3600" dirty="0"/>
          </a:p>
        </p:txBody>
      </p:sp>
    </p:spTree>
    <p:extLst>
      <p:ext uri="{BB962C8B-B14F-4D97-AF65-F5344CB8AC3E}">
        <p14:creationId xmlns:p14="http://schemas.microsoft.com/office/powerpoint/2010/main" val="2826313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9" t="7980" r="2651" b="8482"/>
          <a:stretch/>
        </p:blipFill>
        <p:spPr>
          <a:xfrm>
            <a:off x="164024" y="517333"/>
            <a:ext cx="11801020" cy="5705048"/>
          </a:xfrm>
          <a:prstGeom prst="rect">
            <a:avLst/>
          </a:prstGeom>
        </p:spPr>
      </p:pic>
    </p:spTree>
    <p:extLst>
      <p:ext uri="{BB962C8B-B14F-4D97-AF65-F5344CB8AC3E}">
        <p14:creationId xmlns:p14="http://schemas.microsoft.com/office/powerpoint/2010/main" val="2411157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970" y="295507"/>
            <a:ext cx="9601200" cy="1485900"/>
          </a:xfrm>
        </p:spPr>
        <p:txBody>
          <a:bodyPr>
            <a:normAutofit/>
          </a:bodyPr>
          <a:lstStyle/>
          <a:p>
            <a:r>
              <a:rPr lang="en-NZ" sz="4000" dirty="0" smtClean="0"/>
              <a:t>Questions about the article, ‘Isis </a:t>
            </a:r>
            <a:r>
              <a:rPr lang="en-NZ" sz="4000" dirty="0"/>
              <a:t>enshrines a theology of rape</a:t>
            </a:r>
            <a:r>
              <a:rPr lang="en-NZ" sz="4000" dirty="0" smtClean="0"/>
              <a:t>’.</a:t>
            </a:r>
            <a:endParaRPr lang="en-NZ" sz="4000" dirty="0"/>
          </a:p>
        </p:txBody>
      </p:sp>
      <p:sp>
        <p:nvSpPr>
          <p:cNvPr id="3" name="Content Placeholder 2"/>
          <p:cNvSpPr>
            <a:spLocks noGrp="1"/>
          </p:cNvSpPr>
          <p:nvPr>
            <p:ph idx="1"/>
          </p:nvPr>
        </p:nvSpPr>
        <p:spPr>
          <a:xfrm>
            <a:off x="1103970" y="1884556"/>
            <a:ext cx="9601200" cy="3581400"/>
          </a:xfrm>
        </p:spPr>
        <p:txBody>
          <a:bodyPr>
            <a:noAutofit/>
          </a:bodyPr>
          <a:lstStyle/>
          <a:p>
            <a:r>
              <a:rPr lang="en-NZ" sz="2400" dirty="0" smtClean="0"/>
              <a:t>Is the rape of Yazidi women by members of ISIS ‘religious violence’ or cultural violence, or both? Do you agree with the author that this is a ‘theology of rape’?</a:t>
            </a:r>
          </a:p>
          <a:p>
            <a:endParaRPr lang="en-NZ" sz="2400" dirty="0" smtClean="0"/>
          </a:p>
          <a:p>
            <a:r>
              <a:rPr lang="en-NZ" sz="2400" dirty="0"/>
              <a:t>The use of rape by ISIS – a religious tradition, or (</a:t>
            </a:r>
            <a:r>
              <a:rPr lang="en-NZ" sz="2400" dirty="0" err="1"/>
              <a:t>mis</a:t>
            </a:r>
            <a:r>
              <a:rPr lang="en-NZ" sz="2400" dirty="0"/>
              <a:t>)interpretation</a:t>
            </a:r>
            <a:r>
              <a:rPr lang="en-NZ" sz="2400" dirty="0" smtClean="0"/>
              <a:t>?</a:t>
            </a:r>
          </a:p>
          <a:p>
            <a:endParaRPr lang="en-NZ" sz="2400" dirty="0"/>
          </a:p>
          <a:p>
            <a:r>
              <a:rPr lang="en-NZ" sz="2400" dirty="0" smtClean="0"/>
              <a:t>What rape myths do you see being drawn upon in this story?</a:t>
            </a:r>
          </a:p>
          <a:p>
            <a:pPr marL="0" indent="0">
              <a:buNone/>
            </a:pPr>
            <a:endParaRPr lang="en-NZ" sz="2400" dirty="0" smtClean="0"/>
          </a:p>
          <a:p>
            <a:r>
              <a:rPr lang="en-NZ" sz="2400" dirty="0" smtClean="0"/>
              <a:t>Cultural relativism – or colonizing other cultures? How should scholars of religion respond to this story?</a:t>
            </a:r>
            <a:endParaRPr lang="en-NZ" sz="2400" dirty="0"/>
          </a:p>
        </p:txBody>
      </p:sp>
    </p:spTree>
    <p:extLst>
      <p:ext uri="{BB962C8B-B14F-4D97-AF65-F5344CB8AC3E}">
        <p14:creationId xmlns:p14="http://schemas.microsoft.com/office/powerpoint/2010/main" val="3985658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82" y="146424"/>
            <a:ext cx="10549512" cy="4963458"/>
          </a:xfrm>
          <a:prstGeom prst="rect">
            <a:avLst/>
          </a:prstGeom>
        </p:spPr>
      </p:pic>
      <p:sp>
        <p:nvSpPr>
          <p:cNvPr id="3" name="Rectangle 2"/>
          <p:cNvSpPr/>
          <p:nvPr/>
        </p:nvSpPr>
        <p:spPr>
          <a:xfrm>
            <a:off x="3630706" y="5687671"/>
            <a:ext cx="6096000" cy="646331"/>
          </a:xfrm>
          <a:prstGeom prst="rect">
            <a:avLst/>
          </a:prstGeom>
        </p:spPr>
        <p:txBody>
          <a:bodyPr>
            <a:spAutoFit/>
          </a:bodyPr>
          <a:lstStyle/>
          <a:p>
            <a:r>
              <a:rPr lang="en-NZ" dirty="0">
                <a:hlinkClick r:id="rId4"/>
              </a:rPr>
              <a:t>https://biblicalgenderroles.com/2015/10/03/7-ways-to-discipline-your-wife/</a:t>
            </a:r>
            <a:r>
              <a:rPr lang="en-NZ" dirty="0"/>
              <a:t> </a:t>
            </a:r>
          </a:p>
        </p:txBody>
      </p:sp>
    </p:spTree>
    <p:extLst>
      <p:ext uri="{BB962C8B-B14F-4D97-AF65-F5344CB8AC3E}">
        <p14:creationId xmlns:p14="http://schemas.microsoft.com/office/powerpoint/2010/main" val="798359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dirty="0" smtClean="0"/>
              <a:t>Questions for the week</a:t>
            </a:r>
            <a:endParaRPr lang="en-NZ" sz="4800" dirty="0"/>
          </a:p>
        </p:txBody>
      </p:sp>
      <p:sp>
        <p:nvSpPr>
          <p:cNvPr id="3" name="Content Placeholder 2"/>
          <p:cNvSpPr>
            <a:spLocks noGrp="1"/>
          </p:cNvSpPr>
          <p:nvPr>
            <p:ph idx="1"/>
          </p:nvPr>
        </p:nvSpPr>
        <p:spPr/>
        <p:txBody>
          <a:bodyPr>
            <a:normAutofit fontScale="92500" lnSpcReduction="10000"/>
          </a:bodyPr>
          <a:lstStyle/>
          <a:p>
            <a:r>
              <a:rPr lang="en-NZ" sz="3600" dirty="0" smtClean="0"/>
              <a:t>What do we mean by gender violence?</a:t>
            </a:r>
          </a:p>
          <a:p>
            <a:endParaRPr lang="en-NZ" dirty="0" smtClean="0"/>
          </a:p>
          <a:p>
            <a:r>
              <a:rPr lang="en-NZ" sz="3600" dirty="0" smtClean="0"/>
              <a:t>What is rape culture and how is it related to gender violence?</a:t>
            </a:r>
          </a:p>
          <a:p>
            <a:endParaRPr lang="en-NZ" dirty="0" smtClean="0"/>
          </a:p>
          <a:p>
            <a:r>
              <a:rPr lang="en-NZ" sz="3600" dirty="0" smtClean="0"/>
              <a:t>To what extent are religions complicit in perpetuating rape culture and gender violence?</a:t>
            </a:r>
            <a:endParaRPr lang="en-NZ" sz="3600" dirty="0"/>
          </a:p>
        </p:txBody>
      </p:sp>
    </p:spTree>
    <p:extLst>
      <p:ext uri="{BB962C8B-B14F-4D97-AF65-F5344CB8AC3E}">
        <p14:creationId xmlns:p14="http://schemas.microsoft.com/office/powerpoint/2010/main" val="3200789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about the ‘Biblical Gender Roles’ website </a:t>
            </a:r>
            <a:endParaRPr lang="en-US" dirty="0"/>
          </a:p>
        </p:txBody>
      </p:sp>
      <p:sp>
        <p:nvSpPr>
          <p:cNvPr id="3" name="Content Placeholder 2"/>
          <p:cNvSpPr>
            <a:spLocks noGrp="1"/>
          </p:cNvSpPr>
          <p:nvPr>
            <p:ph idx="1"/>
          </p:nvPr>
        </p:nvSpPr>
        <p:spPr>
          <a:xfrm>
            <a:off x="1371600" y="2286000"/>
            <a:ext cx="9601200" cy="4186518"/>
          </a:xfrm>
        </p:spPr>
        <p:txBody>
          <a:bodyPr>
            <a:normAutofit/>
          </a:bodyPr>
          <a:lstStyle/>
          <a:p>
            <a:r>
              <a:rPr lang="en-NZ" dirty="0"/>
              <a:t>Is </a:t>
            </a:r>
            <a:r>
              <a:rPr lang="en-NZ" dirty="0" smtClean="0"/>
              <a:t>this website promoting a ‘theology </a:t>
            </a:r>
            <a:r>
              <a:rPr lang="en-NZ" dirty="0"/>
              <a:t>of rape</a:t>
            </a:r>
            <a:r>
              <a:rPr lang="en-NZ" dirty="0" smtClean="0"/>
              <a:t>’? A theology of domestic abuse?</a:t>
            </a:r>
            <a:endParaRPr lang="en-NZ" dirty="0"/>
          </a:p>
          <a:p>
            <a:endParaRPr lang="en-NZ" dirty="0"/>
          </a:p>
          <a:p>
            <a:r>
              <a:rPr lang="en-NZ" dirty="0" smtClean="0"/>
              <a:t>Is the author relying on religious </a:t>
            </a:r>
            <a:r>
              <a:rPr lang="en-NZ" dirty="0"/>
              <a:t>tradition, or (</a:t>
            </a:r>
            <a:r>
              <a:rPr lang="en-NZ" dirty="0" err="1"/>
              <a:t>mis</a:t>
            </a:r>
            <a:r>
              <a:rPr lang="en-NZ" dirty="0"/>
              <a:t>)interpretation?</a:t>
            </a:r>
          </a:p>
          <a:p>
            <a:endParaRPr lang="en-NZ" dirty="0"/>
          </a:p>
          <a:p>
            <a:r>
              <a:rPr lang="en-NZ" dirty="0"/>
              <a:t>What rape myths </a:t>
            </a:r>
            <a:r>
              <a:rPr lang="en-NZ" dirty="0" smtClean="0"/>
              <a:t>and gender stereotypes do </a:t>
            </a:r>
            <a:r>
              <a:rPr lang="en-NZ" dirty="0"/>
              <a:t>you see being drawn upon in this story?</a:t>
            </a:r>
          </a:p>
          <a:p>
            <a:pPr marL="0" indent="0">
              <a:buNone/>
            </a:pPr>
            <a:endParaRPr lang="en-NZ" dirty="0"/>
          </a:p>
          <a:p>
            <a:r>
              <a:rPr lang="en-NZ" dirty="0"/>
              <a:t>Cultural relativism – or colonizing other cultures? How should scholars of religion respond to </a:t>
            </a:r>
            <a:r>
              <a:rPr lang="en-NZ"/>
              <a:t>this </a:t>
            </a:r>
            <a:r>
              <a:rPr lang="en-NZ" smtClean="0"/>
              <a:t>website?</a:t>
            </a:r>
            <a:endParaRPr lang="en-NZ" dirty="0"/>
          </a:p>
          <a:p>
            <a:endParaRPr lang="en-US" dirty="0"/>
          </a:p>
        </p:txBody>
      </p:sp>
    </p:spTree>
    <p:extLst>
      <p:ext uri="{BB962C8B-B14F-4D97-AF65-F5344CB8AC3E}">
        <p14:creationId xmlns:p14="http://schemas.microsoft.com/office/powerpoint/2010/main" val="125453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pPr algn="ctr"/>
            <a:r>
              <a:rPr lang="en-NZ" dirty="0" smtClean="0">
                <a:latin typeface="+mn-lt"/>
              </a:rPr>
              <a:t>What is gender violence?</a:t>
            </a:r>
            <a:endParaRPr lang="en-NZ" dirty="0">
              <a:latin typeface="+mn-lt"/>
            </a:endParaRPr>
          </a:p>
        </p:txBody>
      </p:sp>
      <p:sp>
        <p:nvSpPr>
          <p:cNvPr id="3" name="Content Placeholder 2"/>
          <p:cNvSpPr>
            <a:spLocks noGrp="1"/>
          </p:cNvSpPr>
          <p:nvPr>
            <p:ph idx="1"/>
          </p:nvPr>
        </p:nvSpPr>
        <p:spPr>
          <a:xfrm>
            <a:off x="917223" y="1332804"/>
            <a:ext cx="10515600" cy="5254906"/>
          </a:xfrm>
        </p:spPr>
        <p:txBody>
          <a:bodyPr>
            <a:normAutofit fontScale="92500" lnSpcReduction="10000"/>
          </a:bodyPr>
          <a:lstStyle/>
          <a:p>
            <a:r>
              <a:rPr lang="en-NZ" sz="2800" dirty="0"/>
              <a:t>V</a:t>
            </a:r>
            <a:r>
              <a:rPr lang="en-NZ" sz="2800" dirty="0" smtClean="0"/>
              <a:t>iolence that arises from normative gender roles and expectations within a given society, which result in unequal power relationships between different gender groups. </a:t>
            </a:r>
          </a:p>
          <a:p>
            <a:r>
              <a:rPr lang="en-NZ" sz="2800" dirty="0" smtClean="0"/>
              <a:t>Gender intersects with other identity markers (e.g. race, sexuality, age, ability, class) to create multiple sites where people are marginalized, disempowered, and vulnerable to violence.</a:t>
            </a:r>
          </a:p>
          <a:p>
            <a:r>
              <a:rPr lang="en-NZ" sz="2800" dirty="0" smtClean="0"/>
              <a:t>Gender violence influences </a:t>
            </a:r>
            <a:r>
              <a:rPr lang="en-NZ" sz="2800" i="1" dirty="0" smtClean="0"/>
              <a:t>and</a:t>
            </a:r>
            <a:r>
              <a:rPr lang="en-NZ" sz="2800" dirty="0" smtClean="0"/>
              <a:t> is </a:t>
            </a:r>
            <a:r>
              <a:rPr lang="en-NZ" sz="2800" dirty="0"/>
              <a:t>influenced by </a:t>
            </a:r>
            <a:r>
              <a:rPr lang="en-NZ" sz="2800" dirty="0" smtClean="0"/>
              <a:t>these power relationships – it can serve to maintain structural gender inequalities.</a:t>
            </a:r>
          </a:p>
          <a:p>
            <a:pPr marL="0" indent="0">
              <a:buNone/>
            </a:pPr>
            <a:endParaRPr lang="en-NZ" sz="2800" dirty="0" smtClean="0"/>
          </a:p>
          <a:p>
            <a:pPr lvl="1"/>
            <a:r>
              <a:rPr lang="en-NZ" sz="2800" dirty="0" smtClean="0"/>
              <a:t>Subjective </a:t>
            </a:r>
            <a:r>
              <a:rPr lang="en-NZ" sz="2800" dirty="0"/>
              <a:t>violence</a:t>
            </a:r>
          </a:p>
          <a:p>
            <a:pPr lvl="1"/>
            <a:r>
              <a:rPr lang="en-NZ" sz="2800" dirty="0"/>
              <a:t>Symbolic violence</a:t>
            </a:r>
          </a:p>
          <a:p>
            <a:pPr lvl="1"/>
            <a:r>
              <a:rPr lang="en-NZ" sz="2800" dirty="0"/>
              <a:t>Structural/systemic violence</a:t>
            </a:r>
          </a:p>
          <a:p>
            <a:pPr marL="0" indent="0">
              <a:buNone/>
            </a:pPr>
            <a:endParaRPr lang="en-NZ" dirty="0"/>
          </a:p>
        </p:txBody>
      </p:sp>
    </p:spTree>
    <p:extLst>
      <p:ext uri="{BB962C8B-B14F-4D97-AF65-F5344CB8AC3E}">
        <p14:creationId xmlns:p14="http://schemas.microsoft.com/office/powerpoint/2010/main" val="200622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5493"/>
          </a:xfrm>
        </p:spPr>
        <p:txBody>
          <a:bodyPr/>
          <a:lstStyle/>
          <a:p>
            <a:r>
              <a:rPr lang="en-NZ" dirty="0" smtClean="0">
                <a:latin typeface="+mn-lt"/>
              </a:rPr>
              <a:t>Rape culture and gender violence</a:t>
            </a:r>
            <a:endParaRPr lang="en-NZ" dirty="0">
              <a:latin typeface="+mn-lt"/>
            </a:endParaRPr>
          </a:p>
        </p:txBody>
      </p:sp>
      <p:sp>
        <p:nvSpPr>
          <p:cNvPr id="3" name="Content Placeholder 2"/>
          <p:cNvSpPr>
            <a:spLocks noGrp="1"/>
          </p:cNvSpPr>
          <p:nvPr>
            <p:ph idx="1"/>
          </p:nvPr>
        </p:nvSpPr>
        <p:spPr>
          <a:xfrm>
            <a:off x="838200" y="1435261"/>
            <a:ext cx="10515600" cy="5046562"/>
          </a:xfrm>
        </p:spPr>
        <p:txBody>
          <a:bodyPr>
            <a:normAutofit fontScale="85000" lnSpcReduction="20000"/>
          </a:bodyPr>
          <a:lstStyle/>
          <a:p>
            <a:r>
              <a:rPr lang="en-NZ" sz="3200" dirty="0" smtClean="0"/>
              <a:t>A culture in which rape and other forms of gender violence are pervasive and normalized, legitimized, denied, or trivialized due to societal attitudes about gender and sexuality.</a:t>
            </a:r>
          </a:p>
          <a:p>
            <a:endParaRPr lang="en-NZ" sz="3200" dirty="0" smtClean="0"/>
          </a:p>
          <a:p>
            <a:r>
              <a:rPr lang="en-NZ" sz="3200" dirty="0" smtClean="0"/>
              <a:t>In rape cultures, we see many, everyday sociocultural practices that excuse or tolerate gender violence.</a:t>
            </a:r>
          </a:p>
          <a:p>
            <a:endParaRPr lang="en-NZ" sz="3200" dirty="0"/>
          </a:p>
          <a:p>
            <a:r>
              <a:rPr lang="en-NZ" sz="3200" dirty="0" smtClean="0"/>
              <a:t>Rape cultures perpetuate subjective, symbolic </a:t>
            </a:r>
            <a:r>
              <a:rPr lang="en-NZ" sz="3200" i="1" dirty="0" smtClean="0"/>
              <a:t>and</a:t>
            </a:r>
            <a:r>
              <a:rPr lang="en-NZ" sz="3200" dirty="0" smtClean="0"/>
              <a:t> structural violence: </a:t>
            </a:r>
          </a:p>
          <a:p>
            <a:pPr lvl="1"/>
            <a:r>
              <a:rPr lang="en-NZ" sz="2800" dirty="0" smtClean="0"/>
              <a:t>Symbolic and structural gender violence serve to normalize and legitimize subjective violence.</a:t>
            </a:r>
          </a:p>
          <a:p>
            <a:pPr lvl="1"/>
            <a:r>
              <a:rPr lang="en-NZ" sz="2800" dirty="0" smtClean="0"/>
              <a:t>In New Zealand, only about</a:t>
            </a:r>
            <a:r>
              <a:rPr lang="en-NZ" sz="2800" dirty="0"/>
              <a:t> </a:t>
            </a:r>
            <a:r>
              <a:rPr lang="en-NZ" sz="2800" b="1" dirty="0"/>
              <a:t>10 out of 100 </a:t>
            </a:r>
            <a:r>
              <a:rPr lang="en-NZ" sz="2800" dirty="0"/>
              <a:t>sexual abuse crimes are reported and </a:t>
            </a:r>
            <a:r>
              <a:rPr lang="en-NZ" sz="2800" b="1" dirty="0"/>
              <a:t>3 </a:t>
            </a:r>
            <a:r>
              <a:rPr lang="en-NZ" sz="2800" dirty="0"/>
              <a:t>of those get to </a:t>
            </a:r>
            <a:r>
              <a:rPr lang="en-NZ" sz="2800" dirty="0" smtClean="0"/>
              <a:t>court. Only</a:t>
            </a:r>
            <a:r>
              <a:rPr lang="en-NZ" sz="2800" dirty="0"/>
              <a:t> </a:t>
            </a:r>
            <a:r>
              <a:rPr lang="en-NZ" sz="2800" b="1" dirty="0"/>
              <a:t>one </a:t>
            </a:r>
            <a:r>
              <a:rPr lang="en-NZ" sz="2800" dirty="0"/>
              <a:t>of those is likely to get a conviction.</a:t>
            </a:r>
          </a:p>
          <a:p>
            <a:pPr lvl="1"/>
            <a:endParaRPr lang="en-NZ" sz="2800" dirty="0" smtClean="0"/>
          </a:p>
          <a:p>
            <a:pPr lvl="1"/>
            <a:endParaRPr lang="en-NZ" sz="2800" dirty="0" smtClean="0"/>
          </a:p>
          <a:p>
            <a:endParaRPr lang="en-NZ" sz="3200" dirty="0"/>
          </a:p>
        </p:txBody>
      </p:sp>
    </p:spTree>
    <p:extLst>
      <p:ext uri="{BB962C8B-B14F-4D97-AF65-F5344CB8AC3E}">
        <p14:creationId xmlns:p14="http://schemas.microsoft.com/office/powerpoint/2010/main" val="292312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7619"/>
          </a:xfrm>
        </p:spPr>
        <p:txBody>
          <a:bodyPr/>
          <a:lstStyle/>
          <a:p>
            <a:r>
              <a:rPr lang="en-NZ" dirty="0" smtClean="0">
                <a:latin typeface="+mn-lt"/>
              </a:rPr>
              <a:t>Rape myths</a:t>
            </a:r>
            <a:endParaRPr lang="en-NZ" dirty="0">
              <a:latin typeface="+mn-lt"/>
            </a:endParaRPr>
          </a:p>
        </p:txBody>
      </p:sp>
      <p:sp>
        <p:nvSpPr>
          <p:cNvPr id="6" name="Content Placeholder 5"/>
          <p:cNvSpPr>
            <a:spLocks noGrp="1"/>
          </p:cNvSpPr>
          <p:nvPr>
            <p:ph idx="1"/>
          </p:nvPr>
        </p:nvSpPr>
        <p:spPr>
          <a:xfrm>
            <a:off x="838200" y="1122744"/>
            <a:ext cx="10515600" cy="5521124"/>
          </a:xfrm>
        </p:spPr>
        <p:txBody>
          <a:bodyPr>
            <a:normAutofit fontScale="92500" lnSpcReduction="10000"/>
          </a:bodyPr>
          <a:lstStyle/>
          <a:p>
            <a:r>
              <a:rPr lang="en-NZ" sz="3200" dirty="0" smtClean="0"/>
              <a:t>(S)he was asking for it.</a:t>
            </a:r>
          </a:p>
          <a:p>
            <a:r>
              <a:rPr lang="en-NZ" sz="3200" dirty="0"/>
              <a:t>It is/was the victim’s responsibility not to be raped.</a:t>
            </a:r>
          </a:p>
          <a:p>
            <a:r>
              <a:rPr lang="en-NZ" sz="3200" dirty="0" smtClean="0"/>
              <a:t>Men can’t help themselves.</a:t>
            </a:r>
          </a:p>
          <a:p>
            <a:r>
              <a:rPr lang="en-NZ" sz="3200" dirty="0" smtClean="0"/>
              <a:t>Women </a:t>
            </a:r>
            <a:r>
              <a:rPr lang="en-NZ" sz="3200" dirty="0"/>
              <a:t>play hard to </a:t>
            </a:r>
            <a:r>
              <a:rPr lang="en-NZ" sz="3200" dirty="0" smtClean="0"/>
              <a:t>get – but ‘no’ means ‘yes’.</a:t>
            </a:r>
          </a:p>
          <a:p>
            <a:r>
              <a:rPr lang="en-NZ" sz="3200" dirty="0" smtClean="0"/>
              <a:t>Rape is ‘just sex’.</a:t>
            </a:r>
          </a:p>
          <a:p>
            <a:r>
              <a:rPr lang="en-NZ" sz="3200" dirty="0" smtClean="0"/>
              <a:t>Rape victims are ‘defiled’ or ‘damaged goods’.</a:t>
            </a:r>
          </a:p>
          <a:p>
            <a:r>
              <a:rPr lang="en-NZ" sz="3200" dirty="0" smtClean="0"/>
              <a:t>Rapes are committed by strangers.</a:t>
            </a:r>
          </a:p>
          <a:p>
            <a:r>
              <a:rPr lang="en-NZ" sz="3200" dirty="0" smtClean="0"/>
              <a:t>Women lie about being raped.</a:t>
            </a:r>
            <a:r>
              <a:rPr lang="en-NZ" sz="3200" dirty="0"/>
              <a:t> </a:t>
            </a:r>
            <a:endParaRPr lang="en-NZ" sz="3200" dirty="0" smtClean="0"/>
          </a:p>
          <a:p>
            <a:r>
              <a:rPr lang="en-NZ" sz="3200" dirty="0" smtClean="0"/>
              <a:t>A </a:t>
            </a:r>
            <a:r>
              <a:rPr lang="en-NZ" sz="3200" dirty="0"/>
              <a:t>person cannot rape their spouse</a:t>
            </a:r>
            <a:r>
              <a:rPr lang="en-NZ" sz="3200" dirty="0" smtClean="0"/>
              <a:t>.</a:t>
            </a:r>
          </a:p>
          <a:p>
            <a:r>
              <a:rPr lang="en-NZ" sz="3200" dirty="0" smtClean="0"/>
              <a:t>Sex workers cannot be raped.</a:t>
            </a:r>
            <a:endParaRPr lang="en-NZ" sz="3200" dirty="0"/>
          </a:p>
          <a:p>
            <a:endParaRPr lang="en-NZ" sz="3200" dirty="0" smtClean="0"/>
          </a:p>
          <a:p>
            <a:endParaRPr lang="en-NZ" dirty="0" smtClean="0"/>
          </a:p>
          <a:p>
            <a:endParaRPr lang="en-NZ" dirty="0"/>
          </a:p>
        </p:txBody>
      </p:sp>
    </p:spTree>
    <p:extLst>
      <p:ext uri="{BB962C8B-B14F-4D97-AF65-F5344CB8AC3E}">
        <p14:creationId xmlns:p14="http://schemas.microsoft.com/office/powerpoint/2010/main" val="3551367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62064" y="87573"/>
            <a:ext cx="3264606" cy="2448455"/>
          </a:xfrm>
          <a:prstGeom prst="rect">
            <a:avLst/>
          </a:prstGeom>
        </p:spPr>
      </p:pic>
      <p:pic>
        <p:nvPicPr>
          <p:cNvPr id="6" name="Picture 5"/>
          <p:cNvPicPr>
            <a:picLocks noChangeAspect="1"/>
          </p:cNvPicPr>
          <p:nvPr/>
        </p:nvPicPr>
        <p:blipFill>
          <a:blip r:embed="rId4"/>
          <a:stretch>
            <a:fillRect/>
          </a:stretch>
        </p:blipFill>
        <p:spPr>
          <a:xfrm>
            <a:off x="1211926" y="2497169"/>
            <a:ext cx="3234799" cy="2582235"/>
          </a:xfrm>
          <a:prstGeom prst="rect">
            <a:avLst/>
          </a:prstGeom>
        </p:spPr>
      </p:pic>
      <p:pic>
        <p:nvPicPr>
          <p:cNvPr id="7" name="Picture 6"/>
          <p:cNvPicPr>
            <a:picLocks noChangeAspect="1"/>
          </p:cNvPicPr>
          <p:nvPr/>
        </p:nvPicPr>
        <p:blipFill>
          <a:blip r:embed="rId5"/>
          <a:stretch>
            <a:fillRect/>
          </a:stretch>
        </p:blipFill>
        <p:spPr>
          <a:xfrm>
            <a:off x="1157738" y="5202205"/>
            <a:ext cx="3191358" cy="1680782"/>
          </a:xfrm>
          <a:prstGeom prst="rect">
            <a:avLst/>
          </a:prstGeom>
        </p:spPr>
      </p:pic>
      <p:pic>
        <p:nvPicPr>
          <p:cNvPr id="8" name="Picture 7"/>
          <p:cNvPicPr>
            <a:picLocks noChangeAspect="1"/>
          </p:cNvPicPr>
          <p:nvPr/>
        </p:nvPicPr>
        <p:blipFill>
          <a:blip r:embed="rId6"/>
          <a:stretch>
            <a:fillRect/>
          </a:stretch>
        </p:blipFill>
        <p:spPr>
          <a:xfrm>
            <a:off x="9342009" y="71184"/>
            <a:ext cx="2401923" cy="4270085"/>
          </a:xfrm>
          <a:prstGeom prst="rect">
            <a:avLst/>
          </a:prstGeom>
        </p:spPr>
      </p:pic>
      <p:pic>
        <p:nvPicPr>
          <p:cNvPr id="10" name="Picture 9"/>
          <p:cNvPicPr>
            <a:picLocks noChangeAspect="1"/>
          </p:cNvPicPr>
          <p:nvPr/>
        </p:nvPicPr>
        <p:blipFill>
          <a:blip r:embed="rId7"/>
          <a:stretch>
            <a:fillRect/>
          </a:stretch>
        </p:blipFill>
        <p:spPr>
          <a:xfrm>
            <a:off x="953728" y="87573"/>
            <a:ext cx="3573118" cy="2286796"/>
          </a:xfrm>
          <a:prstGeom prst="rect">
            <a:avLst/>
          </a:prstGeom>
        </p:spPr>
      </p:pic>
      <p:pic>
        <p:nvPicPr>
          <p:cNvPr id="2" name="Picture 1"/>
          <p:cNvPicPr>
            <a:picLocks noChangeAspect="1"/>
          </p:cNvPicPr>
          <p:nvPr/>
        </p:nvPicPr>
        <p:blipFill>
          <a:blip r:embed="rId8"/>
          <a:stretch>
            <a:fillRect/>
          </a:stretch>
        </p:blipFill>
        <p:spPr>
          <a:xfrm>
            <a:off x="5170737" y="4534755"/>
            <a:ext cx="2993146" cy="2247298"/>
          </a:xfrm>
          <a:prstGeom prst="rect">
            <a:avLst/>
          </a:prstGeom>
        </p:spPr>
      </p:pic>
      <p:pic>
        <p:nvPicPr>
          <p:cNvPr id="11" name="Picture 10"/>
          <p:cNvPicPr>
            <a:picLocks noChangeAspect="1"/>
          </p:cNvPicPr>
          <p:nvPr/>
        </p:nvPicPr>
        <p:blipFill>
          <a:blip r:embed="rId9"/>
          <a:stretch>
            <a:fillRect/>
          </a:stretch>
        </p:blipFill>
        <p:spPr>
          <a:xfrm>
            <a:off x="4526846" y="2683707"/>
            <a:ext cx="4479897" cy="1657562"/>
          </a:xfrm>
          <a:prstGeom prst="rect">
            <a:avLst/>
          </a:prstGeom>
        </p:spPr>
      </p:pic>
      <p:pic>
        <p:nvPicPr>
          <p:cNvPr id="3" name="Picture 2"/>
          <p:cNvPicPr>
            <a:picLocks noChangeAspect="1"/>
          </p:cNvPicPr>
          <p:nvPr/>
        </p:nvPicPr>
        <p:blipFill rotWithShape="1">
          <a:blip r:embed="rId10"/>
          <a:srcRect l="-808" b="36770"/>
          <a:stretch/>
        </p:blipFill>
        <p:spPr>
          <a:xfrm>
            <a:off x="9006743" y="4462600"/>
            <a:ext cx="2770990" cy="2319453"/>
          </a:xfrm>
          <a:prstGeom prst="rect">
            <a:avLst/>
          </a:prstGeom>
        </p:spPr>
      </p:pic>
    </p:spTree>
    <p:extLst>
      <p:ext uri="{BB962C8B-B14F-4D97-AF65-F5344CB8AC3E}">
        <p14:creationId xmlns:p14="http://schemas.microsoft.com/office/powerpoint/2010/main" val="278627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6299" t="14874" r="34190" b="39392"/>
          <a:stretch/>
        </p:blipFill>
        <p:spPr>
          <a:xfrm>
            <a:off x="746924" y="98171"/>
            <a:ext cx="3419411" cy="2980695"/>
          </a:xfrm>
          <a:prstGeom prst="rect">
            <a:avLst/>
          </a:prstGeom>
        </p:spPr>
      </p:pic>
      <p:pic>
        <p:nvPicPr>
          <p:cNvPr id="3" name="Picture 2"/>
          <p:cNvPicPr>
            <a:picLocks noChangeAspect="1"/>
          </p:cNvPicPr>
          <p:nvPr/>
        </p:nvPicPr>
        <p:blipFill rotWithShape="1">
          <a:blip r:embed="rId4"/>
          <a:srcRect l="36556" t="16384" r="34181" b="37940"/>
          <a:stretch/>
        </p:blipFill>
        <p:spPr>
          <a:xfrm>
            <a:off x="8079127" y="137028"/>
            <a:ext cx="3865945" cy="3394117"/>
          </a:xfrm>
          <a:prstGeom prst="rect">
            <a:avLst/>
          </a:prstGeom>
        </p:spPr>
      </p:pic>
      <p:pic>
        <p:nvPicPr>
          <p:cNvPr id="4" name="Picture 3"/>
          <p:cNvPicPr>
            <a:picLocks noChangeAspect="1"/>
          </p:cNvPicPr>
          <p:nvPr/>
        </p:nvPicPr>
        <p:blipFill rotWithShape="1">
          <a:blip r:embed="rId5"/>
          <a:srcRect l="36256" t="15380" r="34949" b="36183"/>
          <a:stretch/>
        </p:blipFill>
        <p:spPr>
          <a:xfrm>
            <a:off x="4344348" y="137028"/>
            <a:ext cx="3628773" cy="3433500"/>
          </a:xfrm>
          <a:prstGeom prst="rect">
            <a:avLst/>
          </a:prstGeom>
        </p:spPr>
      </p:pic>
      <p:pic>
        <p:nvPicPr>
          <p:cNvPr id="5" name="Picture 4"/>
          <p:cNvPicPr>
            <a:picLocks noChangeAspect="1"/>
          </p:cNvPicPr>
          <p:nvPr/>
        </p:nvPicPr>
        <p:blipFill rotWithShape="1">
          <a:blip r:embed="rId6"/>
          <a:srcRect l="35499" t="15268" r="35056" b="29476"/>
          <a:stretch/>
        </p:blipFill>
        <p:spPr>
          <a:xfrm>
            <a:off x="937548" y="3379522"/>
            <a:ext cx="2928396" cy="3091083"/>
          </a:xfrm>
          <a:prstGeom prst="rect">
            <a:avLst/>
          </a:prstGeom>
        </p:spPr>
      </p:pic>
      <p:pic>
        <p:nvPicPr>
          <p:cNvPr id="7" name="Picture 6"/>
          <p:cNvPicPr>
            <a:picLocks noChangeAspect="1"/>
          </p:cNvPicPr>
          <p:nvPr/>
        </p:nvPicPr>
        <p:blipFill rotWithShape="1">
          <a:blip r:embed="rId7"/>
          <a:srcRect l="35920" t="15647" r="34547" b="38865"/>
          <a:stretch/>
        </p:blipFill>
        <p:spPr>
          <a:xfrm>
            <a:off x="8646288" y="3817462"/>
            <a:ext cx="3391383" cy="2938224"/>
          </a:xfrm>
          <a:prstGeom prst="rect">
            <a:avLst/>
          </a:prstGeom>
        </p:spPr>
      </p:pic>
      <p:pic>
        <p:nvPicPr>
          <p:cNvPr id="11" name="Picture 10"/>
          <p:cNvPicPr>
            <a:picLocks noChangeAspect="1"/>
          </p:cNvPicPr>
          <p:nvPr/>
        </p:nvPicPr>
        <p:blipFill rotWithShape="1">
          <a:blip r:embed="rId8"/>
          <a:srcRect l="-472" b="1258"/>
          <a:stretch/>
        </p:blipFill>
        <p:spPr>
          <a:xfrm>
            <a:off x="4037351" y="3817462"/>
            <a:ext cx="4437529" cy="2677575"/>
          </a:xfrm>
          <a:prstGeom prst="rect">
            <a:avLst/>
          </a:prstGeom>
        </p:spPr>
      </p:pic>
    </p:spTree>
    <p:extLst>
      <p:ext uri="{BB962C8B-B14F-4D97-AF65-F5344CB8AC3E}">
        <p14:creationId xmlns:p14="http://schemas.microsoft.com/office/powerpoint/2010/main" val="4139478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22350" y="1099481"/>
            <a:ext cx="11169650" cy="4351337"/>
          </a:xfrm>
        </p:spPr>
        <p:txBody>
          <a:bodyPr>
            <a:noAutofit/>
          </a:bodyPr>
          <a:lstStyle/>
          <a:p>
            <a:pPr marL="0" indent="0">
              <a:buNone/>
            </a:pPr>
            <a:r>
              <a:rPr lang="en-NZ" dirty="0" smtClean="0">
                <a:solidFill>
                  <a:schemeClr val="tx1"/>
                </a:solidFill>
              </a:rPr>
              <a:t>‘If every man stopped the first time a woman said “no,” the world would be a much less exciting place to live.’</a:t>
            </a:r>
          </a:p>
          <a:p>
            <a:pPr marL="0" indent="0" algn="r">
              <a:buNone/>
            </a:pPr>
            <a:r>
              <a:rPr lang="en-NZ" dirty="0" smtClean="0">
                <a:solidFill>
                  <a:schemeClr val="tx1"/>
                </a:solidFill>
              </a:rPr>
              <a:t>Part of summing up speech by New Zealand judge in rape trial, 1996</a:t>
            </a:r>
          </a:p>
          <a:p>
            <a:pPr marL="0" indent="0" algn="r">
              <a:buNone/>
            </a:pPr>
            <a:endParaRPr lang="en-NZ" dirty="0">
              <a:solidFill>
                <a:schemeClr val="tx1"/>
              </a:solidFill>
            </a:endParaRPr>
          </a:p>
          <a:p>
            <a:pPr marL="0" indent="0">
              <a:buNone/>
            </a:pPr>
            <a:r>
              <a:rPr lang="en-NZ" dirty="0" smtClean="0">
                <a:solidFill>
                  <a:schemeClr val="tx1"/>
                </a:solidFill>
              </a:rPr>
              <a:t>‘As the gentlemen of the jury will understand, when a woman says “No,” she doesn’t always mean “no”’.</a:t>
            </a:r>
          </a:p>
          <a:p>
            <a:pPr marL="0" indent="0" algn="r">
              <a:buNone/>
            </a:pPr>
            <a:r>
              <a:rPr lang="en-NZ" dirty="0" smtClean="0">
                <a:solidFill>
                  <a:schemeClr val="tx1"/>
                </a:solidFill>
              </a:rPr>
              <a:t>UK judge summing up to a jury in a rape trial, 1990</a:t>
            </a:r>
          </a:p>
          <a:p>
            <a:pPr marL="0" indent="0" algn="r">
              <a:buNone/>
            </a:pPr>
            <a:endParaRPr lang="en-NZ" dirty="0">
              <a:solidFill>
                <a:schemeClr val="tx1"/>
              </a:solidFill>
            </a:endParaRPr>
          </a:p>
          <a:p>
            <a:pPr marL="0" indent="0">
              <a:buNone/>
            </a:pPr>
            <a:r>
              <a:rPr lang="en-NZ" dirty="0" smtClean="0">
                <a:solidFill>
                  <a:schemeClr val="tx1"/>
                </a:solidFill>
              </a:rPr>
              <a:t>‘Are you sure you didn’t lead him on?’</a:t>
            </a:r>
          </a:p>
          <a:p>
            <a:pPr marL="0" indent="0">
              <a:buNone/>
            </a:pPr>
            <a:r>
              <a:rPr lang="en-NZ" dirty="0" smtClean="0">
                <a:solidFill>
                  <a:schemeClr val="tx1"/>
                </a:solidFill>
              </a:rPr>
              <a:t>‘You were out drinking – could you not put it down to experience?’</a:t>
            </a:r>
          </a:p>
          <a:p>
            <a:pPr marL="0" indent="0" algn="r">
              <a:buNone/>
            </a:pPr>
            <a:r>
              <a:rPr lang="en-NZ" dirty="0" smtClean="0">
                <a:solidFill>
                  <a:schemeClr val="tx1"/>
                </a:solidFill>
              </a:rPr>
              <a:t>Responses to rape survivors from Scottish police when they reported their assaults, 2006.</a:t>
            </a:r>
            <a:endParaRPr lang="en-NZ" dirty="0">
              <a:solidFill>
                <a:schemeClr val="tx1"/>
              </a:solidFill>
            </a:endParaRPr>
          </a:p>
        </p:txBody>
      </p:sp>
      <p:pic>
        <p:nvPicPr>
          <p:cNvPr id="4" name="Picture 3"/>
          <p:cNvPicPr>
            <a:picLocks noChangeAspect="1"/>
          </p:cNvPicPr>
          <p:nvPr/>
        </p:nvPicPr>
        <p:blipFill>
          <a:blip r:embed="rId3"/>
          <a:stretch>
            <a:fillRect/>
          </a:stretch>
        </p:blipFill>
        <p:spPr>
          <a:xfrm>
            <a:off x="2582333" y="250295"/>
            <a:ext cx="6911622" cy="6368882"/>
          </a:xfrm>
          <a:prstGeom prst="rect">
            <a:avLst/>
          </a:prstGeom>
        </p:spPr>
      </p:pic>
    </p:spTree>
    <p:extLst>
      <p:ext uri="{BB962C8B-B14F-4D97-AF65-F5344CB8AC3E}">
        <p14:creationId xmlns:p14="http://schemas.microsoft.com/office/powerpoint/2010/main" val="2785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778" t="8316" r="42146" b="9608"/>
          <a:stretch/>
        </p:blipFill>
        <p:spPr>
          <a:xfrm>
            <a:off x="952841" y="1237784"/>
            <a:ext cx="3825357" cy="4895387"/>
          </a:xfrm>
          <a:prstGeom prst="rect">
            <a:avLst/>
          </a:prstGeom>
        </p:spPr>
      </p:pic>
      <p:pic>
        <p:nvPicPr>
          <p:cNvPr id="6" name="Picture 5"/>
          <p:cNvPicPr>
            <a:picLocks noChangeAspect="1"/>
          </p:cNvPicPr>
          <p:nvPr/>
        </p:nvPicPr>
        <p:blipFill rotWithShape="1">
          <a:blip r:embed="rId4"/>
          <a:srcRect l="23584" t="8766" r="42374" b="10359"/>
          <a:stretch/>
        </p:blipFill>
        <p:spPr>
          <a:xfrm>
            <a:off x="4943982" y="1237784"/>
            <a:ext cx="3679213" cy="4916667"/>
          </a:xfrm>
          <a:prstGeom prst="rect">
            <a:avLst/>
          </a:prstGeom>
        </p:spPr>
      </p:pic>
      <p:sp>
        <p:nvSpPr>
          <p:cNvPr id="2" name="Title 1"/>
          <p:cNvSpPr>
            <a:spLocks noGrp="1"/>
          </p:cNvSpPr>
          <p:nvPr>
            <p:ph type="title"/>
          </p:nvPr>
        </p:nvSpPr>
        <p:spPr>
          <a:xfrm>
            <a:off x="1371600" y="155222"/>
            <a:ext cx="9601200" cy="872067"/>
          </a:xfrm>
        </p:spPr>
        <p:txBody>
          <a:bodyPr/>
          <a:lstStyle/>
          <a:p>
            <a:pPr algn="ctr"/>
            <a:r>
              <a:rPr lang="en-NZ" dirty="0" smtClean="0"/>
              <a:t>Hidden agendas</a:t>
            </a:r>
            <a:endParaRPr lang="en-NZ" dirty="0"/>
          </a:p>
        </p:txBody>
      </p:sp>
      <p:pic>
        <p:nvPicPr>
          <p:cNvPr id="3" name="Picture 2"/>
          <p:cNvPicPr>
            <a:picLocks noChangeAspect="1"/>
          </p:cNvPicPr>
          <p:nvPr/>
        </p:nvPicPr>
        <p:blipFill>
          <a:blip r:embed="rId5"/>
          <a:stretch>
            <a:fillRect/>
          </a:stretch>
        </p:blipFill>
        <p:spPr>
          <a:xfrm>
            <a:off x="8788979" y="367989"/>
            <a:ext cx="3298222" cy="3237257"/>
          </a:xfrm>
          <a:prstGeom prst="rect">
            <a:avLst/>
          </a:prstGeom>
        </p:spPr>
      </p:pic>
      <p:pic>
        <p:nvPicPr>
          <p:cNvPr id="5" name="Picture 4"/>
          <p:cNvPicPr>
            <a:picLocks noChangeAspect="1"/>
          </p:cNvPicPr>
          <p:nvPr/>
        </p:nvPicPr>
        <p:blipFill rotWithShape="1">
          <a:blip r:embed="rId6"/>
          <a:srcRect l="5021" t="19805"/>
          <a:stretch/>
        </p:blipFill>
        <p:spPr>
          <a:xfrm>
            <a:off x="8788979" y="3818013"/>
            <a:ext cx="3341096" cy="2777027"/>
          </a:xfrm>
          <a:prstGeom prst="rect">
            <a:avLst/>
          </a:prstGeom>
        </p:spPr>
      </p:pic>
    </p:spTree>
    <p:extLst>
      <p:ext uri="{BB962C8B-B14F-4D97-AF65-F5344CB8AC3E}">
        <p14:creationId xmlns:p14="http://schemas.microsoft.com/office/powerpoint/2010/main" val="20406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10849</TotalTime>
  <Words>931</Words>
  <Application>Microsoft Office PowerPoint</Application>
  <PresentationFormat>Widescreen</PresentationFormat>
  <Paragraphs>115</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Cambria</vt:lpstr>
      <vt:lpstr>Franklin Gothic Book</vt:lpstr>
      <vt:lpstr>Crop</vt:lpstr>
      <vt:lpstr>Gender violence and religion</vt:lpstr>
      <vt:lpstr>Questions for the week</vt:lpstr>
      <vt:lpstr>What is gender violence?</vt:lpstr>
      <vt:lpstr>Rape culture and gender violence</vt:lpstr>
      <vt:lpstr>Rape myths</vt:lpstr>
      <vt:lpstr>PowerPoint Presentation</vt:lpstr>
      <vt:lpstr>PowerPoint Presentation</vt:lpstr>
      <vt:lpstr>PowerPoint Presentation</vt:lpstr>
      <vt:lpstr>Hidden agendas</vt:lpstr>
      <vt:lpstr>PowerPoint Presentation</vt:lpstr>
      <vt:lpstr>Rape culture, gender violence, and religion</vt:lpstr>
      <vt:lpstr>PowerPoint Presentation</vt:lpstr>
      <vt:lpstr>Religion as roadblock and resource for helping survivors of GBV</vt:lpstr>
      <vt:lpstr>Rape myths</vt:lpstr>
      <vt:lpstr>Religious tradition – or (mis)interpretation?</vt:lpstr>
      <vt:lpstr>PowerPoint Presentation</vt:lpstr>
      <vt:lpstr>PowerPoint Presentation</vt:lpstr>
      <vt:lpstr>Questions about the article, ‘Isis enshrines a theology of rape’.</vt:lpstr>
      <vt:lpstr>PowerPoint Presentation</vt:lpstr>
      <vt:lpstr>Questions about the ‘Biblical Gender Roles’ website </vt:lpstr>
    </vt:vector>
  </TitlesOfParts>
  <Company>The University of Auckland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violence and religion</dc:title>
  <dc:creator>Caroline Blyth</dc:creator>
  <cp:lastModifiedBy>Caroline Blyth</cp:lastModifiedBy>
  <cp:revision>27</cp:revision>
  <cp:lastPrinted>2017-04-28T05:54:58Z</cp:lastPrinted>
  <dcterms:created xsi:type="dcterms:W3CDTF">2017-04-26T05:11:46Z</dcterms:created>
  <dcterms:modified xsi:type="dcterms:W3CDTF">2017-05-07T23:05:23Z</dcterms:modified>
</cp:coreProperties>
</file>