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1" r:id="rId6"/>
    <p:sldId id="260" r:id="rId7"/>
    <p:sldId id="265" r:id="rId8"/>
    <p:sldId id="271" r:id="rId9"/>
    <p:sldId id="264" r:id="rId10"/>
    <p:sldId id="263" r:id="rId11"/>
    <p:sldId id="268" r:id="rId12"/>
    <p:sldId id="275" r:id="rId13"/>
    <p:sldId id="267" r:id="rId14"/>
    <p:sldId id="266" r:id="rId15"/>
    <p:sldId id="283" r:id="rId16"/>
    <p:sldId id="270" r:id="rId17"/>
    <p:sldId id="269" r:id="rId18"/>
    <p:sldId id="280" r:id="rId19"/>
    <p:sldId id="281" r:id="rId20"/>
    <p:sldId id="282" r:id="rId21"/>
    <p:sldId id="284"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3713"/>
  </p:normalViewPr>
  <p:slideViewPr>
    <p:cSldViewPr snapToGrid="0" snapToObjects="1">
      <p:cViewPr varScale="1">
        <p:scale>
          <a:sx n="79" d="100"/>
          <a:sy n="79" d="100"/>
        </p:scale>
        <p:origin x="17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A7C55E6-D855-0D43-B39C-59295DED46CB}" type="datetimeFigureOut">
              <a:rPr lang="en-US" smtClean="0"/>
              <a:t>5/17/2017</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F8E6267-BCD3-7C4C-8A9D-811C1CF0A37A}" type="slidenum">
              <a:rPr lang="en-US" smtClean="0"/>
              <a:t>‹#›</a:t>
            </a:fld>
            <a:endParaRPr lang="en-US"/>
          </a:p>
        </p:txBody>
      </p:sp>
    </p:spTree>
    <p:extLst>
      <p:ext uri="{BB962C8B-B14F-4D97-AF65-F5344CB8AC3E}">
        <p14:creationId xmlns:p14="http://schemas.microsoft.com/office/powerpoint/2010/main" val="214188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religiondispatches.org/r101/79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Cuts across gender and sexuality in a very important</a:t>
            </a:r>
            <a:r>
              <a:rPr lang="en-US" baseline="0" dirty="0" smtClean="0"/>
              <a:t> way – ask who holds the power and how gender and sexuality, as well as religious morality, can impact even very secular concerns such as biomedical discourses and state responses to health crises.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Throughout its history, AIDS/HIV has been entangled with religion—for good and ill. As we move into the second quarter-century of the pandemic, this entanglement continues. Twenty-first century religion has been shaped by and has shaped the AIDS/HIV crisis; they continue to influence one another.</a:t>
            </a:r>
            <a:endParaRPr lang="en-US" dirty="0" smtClean="0"/>
          </a:p>
          <a:p>
            <a:endParaRPr lang="en-US" dirty="0"/>
          </a:p>
        </p:txBody>
      </p:sp>
      <p:sp>
        <p:nvSpPr>
          <p:cNvPr id="4" name="Slide Number Placeholder 3"/>
          <p:cNvSpPr>
            <a:spLocks noGrp="1"/>
          </p:cNvSpPr>
          <p:nvPr>
            <p:ph type="sldNum" sz="quarter" idx="10"/>
          </p:nvPr>
        </p:nvSpPr>
        <p:spPr/>
        <p:txBody>
          <a:bodyPr/>
          <a:lstStyle/>
          <a:p>
            <a:fld id="{DF8E6267-BCD3-7C4C-8A9D-811C1CF0A37A}" type="slidenum">
              <a:rPr lang="en-US" smtClean="0"/>
              <a:t>1</a:t>
            </a:fld>
            <a:endParaRPr lang="en-US"/>
          </a:p>
        </p:txBody>
      </p:sp>
    </p:spTree>
    <p:extLst>
      <p:ext uri="{BB962C8B-B14F-4D97-AF65-F5344CB8AC3E}">
        <p14:creationId xmlns:p14="http://schemas.microsoft.com/office/powerpoint/2010/main" val="124271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F8E6267-BCD3-7C4C-8A9D-811C1CF0A37A}" type="slidenum">
              <a:rPr lang="en-US" smtClean="0"/>
              <a:t>12</a:t>
            </a:fld>
            <a:endParaRPr lang="en-US"/>
          </a:p>
        </p:txBody>
      </p:sp>
    </p:spTree>
    <p:extLst>
      <p:ext uri="{BB962C8B-B14F-4D97-AF65-F5344CB8AC3E}">
        <p14:creationId xmlns:p14="http://schemas.microsoft.com/office/powerpoint/2010/main" val="3473903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F8E6267-BCD3-7C4C-8A9D-811C1CF0A37A}" type="slidenum">
              <a:rPr lang="en-US" smtClean="0"/>
              <a:t>13</a:t>
            </a:fld>
            <a:endParaRPr lang="en-US"/>
          </a:p>
        </p:txBody>
      </p:sp>
    </p:spTree>
    <p:extLst>
      <p:ext uri="{BB962C8B-B14F-4D97-AF65-F5344CB8AC3E}">
        <p14:creationId xmlns:p14="http://schemas.microsoft.com/office/powerpoint/2010/main" val="1138309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F8E6267-BCD3-7C4C-8A9D-811C1CF0A37A}" type="slidenum">
              <a:rPr lang="en-US" smtClean="0"/>
              <a:t>14</a:t>
            </a:fld>
            <a:endParaRPr lang="en-US"/>
          </a:p>
        </p:txBody>
      </p:sp>
    </p:spTree>
    <p:extLst>
      <p:ext uri="{BB962C8B-B14F-4D97-AF65-F5344CB8AC3E}">
        <p14:creationId xmlns:p14="http://schemas.microsoft.com/office/powerpoint/2010/main" val="313694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AE371ED-011B-4CFA-98C2-7CD5C80CE81C}" type="slidenum">
              <a:rPr lang="en-NZ" smtClean="0"/>
              <a:pPr/>
              <a:t>15</a:t>
            </a:fld>
            <a:endParaRPr lang="en-NZ"/>
          </a:p>
        </p:txBody>
      </p:sp>
    </p:spTree>
    <p:extLst>
      <p:ext uri="{BB962C8B-B14F-4D97-AF65-F5344CB8AC3E}">
        <p14:creationId xmlns:p14="http://schemas.microsoft.com/office/powerpoint/2010/main" val="1095121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F8E6267-BCD3-7C4C-8A9D-811C1CF0A37A}" type="slidenum">
              <a:rPr lang="en-US" smtClean="0"/>
              <a:t>16</a:t>
            </a:fld>
            <a:endParaRPr lang="en-US"/>
          </a:p>
        </p:txBody>
      </p:sp>
    </p:spTree>
    <p:extLst>
      <p:ext uri="{BB962C8B-B14F-4D97-AF65-F5344CB8AC3E}">
        <p14:creationId xmlns:p14="http://schemas.microsoft.com/office/powerpoint/2010/main" val="4220194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Religious communities have influence, credibility, outreach and a firm foundation upon which to offer care to PLWHA.</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Partnerships between UNAIDS and what they call FBOs (faith-based organizations) include Muslims and Christians, Hindus and Jews, and many others. Today religious organizations work alongside secular organizations to provide support and work for social justice for women and men with HIV/AIDS. November 2007, for example, saw lengthy consultations on AIDS/HIV and Islam in South Africa sponsored by Islamic Relief International. The </a:t>
            </a:r>
            <a:r>
              <a:rPr lang="en-US" sz="1200" b="0" i="0" kern="1200" dirty="0" smtClean="0">
                <a:solidFill>
                  <a:schemeClr val="tx1"/>
                </a:solidFill>
                <a:effectLst/>
                <a:latin typeface="+mn-lt"/>
                <a:ea typeface="+mn-ea"/>
                <a:cs typeface="+mn-cs"/>
                <a:hlinkClick r:id="rId3"/>
              </a:rPr>
              <a:t>Sangha Metta Project</a:t>
            </a:r>
            <a:r>
              <a:rPr lang="en-US" sz="1200" b="0" i="0" kern="1200" dirty="0" smtClean="0">
                <a:solidFill>
                  <a:schemeClr val="tx1"/>
                </a:solidFill>
                <a:effectLst/>
                <a:latin typeface="+mn-lt"/>
                <a:ea typeface="+mn-ea"/>
                <a:cs typeface="+mn-cs"/>
              </a:rPr>
              <a:t> brings Buddhist monks together to work on both prevention and care.</a:t>
            </a:r>
            <a:endParaRPr lang="en-US" dirty="0"/>
          </a:p>
        </p:txBody>
      </p:sp>
      <p:sp>
        <p:nvSpPr>
          <p:cNvPr id="4" name="Slide Number Placeholder 3"/>
          <p:cNvSpPr>
            <a:spLocks noGrp="1"/>
          </p:cNvSpPr>
          <p:nvPr>
            <p:ph type="sldNum" sz="quarter" idx="10"/>
          </p:nvPr>
        </p:nvSpPr>
        <p:spPr/>
        <p:txBody>
          <a:bodyPr/>
          <a:lstStyle/>
          <a:p>
            <a:fld id="{DF8E6267-BCD3-7C4C-8A9D-811C1CF0A37A}" type="slidenum">
              <a:rPr lang="en-US" smtClean="0"/>
              <a:t>17</a:t>
            </a:fld>
            <a:endParaRPr lang="en-US"/>
          </a:p>
        </p:txBody>
      </p:sp>
    </p:spTree>
    <p:extLst>
      <p:ext uri="{BB962C8B-B14F-4D97-AF65-F5344CB8AC3E}">
        <p14:creationId xmlns:p14="http://schemas.microsoft.com/office/powerpoint/2010/main" val="1151654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EAE371ED-011B-4CFA-98C2-7CD5C80CE81C}" type="slidenum">
              <a:rPr lang="en-NZ" smtClean="0"/>
              <a:pPr/>
              <a:t>18</a:t>
            </a:fld>
            <a:endParaRPr lang="en-NZ"/>
          </a:p>
        </p:txBody>
      </p:sp>
    </p:spTree>
    <p:extLst>
      <p:ext uri="{BB962C8B-B14F-4D97-AF65-F5344CB8AC3E}">
        <p14:creationId xmlns:p14="http://schemas.microsoft.com/office/powerpoint/2010/main" val="2975585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err="1" smtClean="0"/>
              <a:t>Sayed</a:t>
            </a:r>
            <a:r>
              <a:rPr lang="en-NZ" dirty="0" smtClean="0"/>
              <a:t> </a:t>
            </a:r>
            <a:r>
              <a:rPr lang="en-NZ" dirty="0" err="1" smtClean="0"/>
              <a:t>Elzenari</a:t>
            </a:r>
            <a:r>
              <a:rPr lang="en-NZ" dirty="0" smtClean="0"/>
              <a:t> – physician and religious teacher</a:t>
            </a:r>
          </a:p>
          <a:p>
            <a:r>
              <a:rPr lang="en-NZ" dirty="0" err="1" smtClean="0"/>
              <a:t>Farid</a:t>
            </a:r>
            <a:r>
              <a:rPr lang="en-NZ" dirty="0" smtClean="0"/>
              <a:t> </a:t>
            </a:r>
            <a:r>
              <a:rPr lang="en-NZ" dirty="0" err="1" smtClean="0"/>
              <a:t>Esack</a:t>
            </a:r>
            <a:r>
              <a:rPr lang="en-NZ" baseline="0" dirty="0" smtClean="0"/>
              <a:t> – founder of Positive Muslims – a NGO </a:t>
            </a:r>
            <a:r>
              <a:rPr lang="en-NZ" sz="1200" kern="1200" dirty="0" smtClean="0">
                <a:solidFill>
                  <a:schemeClr val="tx1"/>
                </a:solidFill>
                <a:latin typeface="+mn-lt"/>
                <a:ea typeface="+mn-ea"/>
                <a:cs typeface="+mn-cs"/>
              </a:rPr>
              <a:t>that offers education, counselling and support to Muslims living with HIV/AIDS in South Africa. </a:t>
            </a:r>
            <a:endParaRPr lang="en-NZ" dirty="0"/>
          </a:p>
        </p:txBody>
      </p:sp>
      <p:sp>
        <p:nvSpPr>
          <p:cNvPr id="4" name="Slide Number Placeholder 3"/>
          <p:cNvSpPr>
            <a:spLocks noGrp="1"/>
          </p:cNvSpPr>
          <p:nvPr>
            <p:ph type="sldNum" sz="quarter" idx="10"/>
          </p:nvPr>
        </p:nvSpPr>
        <p:spPr/>
        <p:txBody>
          <a:bodyPr/>
          <a:lstStyle/>
          <a:p>
            <a:fld id="{EAE371ED-011B-4CFA-98C2-7CD5C80CE81C}" type="slidenum">
              <a:rPr lang="en-NZ" smtClean="0"/>
              <a:pPr/>
              <a:t>19</a:t>
            </a:fld>
            <a:endParaRPr lang="en-NZ"/>
          </a:p>
        </p:txBody>
      </p:sp>
    </p:spTree>
    <p:extLst>
      <p:ext uri="{BB962C8B-B14F-4D97-AF65-F5344CB8AC3E}">
        <p14:creationId xmlns:p14="http://schemas.microsoft.com/office/powerpoint/2010/main" val="2194264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dirty="0" err="1" smtClean="0"/>
              <a:t>Nampet</a:t>
            </a:r>
            <a:r>
              <a:rPr lang="en-NZ" sz="1200" baseline="0" dirty="0" smtClean="0"/>
              <a:t> </a:t>
            </a:r>
            <a:r>
              <a:rPr lang="en-NZ" sz="1200" dirty="0" err="1" smtClean="0"/>
              <a:t>Panichpant</a:t>
            </a:r>
            <a:r>
              <a:rPr lang="en-NZ" sz="1200" dirty="0" smtClean="0"/>
              <a:t>-Michelson – secretary of World federation of Buddhists</a:t>
            </a:r>
            <a:endParaRPr lang="en-NZ" sz="1200" baseline="0" dirty="0" smtClean="0"/>
          </a:p>
          <a:p>
            <a:r>
              <a:rPr lang="en-NZ" sz="1200" baseline="0" dirty="0" smtClean="0"/>
              <a:t>Chief Rabbi David Rosen</a:t>
            </a:r>
            <a:endParaRPr lang="en-NZ" dirty="0"/>
          </a:p>
        </p:txBody>
      </p:sp>
      <p:sp>
        <p:nvSpPr>
          <p:cNvPr id="4" name="Slide Number Placeholder 3"/>
          <p:cNvSpPr>
            <a:spLocks noGrp="1"/>
          </p:cNvSpPr>
          <p:nvPr>
            <p:ph type="sldNum" sz="quarter" idx="10"/>
          </p:nvPr>
        </p:nvSpPr>
        <p:spPr/>
        <p:txBody>
          <a:bodyPr/>
          <a:lstStyle/>
          <a:p>
            <a:fld id="{EAE371ED-011B-4CFA-98C2-7CD5C80CE81C}" type="slidenum">
              <a:rPr lang="en-NZ" smtClean="0"/>
              <a:pPr/>
              <a:t>20</a:t>
            </a:fld>
            <a:endParaRPr lang="en-NZ"/>
          </a:p>
        </p:txBody>
      </p:sp>
    </p:spTree>
    <p:extLst>
      <p:ext uri="{BB962C8B-B14F-4D97-AF65-F5344CB8AC3E}">
        <p14:creationId xmlns:p14="http://schemas.microsoft.com/office/powerpoint/2010/main" val="2677112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F8E6267-BCD3-7C4C-8A9D-811C1CF0A37A}" type="slidenum">
              <a:rPr lang="en-US" smtClean="0"/>
              <a:t>21</a:t>
            </a:fld>
            <a:endParaRPr lang="en-US"/>
          </a:p>
        </p:txBody>
      </p:sp>
    </p:spTree>
    <p:extLst>
      <p:ext uri="{BB962C8B-B14F-4D97-AF65-F5344CB8AC3E}">
        <p14:creationId xmlns:p14="http://schemas.microsoft.com/office/powerpoint/2010/main" val="133657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In June 1981, the </a:t>
            </a:r>
            <a:r>
              <a:rPr lang="en-NZ" sz="1200" kern="1200" dirty="0" err="1" smtClean="0">
                <a:solidFill>
                  <a:schemeClr val="tx1"/>
                </a:solidFill>
                <a:effectLst/>
                <a:latin typeface="+mn-lt"/>
                <a:ea typeface="+mn-ea"/>
                <a:cs typeface="+mn-cs"/>
              </a:rPr>
              <a:t>Centers</a:t>
            </a:r>
            <a:r>
              <a:rPr lang="en-NZ" sz="1200" kern="1200" dirty="0" smtClean="0">
                <a:solidFill>
                  <a:schemeClr val="tx1"/>
                </a:solidFill>
                <a:effectLst/>
                <a:latin typeface="+mn-lt"/>
                <a:ea typeface="+mn-ea"/>
                <a:cs typeface="+mn-cs"/>
              </a:rPr>
              <a:t> for Disease Control (CDC) in Atlanta reported that lethal diseases, in particular pneumocystis </a:t>
            </a:r>
            <a:r>
              <a:rPr lang="en-NZ" sz="1200" kern="1200" dirty="0" err="1" smtClean="0">
                <a:solidFill>
                  <a:schemeClr val="tx1"/>
                </a:solidFill>
                <a:effectLst/>
                <a:latin typeface="+mn-lt"/>
                <a:ea typeface="+mn-ea"/>
                <a:cs typeface="+mn-cs"/>
              </a:rPr>
              <a:t>carinii</a:t>
            </a:r>
            <a:r>
              <a:rPr lang="en-NZ" sz="1200" kern="1200" dirty="0" smtClean="0">
                <a:solidFill>
                  <a:schemeClr val="tx1"/>
                </a:solidFill>
                <a:effectLst/>
                <a:latin typeface="+mn-lt"/>
                <a:ea typeface="+mn-ea"/>
                <a:cs typeface="+mn-cs"/>
              </a:rPr>
              <a:t> pneumonia (PCP) and Kaposi’s sarcoma (KS), were also infecting young gay men.</a:t>
            </a:r>
            <a:r>
              <a:rPr lang="en-US" dirty="0" smtClean="0">
                <a:effectLst/>
              </a:rPr>
              <a:t> Response was very slow, and it took</a:t>
            </a:r>
            <a:r>
              <a:rPr lang="en-US" baseline="0" dirty="0" smtClean="0">
                <a:effectLst/>
              </a:rPr>
              <a:t> several years to locate the spread of this disease to blood or body fluids. [Was concern because it was initially seen as a ‘gay disease’?] </a:t>
            </a:r>
            <a:r>
              <a:rPr lang="en-NZ" sz="1200" kern="1200" dirty="0" smtClean="0">
                <a:solidFill>
                  <a:schemeClr val="tx1"/>
                </a:solidFill>
                <a:effectLst/>
                <a:latin typeface="+mn-lt"/>
                <a:ea typeface="+mn-ea"/>
                <a:cs typeface="+mn-cs"/>
              </a:rPr>
              <a:t>Finally, in April 1984, with 4,177 reported cases of AIDS in America, it was announced that the source of AIDS had been identified as a retrovirus, which was ultimately labelled the human immunodeficiency virus (HIV).</a:t>
            </a:r>
            <a:r>
              <a:rPr lang="en-US" dirty="0" smtClean="0">
                <a:effectLst/>
              </a:rPr>
              <a:t> It was initially </a:t>
            </a:r>
            <a:r>
              <a:rPr lang="en-US" sz="1200" kern="1200" dirty="0" smtClean="0">
                <a:solidFill>
                  <a:schemeClr val="tx1"/>
                </a:solidFill>
                <a:effectLst/>
                <a:latin typeface="+mn-lt"/>
                <a:ea typeface="+mn-ea"/>
                <a:cs typeface="+mn-cs"/>
              </a:rPr>
              <a:t>called GRID, or gay-related immune deficiency,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Today, more than fifty percent of those with AIDS globally are women, and the syndrome is the leading cause of death among African American women between 25 and 34. Now, in 2008, nearly fifty percent of new US diagnoses of HIV or AIDS occur among black people. Hispanics, as well, are disproportionately affected by AIDS/HIV in the United States. Nearly 50 percent of US infections reported in March 2008 (data for 2006) were male to male infections.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F8E6267-BCD3-7C4C-8A9D-811C1CF0A37A}" type="slidenum">
              <a:rPr lang="en-US" smtClean="0"/>
              <a:t>3</a:t>
            </a:fld>
            <a:endParaRPr lang="en-US"/>
          </a:p>
        </p:txBody>
      </p:sp>
    </p:spTree>
    <p:extLst>
      <p:ext uri="{BB962C8B-B14F-4D97-AF65-F5344CB8AC3E}">
        <p14:creationId xmlns:p14="http://schemas.microsoft.com/office/powerpoint/2010/main" val="36169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Rather, from its start, AIDS was also a moral epidemic, complete with a hierarchy of victimhood that placed innocent children above implicitly guilty homosexuals. If AIDS was not God’s wrath, many believed it was still in some sense a clear indication of God’s morality for individuals and for the nation. The pervasive moral and religious rhetoric has gained purchase not merely by declaring AIDS a divine punishment, but by promoting moral prescriptions for sexuality. Scientific and media reports of the epidemic quickly slipped from descriptions of specific sexual </a:t>
            </a:r>
            <a:r>
              <a:rPr lang="en-US" sz="1200" i="1" kern="1200" dirty="0" smtClean="0">
                <a:solidFill>
                  <a:schemeClr val="tx1"/>
                </a:solidFill>
                <a:effectLst/>
                <a:latin typeface="+mn-lt"/>
                <a:ea typeface="+mn-ea"/>
                <a:cs typeface="+mn-cs"/>
              </a:rPr>
              <a:t>practices </a:t>
            </a:r>
            <a:r>
              <a:rPr lang="en-US" sz="1200" kern="1200" dirty="0" smtClean="0">
                <a:solidFill>
                  <a:schemeClr val="tx1"/>
                </a:solidFill>
                <a:effectLst/>
                <a:latin typeface="+mn-lt"/>
                <a:ea typeface="+mn-ea"/>
                <a:cs typeface="+mn-cs"/>
              </a:rPr>
              <a:t>that could transmit disease to forms of sexual </a:t>
            </a:r>
            <a:r>
              <a:rPr lang="en-US" sz="1200" i="1" kern="1200" dirty="0" smtClean="0">
                <a:solidFill>
                  <a:schemeClr val="tx1"/>
                </a:solidFill>
                <a:effectLst/>
                <a:latin typeface="+mn-lt"/>
                <a:ea typeface="+mn-ea"/>
                <a:cs typeface="+mn-cs"/>
              </a:rPr>
              <a:t>identity </a:t>
            </a:r>
            <a:r>
              <a:rPr lang="en-US" sz="1200" kern="1200" dirty="0" smtClean="0">
                <a:solidFill>
                  <a:schemeClr val="tx1"/>
                </a:solidFill>
                <a:effectLst/>
                <a:latin typeface="+mn-lt"/>
                <a:ea typeface="+mn-ea"/>
                <a:cs typeface="+mn-cs"/>
              </a:rPr>
              <a:t>associated with AIDS. As a result, the medical model employed to stem the spread of the disease itself promoted the moral and health benefits of monogamy, if not heterosexuality, rather than focus on safe sexual practices </a:t>
            </a:r>
            <a:endParaRPr lang="en-US" dirty="0" smtClean="0"/>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Rev. Jerry Falwell and the </a:t>
            </a:r>
            <a:r>
              <a:rPr lang="en-US" sz="1200" b="0" i="0" kern="1200" dirty="0" err="1" smtClean="0">
                <a:solidFill>
                  <a:schemeClr val="tx1"/>
                </a:solidFill>
                <a:effectLst/>
                <a:latin typeface="+mn-lt"/>
                <a:ea typeface="+mn-ea"/>
                <a:cs typeface="+mn-cs"/>
              </a:rPr>
              <a:t>organizationhe</a:t>
            </a:r>
            <a:r>
              <a:rPr lang="en-US" sz="1200" b="0" i="0" kern="1200" dirty="0" smtClean="0">
                <a:solidFill>
                  <a:schemeClr val="tx1"/>
                </a:solidFill>
                <a:effectLst/>
                <a:latin typeface="+mn-lt"/>
                <a:ea typeface="+mn-ea"/>
                <a:cs typeface="+mn-cs"/>
              </a:rPr>
              <a:t> established to affect social policy, the Moral Majority Coalition. In response to </a:t>
            </a:r>
            <a:r>
              <a:rPr lang="en-US" sz="1200" b="0" i="0" kern="1200" dirty="0" err="1" smtClean="0">
                <a:solidFill>
                  <a:schemeClr val="tx1"/>
                </a:solidFill>
                <a:effectLst/>
                <a:latin typeface="+mn-lt"/>
                <a:ea typeface="+mn-ea"/>
                <a:cs typeface="+mn-cs"/>
              </a:rPr>
              <a:t>theoutbreak</a:t>
            </a:r>
            <a:r>
              <a:rPr lang="en-US" sz="1200" b="0" i="0" kern="1200" dirty="0" smtClean="0">
                <a:solidFill>
                  <a:schemeClr val="tx1"/>
                </a:solidFill>
                <a:effectLst/>
                <a:latin typeface="+mn-lt"/>
                <a:ea typeface="+mn-ea"/>
                <a:cs typeface="+mn-cs"/>
              </a:rPr>
              <a:t> of the HIV/AIDS epidemic Falwell stated in the early 1980s that AIDS is </a:t>
            </a:r>
            <a:r>
              <a:rPr lang="en-US" sz="1200" b="0" i="0" kern="1200" dirty="0" err="1" smtClean="0">
                <a:solidFill>
                  <a:schemeClr val="tx1"/>
                </a:solidFill>
                <a:effectLst/>
                <a:latin typeface="+mn-lt"/>
                <a:ea typeface="+mn-ea"/>
                <a:cs typeface="+mn-cs"/>
              </a:rPr>
              <a:t>God’sjudgment</a:t>
            </a:r>
            <a:r>
              <a:rPr lang="en-US" sz="1200" b="0" i="0" kern="1200" dirty="0" smtClean="0">
                <a:solidFill>
                  <a:schemeClr val="tx1"/>
                </a:solidFill>
                <a:effectLst/>
                <a:latin typeface="+mn-lt"/>
                <a:ea typeface="+mn-ea"/>
                <a:cs typeface="+mn-cs"/>
              </a:rPr>
              <a:t> against both people and a society that does live by God’s rules. This </a:t>
            </a:r>
            <a:r>
              <a:rPr lang="en-US" sz="1200" b="0" i="0" kern="1200" dirty="0" err="1" smtClean="0">
                <a:solidFill>
                  <a:schemeClr val="tx1"/>
                </a:solidFill>
                <a:effectLst/>
                <a:latin typeface="+mn-lt"/>
                <a:ea typeface="+mn-ea"/>
                <a:cs typeface="+mn-cs"/>
              </a:rPr>
              <a:t>approachto</a:t>
            </a:r>
            <a:r>
              <a:rPr lang="en-US" sz="1200" b="0" i="0" kern="1200" dirty="0" smtClean="0">
                <a:solidFill>
                  <a:schemeClr val="tx1"/>
                </a:solidFill>
                <a:effectLst/>
                <a:latin typeface="+mn-lt"/>
                <a:ea typeface="+mn-ea"/>
                <a:cs typeface="+mn-cs"/>
              </a:rPr>
              <a:t> AIDS was echoed in remarks by President Ronald Reagan in 1987, when he </a:t>
            </a:r>
            <a:r>
              <a:rPr lang="en-US" sz="1200" b="0" i="0" kern="1200" dirty="0" err="1" smtClean="0">
                <a:solidFill>
                  <a:schemeClr val="tx1"/>
                </a:solidFill>
                <a:effectLst/>
                <a:latin typeface="+mn-lt"/>
                <a:ea typeface="+mn-ea"/>
                <a:cs typeface="+mn-cs"/>
              </a:rPr>
              <a:t>wonderedif</a:t>
            </a:r>
            <a:r>
              <a:rPr lang="en-US" sz="1200" b="0" i="0" kern="1200" dirty="0" smtClean="0">
                <a:solidFill>
                  <a:schemeClr val="tx1"/>
                </a:solidFill>
                <a:effectLst/>
                <a:latin typeface="+mn-lt"/>
                <a:ea typeface="+mn-ea"/>
                <a:cs typeface="+mn-cs"/>
              </a:rPr>
              <a:t> God had brought the plague of AIDS as a response to illicit sex, which is against </a:t>
            </a:r>
            <a:r>
              <a:rPr lang="en-US" sz="1200" b="0" i="0" kern="1200" dirty="0" err="1" smtClean="0">
                <a:solidFill>
                  <a:schemeClr val="tx1"/>
                </a:solidFill>
                <a:effectLst/>
                <a:latin typeface="+mn-lt"/>
                <a:ea typeface="+mn-ea"/>
                <a:cs typeface="+mn-cs"/>
              </a:rPr>
              <a:t>theTen</a:t>
            </a:r>
            <a:r>
              <a:rPr lang="en-US" sz="1200" b="0" i="0" kern="1200" dirty="0" smtClean="0">
                <a:solidFill>
                  <a:schemeClr val="tx1"/>
                </a:solidFill>
                <a:effectLst/>
                <a:latin typeface="+mn-lt"/>
                <a:ea typeface="+mn-ea"/>
                <a:cs typeface="+mn-cs"/>
              </a:rPr>
              <a:t> Commandments. In 1993 famed evangelist Billy Graham also initially made </a:t>
            </a:r>
            <a:r>
              <a:rPr lang="en-US" sz="1200" b="0" i="0" kern="1200" dirty="0" err="1" smtClean="0">
                <a:solidFill>
                  <a:schemeClr val="tx1"/>
                </a:solidFill>
                <a:effectLst/>
                <a:latin typeface="+mn-lt"/>
                <a:ea typeface="+mn-ea"/>
                <a:cs typeface="+mn-cs"/>
              </a:rPr>
              <a:t>similarcomments</a:t>
            </a:r>
            <a:r>
              <a:rPr lang="en-US" sz="1200" b="0" i="0" kern="1200" dirty="0" smtClean="0">
                <a:solidFill>
                  <a:schemeClr val="tx1"/>
                </a:solidFill>
                <a:effectLst/>
                <a:latin typeface="+mn-lt"/>
                <a:ea typeface="+mn-ea"/>
                <a:cs typeface="+mn-cs"/>
              </a:rPr>
              <a:t> about AIDS being God’s judgment on human sin, but later Graham </a:t>
            </a:r>
            <a:r>
              <a:rPr lang="en-US" sz="1200" b="0" i="0" kern="1200" dirty="0" err="1" smtClean="0">
                <a:solidFill>
                  <a:schemeClr val="tx1"/>
                </a:solidFill>
                <a:effectLst/>
                <a:latin typeface="+mn-lt"/>
                <a:ea typeface="+mn-ea"/>
                <a:cs typeface="+mn-cs"/>
              </a:rPr>
              <a:t>retractedthis</a:t>
            </a:r>
            <a:r>
              <a:rPr lang="en-US" sz="1200" b="0" i="0" kern="1200" dirty="0" smtClean="0">
                <a:solidFill>
                  <a:schemeClr val="tx1"/>
                </a:solidFill>
                <a:effectLst/>
                <a:latin typeface="+mn-lt"/>
                <a:ea typeface="+mn-ea"/>
                <a:cs typeface="+mn-cs"/>
              </a:rPr>
              <a:t> statement, saying that AIDS was a disease and not part of God’s judgment, and that </a:t>
            </a:r>
            <a:r>
              <a:rPr lang="en-US" sz="1200" b="0" i="0" kern="1200" dirty="0" err="1" smtClean="0">
                <a:solidFill>
                  <a:schemeClr val="tx1"/>
                </a:solidFill>
                <a:effectLst/>
                <a:latin typeface="+mn-lt"/>
                <a:ea typeface="+mn-ea"/>
                <a:cs typeface="+mn-cs"/>
              </a:rPr>
              <a:t>tosuggest</a:t>
            </a:r>
            <a:r>
              <a:rPr lang="en-US" sz="1200" b="0" i="0" kern="1200" dirty="0" smtClean="0">
                <a:solidFill>
                  <a:schemeClr val="tx1"/>
                </a:solidFill>
                <a:effectLst/>
                <a:latin typeface="+mn-lt"/>
                <a:ea typeface="+mn-ea"/>
                <a:cs typeface="+mn-cs"/>
              </a:rPr>
              <a:t> it was God’s judgment would be a very wrong and a very cruel thing to do</a:t>
            </a: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F8E6267-BCD3-7C4C-8A9D-811C1CF0A37A}" type="slidenum">
              <a:rPr lang="en-US" smtClean="0"/>
              <a:t>4</a:t>
            </a:fld>
            <a:endParaRPr lang="en-US"/>
          </a:p>
        </p:txBody>
      </p:sp>
    </p:spTree>
    <p:extLst>
      <p:ext uri="{BB962C8B-B14F-4D97-AF65-F5344CB8AC3E}">
        <p14:creationId xmlns:p14="http://schemas.microsoft.com/office/powerpoint/2010/main" val="847854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E6267-BCD3-7C4C-8A9D-811C1CF0A37A}" type="slidenum">
              <a:rPr lang="en-US" smtClean="0"/>
              <a:t>5</a:t>
            </a:fld>
            <a:endParaRPr lang="en-US"/>
          </a:p>
        </p:txBody>
      </p:sp>
    </p:spTree>
    <p:extLst>
      <p:ext uri="{BB962C8B-B14F-4D97-AF65-F5344CB8AC3E}">
        <p14:creationId xmlns:p14="http://schemas.microsoft.com/office/powerpoint/2010/main" val="557664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this controversial event (documented in the film, </a:t>
            </a:r>
            <a:r>
              <a:rPr lang="en-US" sz="1200" b="0" i="1" kern="1200" dirty="0" smtClean="0">
                <a:solidFill>
                  <a:schemeClr val="tx1"/>
                </a:solidFill>
                <a:effectLst/>
                <a:latin typeface="+mn-lt"/>
                <a:ea typeface="+mn-ea"/>
                <a:cs typeface="+mn-cs"/>
              </a:rPr>
              <a:t>Stop the Church</a:t>
            </a:r>
            <a:r>
              <a:rPr lang="en-US" sz="1200" b="0" i="0" kern="1200" dirty="0" smtClean="0">
                <a:solidFill>
                  <a:schemeClr val="tx1"/>
                </a:solidFill>
                <a:effectLst/>
                <a:latin typeface="+mn-lt"/>
                <a:ea typeface="+mn-ea"/>
                <a:cs typeface="+mn-cs"/>
              </a:rPr>
              <a:t>), a grassroots AIDS movement challenged the Catholic Church’s role in AIDS/HIV politics in the United States; in doing so, they challenged, as well, who “owned” the Church. As one organizer argues in the film (and here I paraphrase): “</a:t>
            </a:r>
            <a:r>
              <a:rPr lang="en-US" sz="1200" b="0" i="1" kern="1200" dirty="0" smtClean="0">
                <a:solidFill>
                  <a:schemeClr val="tx1"/>
                </a:solidFill>
                <a:effectLst/>
                <a:latin typeface="+mn-lt"/>
                <a:ea typeface="+mn-ea"/>
                <a:cs typeface="+mn-cs"/>
              </a:rPr>
              <a:t>They</a:t>
            </a:r>
            <a:r>
              <a:rPr lang="en-US" sz="1200" b="0" i="0" kern="1200" dirty="0" smtClean="0">
                <a:solidFill>
                  <a:schemeClr val="tx1"/>
                </a:solidFill>
                <a:effectLst/>
                <a:latin typeface="+mn-lt"/>
                <a:ea typeface="+mn-ea"/>
                <a:cs typeface="+mn-cs"/>
              </a:rPr>
              <a:t> are not the Church. We are the Church.”</a:t>
            </a:r>
            <a:endParaRPr lang="en-US" dirty="0"/>
          </a:p>
        </p:txBody>
      </p:sp>
      <p:sp>
        <p:nvSpPr>
          <p:cNvPr id="4" name="Slide Number Placeholder 3"/>
          <p:cNvSpPr>
            <a:spLocks noGrp="1"/>
          </p:cNvSpPr>
          <p:nvPr>
            <p:ph type="sldNum" sz="quarter" idx="10"/>
          </p:nvPr>
        </p:nvSpPr>
        <p:spPr/>
        <p:txBody>
          <a:bodyPr/>
          <a:lstStyle/>
          <a:p>
            <a:fld id="{DF8E6267-BCD3-7C4C-8A9D-811C1CF0A37A}" type="slidenum">
              <a:rPr lang="en-US" smtClean="0"/>
              <a:t>7</a:t>
            </a:fld>
            <a:endParaRPr lang="en-US"/>
          </a:p>
        </p:txBody>
      </p:sp>
    </p:spTree>
    <p:extLst>
      <p:ext uri="{BB962C8B-B14F-4D97-AF65-F5344CB8AC3E}">
        <p14:creationId xmlns:p14="http://schemas.microsoft.com/office/powerpoint/2010/main" val="160880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F8E6267-BCD3-7C4C-8A9D-811C1CF0A37A}" type="slidenum">
              <a:rPr lang="en-US" smtClean="0"/>
              <a:t>8</a:t>
            </a:fld>
            <a:endParaRPr lang="en-US"/>
          </a:p>
        </p:txBody>
      </p:sp>
    </p:spTree>
    <p:extLst>
      <p:ext uri="{BB962C8B-B14F-4D97-AF65-F5344CB8AC3E}">
        <p14:creationId xmlns:p14="http://schemas.microsoft.com/office/powerpoint/2010/main" val="165462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F8E6267-BCD3-7C4C-8A9D-811C1CF0A37A}" type="slidenum">
              <a:rPr lang="en-US" smtClean="0"/>
              <a:t>9</a:t>
            </a:fld>
            <a:endParaRPr lang="en-US"/>
          </a:p>
        </p:txBody>
      </p:sp>
    </p:spTree>
    <p:extLst>
      <p:ext uri="{BB962C8B-B14F-4D97-AF65-F5344CB8AC3E}">
        <p14:creationId xmlns:p14="http://schemas.microsoft.com/office/powerpoint/2010/main" val="195313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mid-1990s, in the popular imagination, AIDS was no longer just a gay disease, but was becoming a heterosexual — and eventually African — epidemic. </a:t>
            </a:r>
          </a:p>
          <a:p>
            <a:r>
              <a:rPr lang="en-US" dirty="0" smtClean="0"/>
              <a:t>‘The rhetoric declaring AIDS a disease of sexual immorality did not disappear after the mid-90s; rather, it shifted the sin from homosexuality to promiscuity’ (Petro, p.3) </a:t>
            </a:r>
          </a:p>
          <a:p>
            <a:r>
              <a:rPr lang="en-US" dirty="0" smtClean="0"/>
              <a:t>PLWHA who belonged to marginalized groups (based on their gender, sexuality, or race) were often forgotten or ignored in discourses on prevention and treatment (we see the forces of intersectionality at play here).</a:t>
            </a:r>
          </a:p>
          <a:p>
            <a:endParaRPr lang="en-US" dirty="0" smtClean="0"/>
          </a:p>
          <a:p>
            <a:r>
              <a:rPr lang="en-US" dirty="0" smtClean="0"/>
              <a:t>IT IS A SOCIAL JUSTICE ISSUE!!</a:t>
            </a:r>
          </a:p>
          <a:p>
            <a:endParaRPr lang="en-US" dirty="0"/>
          </a:p>
        </p:txBody>
      </p:sp>
      <p:sp>
        <p:nvSpPr>
          <p:cNvPr id="4" name="Slide Number Placeholder 3"/>
          <p:cNvSpPr>
            <a:spLocks noGrp="1"/>
          </p:cNvSpPr>
          <p:nvPr>
            <p:ph type="sldNum" sz="quarter" idx="10"/>
          </p:nvPr>
        </p:nvSpPr>
        <p:spPr/>
        <p:txBody>
          <a:bodyPr/>
          <a:lstStyle/>
          <a:p>
            <a:fld id="{DF8E6267-BCD3-7C4C-8A9D-811C1CF0A37A}" type="slidenum">
              <a:rPr lang="en-US" smtClean="0"/>
              <a:t>10</a:t>
            </a:fld>
            <a:endParaRPr lang="en-US"/>
          </a:p>
        </p:txBody>
      </p:sp>
    </p:spTree>
    <p:extLst>
      <p:ext uri="{BB962C8B-B14F-4D97-AF65-F5344CB8AC3E}">
        <p14:creationId xmlns:p14="http://schemas.microsoft.com/office/powerpoint/2010/main" val="190847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F8E6267-BCD3-7C4C-8A9D-811C1CF0A37A}" type="slidenum">
              <a:rPr lang="en-US" smtClean="0"/>
              <a:t>11</a:t>
            </a:fld>
            <a:endParaRPr lang="en-US"/>
          </a:p>
        </p:txBody>
      </p:sp>
    </p:spTree>
    <p:extLst>
      <p:ext uri="{BB962C8B-B14F-4D97-AF65-F5344CB8AC3E}">
        <p14:creationId xmlns:p14="http://schemas.microsoft.com/office/powerpoint/2010/main" val="3836845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5/17/2017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5/17/2017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5/17/2017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5/17/2017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5/17/2017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oMjCQt3KaR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youtube.com/watch?v=9SqRNUUOk7s" TargetMode="External"/><Relationship Id="rId4" Type="http://schemas.openxmlformats.org/officeDocument/2006/relationships/hyperlink" Target="https://www.youtube.com/watch?v=OJ9f378T49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_6lQY0kwg_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tiff"/><Relationship Id="rId4" Type="http://schemas.openxmlformats.org/officeDocument/2006/relationships/hyperlink" Target="https://www.youtube.com/watch?v=9tP5mzKzXx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The making of moral </a:t>
            </a:r>
            <a:r>
              <a:rPr lang="en-US" b="1" dirty="0" smtClean="0"/>
              <a:t>panics</a:t>
            </a:r>
            <a:endParaRPr lang="en-US" dirty="0"/>
          </a:p>
        </p:txBody>
      </p:sp>
      <p:sp>
        <p:nvSpPr>
          <p:cNvPr id="3" name="Subtitle 2"/>
          <p:cNvSpPr>
            <a:spLocks noGrp="1"/>
          </p:cNvSpPr>
          <p:nvPr>
            <p:ph type="subTitle" idx="1"/>
          </p:nvPr>
        </p:nvSpPr>
        <p:spPr/>
        <p:txBody>
          <a:bodyPr>
            <a:noAutofit/>
          </a:bodyPr>
          <a:lstStyle/>
          <a:p>
            <a:r>
              <a:rPr lang="en-US" sz="3600" b="1" dirty="0" smtClean="0"/>
              <a:t>Religious Rhetoric in HIV/AIDS Discourses</a:t>
            </a:r>
            <a:endParaRPr lang="en-US" sz="3600" dirty="0"/>
          </a:p>
        </p:txBody>
      </p:sp>
    </p:spTree>
    <p:extLst>
      <p:ext uri="{BB962C8B-B14F-4D97-AF65-F5344CB8AC3E}">
        <p14:creationId xmlns:p14="http://schemas.microsoft.com/office/powerpoint/2010/main" val="1798160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128" y="227518"/>
            <a:ext cx="6488349" cy="861980"/>
          </a:xfrm>
        </p:spPr>
        <p:txBody>
          <a:bodyPr>
            <a:normAutofit fontScale="90000"/>
          </a:bodyPr>
          <a:lstStyle/>
          <a:p>
            <a:r>
              <a:rPr lang="en-US" smtClean="0"/>
              <a:t>The mid-1980s and 1990s</a:t>
            </a:r>
            <a:endParaRPr lang="en-US"/>
          </a:p>
        </p:txBody>
      </p:sp>
      <p:sp>
        <p:nvSpPr>
          <p:cNvPr id="3" name="Content Placeholder 2"/>
          <p:cNvSpPr>
            <a:spLocks noGrp="1"/>
          </p:cNvSpPr>
          <p:nvPr>
            <p:ph idx="1"/>
          </p:nvPr>
        </p:nvSpPr>
        <p:spPr>
          <a:xfrm>
            <a:off x="924127" y="1225685"/>
            <a:ext cx="7321746" cy="5350211"/>
          </a:xfrm>
        </p:spPr>
        <p:txBody>
          <a:bodyPr>
            <a:normAutofit fontScale="92500"/>
          </a:bodyPr>
          <a:lstStyle/>
          <a:p>
            <a:r>
              <a:rPr lang="en-US" sz="2400" dirty="0" smtClean="0"/>
              <a:t>Growing recognition that AIDS ’does not discriminate’ – not a ‘gay’ syndrome. But…</a:t>
            </a:r>
          </a:p>
          <a:p>
            <a:r>
              <a:rPr lang="en-US" sz="2400" b="1" dirty="0" smtClean="0"/>
              <a:t>Moral panic </a:t>
            </a:r>
            <a:r>
              <a:rPr lang="en-US" sz="2400" dirty="0" smtClean="0"/>
              <a:t>within mainstream culture – blame, stigma, fear over the ‘spread’ of HIV. Already marginalized groups were increasingly stigmatized as a ‘threat’.</a:t>
            </a:r>
          </a:p>
          <a:p>
            <a:r>
              <a:rPr lang="en-US" sz="2400" dirty="0" smtClean="0"/>
              <a:t>AIDS became a moral issue around promiscuity, as well as gay sex.</a:t>
            </a:r>
          </a:p>
          <a:p>
            <a:r>
              <a:rPr lang="en-US" sz="2400" dirty="0" smtClean="0"/>
              <a:t>In the US, Latino and African-American communities were most adversely hit by AIDS.</a:t>
            </a:r>
          </a:p>
          <a:p>
            <a:r>
              <a:rPr lang="en-US" sz="2400" dirty="0"/>
              <a:t>Women (especially women of </a:t>
            </a:r>
            <a:r>
              <a:rPr lang="en-US" sz="2400" dirty="0" err="1"/>
              <a:t>colour</a:t>
            </a:r>
            <a:r>
              <a:rPr lang="en-US" sz="2400" dirty="0"/>
              <a:t>) were noticeably impacted, both in the US and in sub-Saharan Africa</a:t>
            </a:r>
            <a:r>
              <a:rPr lang="en-US" sz="2400" dirty="0" smtClean="0"/>
              <a:t>.</a:t>
            </a:r>
            <a:r>
              <a:rPr lang="en-US" sz="2400" dirty="0"/>
              <a:t> </a:t>
            </a:r>
            <a:endParaRPr lang="en-US" sz="2400" dirty="0" smtClean="0"/>
          </a:p>
          <a:p>
            <a:r>
              <a:rPr lang="en-US" sz="2400" dirty="0" smtClean="0"/>
              <a:t>NB: Today</a:t>
            </a:r>
            <a:r>
              <a:rPr lang="en-US" sz="2400" dirty="0"/>
              <a:t>, more than 50% of PLWHA are women; AIDS is the leading cause of death among African-American women between 25 and 34. </a:t>
            </a:r>
          </a:p>
          <a:p>
            <a:endParaRPr lang="en-US" sz="2400" dirty="0"/>
          </a:p>
          <a:p>
            <a:endParaRPr lang="en-US" sz="2400" dirty="0"/>
          </a:p>
        </p:txBody>
      </p:sp>
      <p:pic>
        <p:nvPicPr>
          <p:cNvPr id="4" name="Picture 3"/>
          <p:cNvPicPr>
            <a:picLocks noChangeAspect="1"/>
          </p:cNvPicPr>
          <p:nvPr/>
        </p:nvPicPr>
        <p:blipFill>
          <a:blip r:embed="rId3"/>
          <a:stretch>
            <a:fillRect/>
          </a:stretch>
        </p:blipFill>
        <p:spPr>
          <a:xfrm>
            <a:off x="8343409" y="1225685"/>
            <a:ext cx="3613533" cy="4708186"/>
          </a:xfrm>
          <a:prstGeom prst="rect">
            <a:avLst/>
          </a:prstGeom>
        </p:spPr>
      </p:pic>
    </p:spTree>
    <p:extLst>
      <p:ext uri="{BB962C8B-B14F-4D97-AF65-F5344CB8AC3E}">
        <p14:creationId xmlns:p14="http://schemas.microsoft.com/office/powerpoint/2010/main" val="24610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 public announcements on AIDS</a:t>
            </a:r>
            <a:endParaRPr lang="en-US" dirty="0"/>
          </a:p>
        </p:txBody>
      </p:sp>
      <p:sp>
        <p:nvSpPr>
          <p:cNvPr id="3" name="Content Placeholder 2"/>
          <p:cNvSpPr>
            <a:spLocks noGrp="1"/>
          </p:cNvSpPr>
          <p:nvPr>
            <p:ph idx="1"/>
          </p:nvPr>
        </p:nvSpPr>
        <p:spPr>
          <a:xfrm>
            <a:off x="1371600" y="5214366"/>
            <a:ext cx="11186160" cy="1344930"/>
          </a:xfrm>
        </p:spPr>
        <p:txBody>
          <a:bodyPr/>
          <a:lstStyle/>
          <a:p>
            <a:r>
              <a:rPr lang="en-US" dirty="0">
                <a:hlinkClick r:id="rId3"/>
              </a:rPr>
              <a:t>https://</a:t>
            </a:r>
            <a:r>
              <a:rPr lang="en-US" dirty="0" smtClean="0">
                <a:hlinkClick r:id="rId3"/>
              </a:rPr>
              <a:t>www.youtube.com/watch?v=oMjCQt3KaRI</a:t>
            </a:r>
            <a:r>
              <a:rPr lang="en-US" dirty="0" smtClean="0"/>
              <a:t> </a:t>
            </a:r>
          </a:p>
          <a:p>
            <a:r>
              <a:rPr lang="en-US" dirty="0">
                <a:hlinkClick r:id="rId4"/>
              </a:rPr>
              <a:t>https://</a:t>
            </a:r>
            <a:r>
              <a:rPr lang="en-US" dirty="0" smtClean="0">
                <a:hlinkClick r:id="rId4"/>
              </a:rPr>
              <a:t>www.youtube.com/watch?v=OJ9f378T49E</a:t>
            </a:r>
            <a:endParaRPr lang="en-US" dirty="0" smtClean="0"/>
          </a:p>
          <a:p>
            <a:r>
              <a:rPr lang="en-US" dirty="0">
                <a:hlinkClick r:id="rId5"/>
              </a:rPr>
              <a:t>https://</a:t>
            </a:r>
            <a:r>
              <a:rPr lang="en-US" dirty="0" smtClean="0">
                <a:hlinkClick r:id="rId5"/>
              </a:rPr>
              <a:t>www.youtube.com/watch?v=9SqRNUUOk7s</a:t>
            </a:r>
            <a:endParaRPr lang="en-US" dirty="0" smtClean="0"/>
          </a:p>
          <a:p>
            <a:endParaRPr lang="en-US" dirty="0"/>
          </a:p>
        </p:txBody>
      </p:sp>
      <p:pic>
        <p:nvPicPr>
          <p:cNvPr id="4" name="Picture 3"/>
          <p:cNvPicPr>
            <a:picLocks noChangeAspect="1"/>
          </p:cNvPicPr>
          <p:nvPr/>
        </p:nvPicPr>
        <p:blipFill>
          <a:blip r:embed="rId6"/>
          <a:stretch>
            <a:fillRect/>
          </a:stretch>
        </p:blipFill>
        <p:spPr>
          <a:xfrm>
            <a:off x="1371600" y="1428750"/>
            <a:ext cx="6071616" cy="3415284"/>
          </a:xfrm>
          <a:prstGeom prst="rect">
            <a:avLst/>
          </a:prstGeom>
        </p:spPr>
      </p:pic>
    </p:spTree>
    <p:extLst>
      <p:ext uri="{BB962C8B-B14F-4D97-AF65-F5344CB8AC3E}">
        <p14:creationId xmlns:p14="http://schemas.microsoft.com/office/powerpoint/2010/main" val="1176760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992" y="381000"/>
            <a:ext cx="9601200" cy="801624"/>
          </a:xfrm>
        </p:spPr>
        <p:txBody>
          <a:bodyPr/>
          <a:lstStyle/>
          <a:p>
            <a:r>
              <a:rPr lang="en-NZ" dirty="0" smtClean="0"/>
              <a:t>Religious responses to HIV/AIDS</a:t>
            </a:r>
            <a:endParaRPr lang="en-NZ" dirty="0"/>
          </a:p>
        </p:txBody>
      </p:sp>
      <p:sp>
        <p:nvSpPr>
          <p:cNvPr id="3" name="Content Placeholder 2"/>
          <p:cNvSpPr>
            <a:spLocks noGrp="1"/>
          </p:cNvSpPr>
          <p:nvPr>
            <p:ph idx="1"/>
          </p:nvPr>
        </p:nvSpPr>
        <p:spPr>
          <a:xfrm>
            <a:off x="1261872" y="1505712"/>
            <a:ext cx="10515600" cy="3581400"/>
          </a:xfrm>
        </p:spPr>
        <p:txBody>
          <a:bodyPr>
            <a:noAutofit/>
          </a:bodyPr>
          <a:lstStyle/>
          <a:p>
            <a:r>
              <a:rPr lang="en-NZ" sz="2800" dirty="0"/>
              <a:t>Faith based organizations have stood accused of contributing to the spread of HIV and the stigma and intolerance that surrounds it:</a:t>
            </a:r>
          </a:p>
          <a:p>
            <a:pPr lvl="1"/>
            <a:r>
              <a:rPr lang="en-NZ" sz="2800" dirty="0"/>
              <a:t>Offering people a false sense of complacency.</a:t>
            </a:r>
          </a:p>
          <a:p>
            <a:pPr lvl="1"/>
            <a:r>
              <a:rPr lang="en-NZ" sz="2800" dirty="0"/>
              <a:t>Increasing shame and stigma – keeps HIV ‘hidden’</a:t>
            </a:r>
          </a:p>
          <a:p>
            <a:pPr lvl="1"/>
            <a:r>
              <a:rPr lang="en-NZ" sz="2800" dirty="0"/>
              <a:t>Refusing to offer help and support to PLWHA</a:t>
            </a:r>
          </a:p>
          <a:p>
            <a:pPr lvl="1"/>
            <a:r>
              <a:rPr lang="en-NZ" sz="2800" dirty="0"/>
              <a:t>Compromising prevention programmes that do not comply with religious tenets surrounding sexuality and sexual behaviour.</a:t>
            </a:r>
          </a:p>
          <a:p>
            <a:pPr lvl="1"/>
            <a:r>
              <a:rPr lang="en-NZ" sz="2800" dirty="0"/>
              <a:t>E.g. PEPFAR – funding contingent on abstinence as primary prevention, not condoms.</a:t>
            </a:r>
          </a:p>
          <a:p>
            <a:endParaRPr lang="en-NZ" sz="2800" dirty="0"/>
          </a:p>
        </p:txBody>
      </p:sp>
    </p:spTree>
    <p:extLst>
      <p:ext uri="{BB962C8B-B14F-4D97-AF65-F5344CB8AC3E}">
        <p14:creationId xmlns:p14="http://schemas.microsoft.com/office/powerpoint/2010/main" val="2963329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949" y="296694"/>
            <a:ext cx="9601200" cy="831715"/>
          </a:xfrm>
        </p:spPr>
        <p:txBody>
          <a:bodyPr/>
          <a:lstStyle/>
          <a:p>
            <a:r>
              <a:rPr lang="en-US" dirty="0" smtClean="0"/>
              <a:t>Morality and AIDS</a:t>
            </a:r>
            <a:endParaRPr lang="en-US" dirty="0"/>
          </a:p>
        </p:txBody>
      </p:sp>
      <p:sp>
        <p:nvSpPr>
          <p:cNvPr id="3" name="Content Placeholder 2"/>
          <p:cNvSpPr>
            <a:spLocks noGrp="1"/>
          </p:cNvSpPr>
          <p:nvPr>
            <p:ph idx="1"/>
          </p:nvPr>
        </p:nvSpPr>
        <p:spPr>
          <a:xfrm>
            <a:off x="856033" y="1361873"/>
            <a:ext cx="11011711" cy="5291846"/>
          </a:xfrm>
        </p:spPr>
        <p:txBody>
          <a:bodyPr>
            <a:normAutofit/>
          </a:bodyPr>
          <a:lstStyle/>
          <a:p>
            <a:r>
              <a:rPr lang="en-US" sz="2400" dirty="0" smtClean="0"/>
              <a:t>George W. Bush’s President’s </a:t>
            </a:r>
            <a:r>
              <a:rPr lang="en-US" sz="2400" dirty="0"/>
              <a:t>Emergency Plan for AIDS </a:t>
            </a:r>
            <a:r>
              <a:rPr lang="en-US" sz="2400" dirty="0" smtClean="0"/>
              <a:t>Relief (PEPFAR) – heralded the primary role of evangelical Christians in the fight against AIDS as a </a:t>
            </a:r>
            <a:r>
              <a:rPr lang="en-US" sz="2400" i="1" dirty="0" smtClean="0"/>
              <a:t>moral</a:t>
            </a:r>
            <a:r>
              <a:rPr lang="en-US" sz="2400" dirty="0" smtClean="0"/>
              <a:t> fight.</a:t>
            </a:r>
          </a:p>
          <a:p>
            <a:pPr lvl="1"/>
            <a:r>
              <a:rPr lang="en-US" sz="2400" dirty="0" smtClean="0"/>
              <a:t>PEPFAR spent over $18 million on abstinence education</a:t>
            </a:r>
          </a:p>
          <a:p>
            <a:r>
              <a:rPr lang="en-US" sz="2400" dirty="0" smtClean="0"/>
              <a:t>Rick Warren – Southern Baptist leader of Saddleback Church, which promotes a ‘biblically-based’ approach to tackling AIDS (abstinence and monogamy).</a:t>
            </a:r>
          </a:p>
          <a:p>
            <a:pPr lvl="1"/>
            <a:r>
              <a:rPr lang="en-US" sz="2400" dirty="0" smtClean="0"/>
              <a:t>Religious function vs. cultural function (apply your hermeneutic of suspicion)</a:t>
            </a:r>
          </a:p>
          <a:p>
            <a:pPr lvl="1"/>
            <a:r>
              <a:rPr lang="en-US" sz="2400" dirty="0" smtClean="0"/>
              <a:t>The linking of sexuality and spirituality appealed to conservative Christian and Jewish leaders in the US - </a:t>
            </a:r>
            <a:r>
              <a:rPr lang="en-US" sz="2400" dirty="0"/>
              <a:t>religious and moral reform </a:t>
            </a:r>
            <a:r>
              <a:rPr lang="en-US" sz="2400" dirty="0" smtClean="0"/>
              <a:t>seen as </a:t>
            </a:r>
            <a:r>
              <a:rPr lang="en-US" sz="2400" dirty="0"/>
              <a:t>central to the future of AIDS </a:t>
            </a:r>
            <a:r>
              <a:rPr lang="en-US" sz="2400" dirty="0" smtClean="0"/>
              <a:t>prevention and care</a:t>
            </a:r>
          </a:p>
          <a:p>
            <a:pPr lvl="1"/>
            <a:r>
              <a:rPr lang="en-US" sz="2400" dirty="0"/>
              <a:t>“Let me say this: I don’t think we can deny that there is a moral and spiritual component to </a:t>
            </a:r>
            <a:r>
              <a:rPr lang="en-US" sz="2400" dirty="0" smtClean="0"/>
              <a:t>prevention” (Senator Barack Obama, 2006). </a:t>
            </a:r>
            <a:endParaRPr lang="en-US" sz="2400" dirty="0"/>
          </a:p>
          <a:p>
            <a:pPr lvl="1"/>
            <a:endParaRPr lang="en-US" dirty="0"/>
          </a:p>
          <a:p>
            <a:endParaRPr lang="en-US" dirty="0"/>
          </a:p>
        </p:txBody>
      </p:sp>
    </p:spTree>
    <p:extLst>
      <p:ext uri="{BB962C8B-B14F-4D97-AF65-F5344CB8AC3E}">
        <p14:creationId xmlns:p14="http://schemas.microsoft.com/office/powerpoint/2010/main" val="15814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13426"/>
            <a:ext cx="9601200" cy="792804"/>
          </a:xfrm>
        </p:spPr>
        <p:txBody>
          <a:bodyPr/>
          <a:lstStyle/>
          <a:p>
            <a:r>
              <a:rPr lang="en-US" smtClean="0"/>
              <a:t>Changing religious discourses </a:t>
            </a:r>
            <a:endParaRPr lang="en-US"/>
          </a:p>
        </p:txBody>
      </p:sp>
      <p:sp>
        <p:nvSpPr>
          <p:cNvPr id="3" name="Content Placeholder 2"/>
          <p:cNvSpPr>
            <a:spLocks noGrp="1"/>
          </p:cNvSpPr>
          <p:nvPr>
            <p:ph idx="1"/>
          </p:nvPr>
        </p:nvSpPr>
        <p:spPr>
          <a:xfrm>
            <a:off x="1040858" y="1439693"/>
            <a:ext cx="10671243" cy="4747098"/>
          </a:xfrm>
        </p:spPr>
        <p:txBody>
          <a:bodyPr>
            <a:noAutofit/>
          </a:bodyPr>
          <a:lstStyle/>
          <a:p>
            <a:r>
              <a:rPr lang="en-US" sz="2800" dirty="0" smtClean="0"/>
              <a:t>By the 1990s, there was a growing awareness among religious communities that there was a duty to tackle the AIDS crisis, and offer care to PLWHA.</a:t>
            </a:r>
          </a:p>
          <a:p>
            <a:r>
              <a:rPr lang="en-US" sz="2800" dirty="0" smtClean="0"/>
              <a:t>E.g. US Catholic Bishops Conference </a:t>
            </a:r>
            <a:r>
              <a:rPr lang="en-US" sz="2800" dirty="0"/>
              <a:t>1997 pastoral letter, “Always Our Children: A </a:t>
            </a:r>
            <a:r>
              <a:rPr lang="en-US" sz="2800" dirty="0" smtClean="0"/>
              <a:t>Pastoral Message </a:t>
            </a:r>
            <a:r>
              <a:rPr lang="en-US" sz="2800" dirty="0"/>
              <a:t>to Parents of Homosexual </a:t>
            </a:r>
            <a:r>
              <a:rPr lang="en-US" sz="2800" dirty="0" smtClean="0"/>
              <a:t>Children”: </a:t>
            </a:r>
          </a:p>
          <a:p>
            <a:pPr marL="0" lvl="1" indent="0">
              <a:buNone/>
            </a:pPr>
            <a:r>
              <a:rPr lang="en-US" sz="2400" dirty="0" smtClean="0"/>
              <a:t>“The Church </a:t>
            </a:r>
            <a:r>
              <a:rPr lang="en-US" sz="2400" dirty="0"/>
              <a:t>recognizes the importance and urgency of ministering to persons with </a:t>
            </a:r>
            <a:r>
              <a:rPr lang="en-US" sz="2400" dirty="0" smtClean="0"/>
              <a:t>HIV/AIDS</a:t>
            </a:r>
            <a:r>
              <a:rPr lang="is-IS" sz="2400" dirty="0" smtClean="0"/>
              <a:t>…</a:t>
            </a:r>
            <a:r>
              <a:rPr lang="en-US" sz="2400" dirty="0" smtClean="0"/>
              <a:t>[I]t </a:t>
            </a:r>
            <a:r>
              <a:rPr lang="en-US" sz="2400" dirty="0"/>
              <a:t>has had a devastating effect upon </a:t>
            </a:r>
            <a:r>
              <a:rPr lang="en-US" sz="2400" dirty="0" smtClean="0"/>
              <a:t>[homosexuals] and </a:t>
            </a:r>
            <a:r>
              <a:rPr lang="en-US" sz="2400" dirty="0"/>
              <a:t>has brought great sorrow to </a:t>
            </a:r>
            <a:r>
              <a:rPr lang="en-US" sz="2400" dirty="0" smtClean="0"/>
              <a:t>many parents</a:t>
            </a:r>
            <a:r>
              <a:rPr lang="en-US" sz="2400" dirty="0"/>
              <a:t>, families and friends....We reject the idea that HIV/AIDS is a direct </a:t>
            </a:r>
            <a:r>
              <a:rPr lang="en-US" sz="2400" dirty="0" smtClean="0"/>
              <a:t>punishment from </a:t>
            </a:r>
            <a:r>
              <a:rPr lang="en-US" sz="2400" dirty="0"/>
              <a:t>God. Furthermore, persons with AIDS are not distant, unfamiliar people, the </a:t>
            </a:r>
            <a:r>
              <a:rPr lang="en-US" sz="2400" dirty="0" smtClean="0"/>
              <a:t>objects of </a:t>
            </a:r>
            <a:r>
              <a:rPr lang="en-US" sz="2400" dirty="0"/>
              <a:t>our mingled pity and aversion. We must...embrace them with unconditional love</a:t>
            </a:r>
            <a:r>
              <a:rPr lang="en-US" sz="2400" dirty="0" smtClean="0"/>
              <a:t>.”</a:t>
            </a:r>
          </a:p>
        </p:txBody>
      </p:sp>
    </p:spTree>
    <p:extLst>
      <p:ext uri="{BB962C8B-B14F-4D97-AF65-F5344CB8AC3E}">
        <p14:creationId xmlns:p14="http://schemas.microsoft.com/office/powerpoint/2010/main" val="1756538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75360" y="332656"/>
            <a:ext cx="10802112" cy="6385136"/>
          </a:xfrm>
        </p:spPr>
        <p:txBody>
          <a:bodyPr>
            <a:normAutofit fontScale="92500"/>
          </a:bodyPr>
          <a:lstStyle/>
          <a:p>
            <a:pPr indent="0">
              <a:buNone/>
            </a:pPr>
            <a:r>
              <a:rPr lang="en-NZ" sz="3600" dirty="0"/>
              <a:t>‘The church’s responsibility in the midst of this epidemic disease is not in question. The initial failure of the church to offer a comforting presence ought to be admitted and forsaken…[The church] has fallen short of God’s intended purpose…[to provide] physical care, emotional support, financial relief, and spiritual assistance’ to PLWHA.</a:t>
            </a:r>
          </a:p>
          <a:p>
            <a:pPr indent="0" algn="r">
              <a:buNone/>
            </a:pPr>
            <a:r>
              <a:rPr lang="en-NZ" sz="2200" dirty="0"/>
              <a:t>JR Ayers, </a:t>
            </a:r>
            <a:r>
              <a:rPr lang="en-NZ" sz="2200" dirty="0" smtClean="0"/>
              <a:t>‘The </a:t>
            </a:r>
            <a:r>
              <a:rPr lang="en-NZ" sz="2200" dirty="0"/>
              <a:t>quagmire of HIV/AIDS related issues which haunt the Church</a:t>
            </a:r>
            <a:r>
              <a:rPr lang="en-NZ" sz="2200" dirty="0" smtClean="0"/>
              <a:t>.’ </a:t>
            </a:r>
            <a:r>
              <a:rPr lang="en-NZ" sz="2200" i="1" dirty="0" smtClean="0"/>
              <a:t>Journal of </a:t>
            </a:r>
            <a:r>
              <a:rPr lang="en-NZ" sz="2200" i="1" dirty="0"/>
              <a:t>Pastoral </a:t>
            </a:r>
            <a:r>
              <a:rPr lang="en-NZ" sz="2200" i="1" dirty="0" smtClean="0"/>
              <a:t>Care </a:t>
            </a:r>
            <a:r>
              <a:rPr lang="en-NZ" sz="2200" dirty="0" smtClean="0"/>
              <a:t>49 (1995): 201–210</a:t>
            </a:r>
            <a:r>
              <a:rPr lang="en-NZ" sz="2200" dirty="0"/>
              <a:t>. </a:t>
            </a:r>
          </a:p>
          <a:p>
            <a:pPr indent="0">
              <a:buNone/>
            </a:pPr>
            <a:endParaRPr lang="en-GB" sz="3500" dirty="0" smtClean="0"/>
          </a:p>
          <a:p>
            <a:pPr indent="0">
              <a:buNone/>
            </a:pPr>
            <a:r>
              <a:rPr lang="en-GB" sz="3500" dirty="0" smtClean="0"/>
              <a:t>‘</a:t>
            </a:r>
            <a:r>
              <a:rPr lang="en-GB" sz="3500" dirty="0"/>
              <a:t>If God is going to judge us on how we treated people with AIDS, we didn’t do very well. May God forgive us’ </a:t>
            </a:r>
          </a:p>
          <a:p>
            <a:pPr indent="0" algn="r">
              <a:buNone/>
            </a:pPr>
            <a:r>
              <a:rPr lang="en-GB" sz="2200" dirty="0" smtClean="0"/>
              <a:t>(Tanzanian </a:t>
            </a:r>
            <a:r>
              <a:rPr lang="en-GB" sz="2200" dirty="0"/>
              <a:t>pastor, cited in </a:t>
            </a:r>
            <a:r>
              <a:rPr lang="en-GB" sz="2200" dirty="0" smtClean="0"/>
              <a:t>Kari </a:t>
            </a:r>
            <a:r>
              <a:rPr lang="en-GB" sz="2200" dirty="0" err="1" smtClean="0"/>
              <a:t>Hartwig</a:t>
            </a:r>
            <a:r>
              <a:rPr lang="en-GB" sz="2200" dirty="0" smtClean="0"/>
              <a:t> </a:t>
            </a:r>
            <a:r>
              <a:rPr lang="en-GB" sz="2200" dirty="0"/>
              <a:t>et </a:t>
            </a:r>
            <a:r>
              <a:rPr lang="en-GB" sz="2200" dirty="0" smtClean="0"/>
              <a:t>al., ‘</a:t>
            </a:r>
            <a:r>
              <a:rPr lang="en-NZ" sz="2200" dirty="0" smtClean="0"/>
              <a:t>Church </a:t>
            </a:r>
            <a:r>
              <a:rPr lang="en-NZ" sz="2200" dirty="0"/>
              <a:t>Leaders Confront HIV/AIDS and Stigma: A Case Study from Tanzania.  Journal of Community and Applied Social Psychology </a:t>
            </a:r>
            <a:r>
              <a:rPr lang="en-NZ" sz="2200" dirty="0" smtClean="0"/>
              <a:t>16 (2006): </a:t>
            </a:r>
            <a:r>
              <a:rPr lang="en-NZ" sz="2200" dirty="0"/>
              <a:t>492-7.</a:t>
            </a:r>
            <a:r>
              <a:rPr lang="en-GB" sz="2200" dirty="0" smtClean="0"/>
              <a:t>)</a:t>
            </a:r>
            <a:endParaRPr lang="en-NZ" sz="2200" dirty="0"/>
          </a:p>
        </p:txBody>
      </p:sp>
    </p:spTree>
    <p:extLst>
      <p:ext uri="{BB962C8B-B14F-4D97-AF65-F5344CB8AC3E}">
        <p14:creationId xmlns:p14="http://schemas.microsoft.com/office/powerpoint/2010/main" val="133412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religious discourses</a:t>
            </a:r>
            <a:endParaRPr lang="en-US" dirty="0"/>
          </a:p>
        </p:txBody>
      </p:sp>
      <p:sp>
        <p:nvSpPr>
          <p:cNvPr id="3" name="Content Placeholder 2"/>
          <p:cNvSpPr>
            <a:spLocks noGrp="1"/>
          </p:cNvSpPr>
          <p:nvPr>
            <p:ph idx="1"/>
          </p:nvPr>
        </p:nvSpPr>
        <p:spPr>
          <a:xfrm>
            <a:off x="856034" y="2012069"/>
            <a:ext cx="10739336" cy="4970834"/>
          </a:xfrm>
        </p:spPr>
        <p:txBody>
          <a:bodyPr>
            <a:normAutofit/>
          </a:bodyPr>
          <a:lstStyle/>
          <a:p>
            <a:r>
              <a:rPr lang="en-US" sz="2800" dirty="0"/>
              <a:t>Other religious communities (Muslim, Jewish, Buddhist) likewise began to respond more positively to the HIV/AIDS crisis – focus on care for the sick, ‘regardless’ of their lifestyles</a:t>
            </a:r>
            <a:r>
              <a:rPr lang="en-US" sz="2800" dirty="0" smtClean="0"/>
              <a:t>.</a:t>
            </a:r>
          </a:p>
          <a:p>
            <a:endParaRPr lang="en-US" sz="2800" dirty="0"/>
          </a:p>
          <a:p>
            <a:r>
              <a:rPr lang="en-US" sz="2800" dirty="0"/>
              <a:t>Yet, the moral dimension of AIDS remains, with many religious groups promoting abstinence, rather than safer sex, and remaining divided over condom use.</a:t>
            </a:r>
            <a:br>
              <a:rPr lang="en-US" sz="2800" dirty="0"/>
            </a:br>
            <a:endParaRPr lang="en-US" sz="2800" dirty="0"/>
          </a:p>
          <a:p>
            <a:endParaRPr lang="en-US" dirty="0"/>
          </a:p>
        </p:txBody>
      </p:sp>
    </p:spTree>
    <p:extLst>
      <p:ext uri="{BB962C8B-B14F-4D97-AF65-F5344CB8AC3E}">
        <p14:creationId xmlns:p14="http://schemas.microsoft.com/office/powerpoint/2010/main" val="459773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493" y="274806"/>
            <a:ext cx="9601200" cy="756326"/>
          </a:xfrm>
        </p:spPr>
        <p:txBody>
          <a:bodyPr/>
          <a:lstStyle/>
          <a:p>
            <a:r>
              <a:rPr lang="en-US" dirty="0" smtClean="0"/>
              <a:t>AIDS and religion today</a:t>
            </a:r>
            <a:endParaRPr lang="en-US" dirty="0"/>
          </a:p>
        </p:txBody>
      </p:sp>
      <p:sp>
        <p:nvSpPr>
          <p:cNvPr id="3" name="Content Placeholder 2"/>
          <p:cNvSpPr>
            <a:spLocks noGrp="1"/>
          </p:cNvSpPr>
          <p:nvPr>
            <p:ph idx="1"/>
          </p:nvPr>
        </p:nvSpPr>
        <p:spPr>
          <a:xfrm>
            <a:off x="982493" y="1235412"/>
            <a:ext cx="10768519" cy="4815192"/>
          </a:xfrm>
        </p:spPr>
        <p:txBody>
          <a:bodyPr>
            <a:noAutofit/>
          </a:bodyPr>
          <a:lstStyle/>
          <a:p>
            <a:r>
              <a:rPr lang="en-US" sz="2800" dirty="0" smtClean="0"/>
              <a:t>UNAIDS report: </a:t>
            </a:r>
            <a:r>
              <a:rPr lang="en-US" sz="2800" dirty="0">
                <a:solidFill>
                  <a:schemeClr val="tx1"/>
                </a:solidFill>
              </a:rPr>
              <a:t>“Communities of faith play a very significant role in influencing people’s </a:t>
            </a:r>
            <a:r>
              <a:rPr lang="en-US" sz="2800" dirty="0" err="1">
                <a:solidFill>
                  <a:schemeClr val="tx1"/>
                </a:solidFill>
              </a:rPr>
              <a:t>behaviour</a:t>
            </a:r>
            <a:r>
              <a:rPr lang="en-US" sz="2800" dirty="0">
                <a:solidFill>
                  <a:schemeClr val="tx1"/>
                </a:solidFill>
              </a:rPr>
              <a:t> and attitudes, and in providing care and support for AIDS.” </a:t>
            </a:r>
            <a:r>
              <a:rPr lang="en-US" sz="2800" dirty="0" smtClean="0"/>
              <a:t> </a:t>
            </a:r>
          </a:p>
          <a:p>
            <a:r>
              <a:rPr lang="en-US" sz="2800" dirty="0" smtClean="0"/>
              <a:t>AIDS is seen as a spiritual crisis as well as a medical one – affecting people’s faiths and spiritual wellbeing.</a:t>
            </a:r>
          </a:p>
          <a:p>
            <a:r>
              <a:rPr lang="en-US" sz="2800" dirty="0" smtClean="0"/>
              <a:t>Many religious communities offer care and support to PLWHA, as well as campaigning for greater justice in tackling AIDS around the world.</a:t>
            </a:r>
          </a:p>
          <a:p>
            <a:pPr marL="0" lvl="1" indent="0">
              <a:buNone/>
            </a:pPr>
            <a:r>
              <a:rPr lang="en-US" sz="2400" dirty="0" smtClean="0"/>
              <a:t>“To </a:t>
            </a:r>
            <a:r>
              <a:rPr lang="en-US" sz="2400" dirty="0"/>
              <a:t>respond to this challenge, the churches must be transformed </a:t>
            </a:r>
            <a:r>
              <a:rPr lang="en-US" sz="2400" dirty="0" smtClean="0"/>
              <a:t>in </a:t>
            </a:r>
            <a:r>
              <a:rPr lang="en-US" sz="2400" dirty="0"/>
              <a:t>the face of the HIV/AIDS crisis, in order that they may become a force for transformation — bringing healing, hope, and accompaniment to all affected by </a:t>
            </a:r>
            <a:r>
              <a:rPr lang="en-US" sz="2400" dirty="0" smtClean="0"/>
              <a:t>HIV/AIDS” (World Council of Churches, 2001)</a:t>
            </a:r>
            <a:endParaRPr lang="en-US" sz="2400" dirty="0"/>
          </a:p>
          <a:p>
            <a:endParaRPr lang="en-US" sz="2800" dirty="0"/>
          </a:p>
        </p:txBody>
      </p:sp>
    </p:spTree>
    <p:extLst>
      <p:ext uri="{BB962C8B-B14F-4D97-AF65-F5344CB8AC3E}">
        <p14:creationId xmlns:p14="http://schemas.microsoft.com/office/powerpoint/2010/main" val="1419628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4082"/>
          </a:xfrm>
        </p:spPr>
        <p:txBody>
          <a:bodyPr>
            <a:noAutofit/>
          </a:bodyPr>
          <a:lstStyle/>
          <a:p>
            <a:r>
              <a:rPr lang="en-NZ" sz="4800" dirty="0" smtClean="0"/>
              <a:t>Responses from theologians</a:t>
            </a:r>
            <a:endParaRPr lang="en-NZ" sz="4800" dirty="0"/>
          </a:p>
        </p:txBody>
      </p:sp>
      <p:sp>
        <p:nvSpPr>
          <p:cNvPr id="3" name="Content Placeholder 2"/>
          <p:cNvSpPr>
            <a:spLocks noGrp="1"/>
          </p:cNvSpPr>
          <p:nvPr>
            <p:ph idx="1"/>
          </p:nvPr>
        </p:nvSpPr>
        <p:spPr>
          <a:xfrm>
            <a:off x="938784" y="1478312"/>
            <a:ext cx="10741152" cy="5472608"/>
          </a:xfrm>
        </p:spPr>
        <p:txBody>
          <a:bodyPr>
            <a:noAutofit/>
          </a:bodyPr>
          <a:lstStyle/>
          <a:p>
            <a:pPr indent="0">
              <a:buNone/>
            </a:pPr>
            <a:r>
              <a:rPr lang="en-NZ" sz="3200" dirty="0" smtClean="0"/>
              <a:t>Christianity: </a:t>
            </a:r>
          </a:p>
          <a:p>
            <a:pPr indent="0">
              <a:buNone/>
            </a:pPr>
            <a:r>
              <a:rPr lang="en-NZ" sz="3200" dirty="0" smtClean="0"/>
              <a:t>‘Whenever the church pronounces judgement on people living with HIV, it reinforces and perpetuates existing social stigmas that are morally unacceptable… We are all created equally in the image of God. We all have worth and dignity as bearers of the divine image…Decent care flourishes when I am able to see God’s image in the face of the other, and the other can see the image and likeness of God in mine’ </a:t>
            </a:r>
            <a:r>
              <a:rPr lang="en-NZ" sz="3200" dirty="0"/>
              <a:t>(</a:t>
            </a:r>
            <a:r>
              <a:rPr lang="en-NZ" sz="3200" dirty="0" smtClean="0"/>
              <a:t>Denise Ackermann, 2005).</a:t>
            </a:r>
            <a:endParaRPr lang="en-NZ" sz="3200" dirty="0"/>
          </a:p>
        </p:txBody>
      </p:sp>
    </p:spTree>
    <p:extLst>
      <p:ext uri="{BB962C8B-B14F-4D97-AF65-F5344CB8AC3E}">
        <p14:creationId xmlns:p14="http://schemas.microsoft.com/office/powerpoint/2010/main" val="362109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19200" y="260648"/>
            <a:ext cx="10582656" cy="6336704"/>
          </a:xfrm>
        </p:spPr>
        <p:txBody>
          <a:bodyPr>
            <a:normAutofit fontScale="85000" lnSpcReduction="10000"/>
          </a:bodyPr>
          <a:lstStyle/>
          <a:p>
            <a:pPr>
              <a:buNone/>
            </a:pPr>
            <a:r>
              <a:rPr lang="en-NZ" sz="4200" dirty="0" smtClean="0"/>
              <a:t>Islam</a:t>
            </a:r>
            <a:endParaRPr lang="en-NZ" sz="3200" dirty="0" smtClean="0"/>
          </a:p>
          <a:p>
            <a:pPr marL="0" indent="0">
              <a:lnSpc>
                <a:spcPct val="120000"/>
              </a:lnSpc>
              <a:buNone/>
            </a:pPr>
            <a:r>
              <a:rPr lang="en-GB" sz="3200" dirty="0" smtClean="0"/>
              <a:t>Resolution </a:t>
            </a:r>
            <a:r>
              <a:rPr lang="en-GB" sz="3200" dirty="0"/>
              <a:t>of International Muslim Leader’s Consultation on HIV and AIDS (Uganda, 2001): ‘We will strive to eliminate the following vices related to HIV/AIDS, at all levels in our community: ignorance, apathy, stigmatization, disorganization, and poverty’. </a:t>
            </a:r>
            <a:endParaRPr lang="en-GB" sz="3200" dirty="0" smtClean="0"/>
          </a:p>
          <a:p>
            <a:pPr marL="0" indent="0">
              <a:buNone/>
            </a:pPr>
            <a:endParaRPr lang="en-GB" sz="3200" dirty="0"/>
          </a:p>
          <a:p>
            <a:pPr marL="0" indent="0">
              <a:lnSpc>
                <a:spcPct val="120000"/>
              </a:lnSpc>
              <a:buNone/>
            </a:pPr>
            <a:r>
              <a:rPr lang="en-NZ" sz="3200" dirty="0"/>
              <a:t>All community members should provide care and </a:t>
            </a:r>
            <a:r>
              <a:rPr lang="en-NZ" sz="3200" dirty="0" smtClean="0"/>
              <a:t>support to </a:t>
            </a:r>
            <a:r>
              <a:rPr lang="en-NZ" sz="3200" dirty="0"/>
              <a:t>people living with HIV. Religious leaders </a:t>
            </a:r>
            <a:r>
              <a:rPr lang="en-NZ" sz="3200" dirty="0" smtClean="0"/>
              <a:t>should be </a:t>
            </a:r>
            <a:r>
              <a:rPr lang="en-NZ" sz="3200" dirty="0"/>
              <a:t>especially forthcoming, since they are the most </a:t>
            </a:r>
            <a:r>
              <a:rPr lang="en-NZ" sz="3200" dirty="0" smtClean="0"/>
              <a:t>capable of </a:t>
            </a:r>
            <a:r>
              <a:rPr lang="en-NZ" sz="3200" dirty="0"/>
              <a:t>providing spiritual guidance and encouraging </a:t>
            </a:r>
            <a:r>
              <a:rPr lang="en-NZ" sz="3200" dirty="0" smtClean="0"/>
              <a:t>the social </a:t>
            </a:r>
            <a:r>
              <a:rPr lang="en-NZ" sz="3200" dirty="0"/>
              <a:t>support such people need. Care and support </a:t>
            </a:r>
            <a:r>
              <a:rPr lang="en-NZ" sz="3200" dirty="0" smtClean="0"/>
              <a:t>should be </a:t>
            </a:r>
            <a:r>
              <a:rPr lang="en-NZ" sz="3200" dirty="0"/>
              <a:t>provided for the sake of </a:t>
            </a:r>
            <a:r>
              <a:rPr lang="en-NZ" sz="3200" dirty="0" smtClean="0"/>
              <a:t>Allah’</a:t>
            </a:r>
          </a:p>
          <a:p>
            <a:pPr marL="0" indent="0" algn="r">
              <a:lnSpc>
                <a:spcPct val="120000"/>
              </a:lnSpc>
              <a:buNone/>
            </a:pPr>
            <a:r>
              <a:rPr lang="en-NZ" sz="2400" dirty="0" smtClean="0"/>
              <a:t>Sayed </a:t>
            </a:r>
            <a:r>
              <a:rPr lang="en-NZ" sz="2400" dirty="0" err="1" smtClean="0"/>
              <a:t>Elzenari</a:t>
            </a:r>
            <a:r>
              <a:rPr lang="en-NZ" sz="2400" dirty="0" smtClean="0"/>
              <a:t>, ‘An Islamic View of Sickness’, p.50, in </a:t>
            </a:r>
            <a:r>
              <a:rPr lang="en-NZ" sz="2400" dirty="0" err="1" smtClean="0"/>
              <a:t>Karpf</a:t>
            </a:r>
            <a:r>
              <a:rPr lang="en-NZ" sz="2400" dirty="0" smtClean="0"/>
              <a:t> </a:t>
            </a:r>
            <a:r>
              <a:rPr lang="en-NZ" sz="2400" dirty="0"/>
              <a:t>et al., </a:t>
            </a:r>
            <a:r>
              <a:rPr lang="en-NZ" sz="2400" i="1" dirty="0"/>
              <a:t>Restoring Hope: Decent Care in the Midst of HIV and AIDS</a:t>
            </a:r>
            <a:endParaRPr lang="en-NZ" sz="2400" b="1" dirty="0"/>
          </a:p>
          <a:p>
            <a:pPr marL="0" indent="0">
              <a:buNone/>
            </a:pPr>
            <a:endParaRPr lang="en-NZ" sz="3200" dirty="0"/>
          </a:p>
          <a:p>
            <a:pPr>
              <a:buNone/>
            </a:pPr>
            <a:endParaRPr lang="en-NZ" dirty="0"/>
          </a:p>
        </p:txBody>
      </p:sp>
    </p:spTree>
    <p:extLst>
      <p:ext uri="{BB962C8B-B14F-4D97-AF65-F5344CB8AC3E}">
        <p14:creationId xmlns:p14="http://schemas.microsoft.com/office/powerpoint/2010/main" val="2315328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week:</a:t>
            </a:r>
            <a:endParaRPr lang="en-US" dirty="0"/>
          </a:p>
        </p:txBody>
      </p:sp>
      <p:sp>
        <p:nvSpPr>
          <p:cNvPr id="3" name="Content Placeholder 2"/>
          <p:cNvSpPr>
            <a:spLocks noGrp="1"/>
          </p:cNvSpPr>
          <p:nvPr>
            <p:ph idx="1"/>
          </p:nvPr>
        </p:nvSpPr>
        <p:spPr>
          <a:xfrm>
            <a:off x="1238865" y="1784555"/>
            <a:ext cx="10692580" cy="4866968"/>
          </a:xfrm>
        </p:spPr>
        <p:txBody>
          <a:bodyPr>
            <a:normAutofit/>
          </a:bodyPr>
          <a:lstStyle/>
          <a:p>
            <a:r>
              <a:rPr lang="en-US" sz="2800" dirty="0" smtClean="0"/>
              <a:t>Early religious responses to HIV and AIDS (19802-1990s)</a:t>
            </a:r>
          </a:p>
          <a:p>
            <a:endParaRPr lang="en-US" sz="2800" dirty="0" smtClean="0"/>
          </a:p>
          <a:p>
            <a:r>
              <a:rPr lang="en-US" sz="2800" dirty="0" smtClean="0"/>
              <a:t>How have these responses shaped the care and treatment of people living with HIV and AIDS (PLWHA)?</a:t>
            </a:r>
          </a:p>
          <a:p>
            <a:endParaRPr lang="en-US" sz="2800" dirty="0" smtClean="0"/>
          </a:p>
          <a:p>
            <a:r>
              <a:rPr lang="en-US" sz="2800" dirty="0" smtClean="0"/>
              <a:t>How have religious responses developed over the past 20 years?</a:t>
            </a:r>
          </a:p>
          <a:p>
            <a:endParaRPr lang="en-US" sz="2800" dirty="0" smtClean="0"/>
          </a:p>
          <a:p>
            <a:r>
              <a:rPr lang="en-US" sz="2800" dirty="0" smtClean="0"/>
              <a:t>The roles of religion and spirituality in the care of PLWHA (tutorial)</a:t>
            </a:r>
            <a:endParaRPr lang="en-US" sz="2800" dirty="0"/>
          </a:p>
        </p:txBody>
      </p:sp>
    </p:spTree>
    <p:extLst>
      <p:ext uri="{BB962C8B-B14F-4D97-AF65-F5344CB8AC3E}">
        <p14:creationId xmlns:p14="http://schemas.microsoft.com/office/powerpoint/2010/main" val="379365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77824" y="188640"/>
            <a:ext cx="10984992" cy="6669360"/>
          </a:xfrm>
        </p:spPr>
        <p:txBody>
          <a:bodyPr>
            <a:normAutofit fontScale="77500" lnSpcReduction="20000"/>
          </a:bodyPr>
          <a:lstStyle/>
          <a:p>
            <a:pPr>
              <a:buNone/>
            </a:pPr>
            <a:r>
              <a:rPr lang="en-NZ" sz="4200" dirty="0" smtClean="0"/>
              <a:t>Buddhism</a:t>
            </a:r>
            <a:endParaRPr lang="en-NZ" dirty="0" smtClean="0"/>
          </a:p>
          <a:p>
            <a:pPr indent="0">
              <a:lnSpc>
                <a:spcPct val="120000"/>
              </a:lnSpc>
              <a:buNone/>
            </a:pPr>
            <a:r>
              <a:rPr lang="en-NZ" sz="3300" dirty="0"/>
              <a:t>‘Provision of decent care to people living with HIV closely aligns and deeply resonates with the central theme of Buddhist teaching: boundless compassion…Other fundamental Buddhist values support boundless compassion for all beings and can help implement the concept of decent care’ for all PLWHA </a:t>
            </a:r>
            <a:endParaRPr lang="en-NZ" sz="3300" dirty="0" smtClean="0"/>
          </a:p>
          <a:p>
            <a:pPr indent="0" algn="r">
              <a:buNone/>
            </a:pPr>
            <a:r>
              <a:rPr lang="en-NZ" sz="2100" dirty="0" err="1" smtClean="0"/>
              <a:t>Nampet</a:t>
            </a:r>
            <a:r>
              <a:rPr lang="en-NZ" sz="2100" dirty="0" smtClean="0"/>
              <a:t> </a:t>
            </a:r>
            <a:r>
              <a:rPr lang="en-NZ" sz="2100" dirty="0" err="1" smtClean="0"/>
              <a:t>Panichpant</a:t>
            </a:r>
            <a:r>
              <a:rPr lang="en-NZ" sz="2100" dirty="0" smtClean="0"/>
              <a:t>-Michelson, ‘A Buddhist Perspective on Decent Care’, p.79, in </a:t>
            </a:r>
            <a:r>
              <a:rPr lang="en-NZ" sz="2100" dirty="0" err="1" smtClean="0"/>
              <a:t>Karpf</a:t>
            </a:r>
            <a:r>
              <a:rPr lang="en-NZ" sz="2100" dirty="0" smtClean="0"/>
              <a:t> et al., </a:t>
            </a:r>
            <a:r>
              <a:rPr lang="en-NZ" sz="2100" i="1" dirty="0" smtClean="0"/>
              <a:t>Restoring Hope</a:t>
            </a:r>
            <a:endParaRPr lang="en-NZ" sz="2100" b="1" dirty="0" smtClean="0"/>
          </a:p>
          <a:p>
            <a:pPr marL="0" indent="0">
              <a:buNone/>
            </a:pPr>
            <a:endParaRPr lang="en-NZ" sz="4300" dirty="0" smtClean="0"/>
          </a:p>
          <a:p>
            <a:pPr marL="0" indent="0">
              <a:buNone/>
            </a:pPr>
            <a:r>
              <a:rPr lang="en-NZ" sz="4300" dirty="0" smtClean="0"/>
              <a:t>Judaism</a:t>
            </a:r>
          </a:p>
          <a:p>
            <a:pPr indent="0">
              <a:lnSpc>
                <a:spcPct val="120000"/>
              </a:lnSpc>
              <a:buNone/>
            </a:pPr>
            <a:r>
              <a:rPr lang="en-NZ" sz="3300" dirty="0" smtClean="0"/>
              <a:t>‘</a:t>
            </a:r>
            <a:r>
              <a:rPr lang="en-NZ" sz="3300" dirty="0"/>
              <a:t>Obligations towards our fellow human beings…are rooted in the biblical teaching that every living person is created in the divine image and thus with the sacred right to life, freedom, and dignity…The obligation to provide care [for PLWHA] – care that affirms and upholds the inalienable dignity of every human being – remains a legacy of our biblical </a:t>
            </a:r>
            <a:r>
              <a:rPr lang="en-NZ" sz="3300" dirty="0" smtClean="0"/>
              <a:t>heritage’. </a:t>
            </a:r>
          </a:p>
          <a:p>
            <a:pPr indent="0" algn="r">
              <a:buNone/>
            </a:pPr>
            <a:r>
              <a:rPr lang="en-NZ" sz="2100" dirty="0" smtClean="0"/>
              <a:t>David Rosen, ‘The Biblical Mandate to Care and Cure’, p.44, in </a:t>
            </a:r>
            <a:r>
              <a:rPr lang="en-NZ" sz="2100" dirty="0" err="1" smtClean="0"/>
              <a:t>Karpf</a:t>
            </a:r>
            <a:r>
              <a:rPr lang="en-NZ" sz="2100" dirty="0" smtClean="0"/>
              <a:t>, et al., </a:t>
            </a:r>
            <a:r>
              <a:rPr lang="en-NZ" sz="2100" i="1" dirty="0" smtClean="0"/>
              <a:t>Restoring Hope</a:t>
            </a:r>
            <a:r>
              <a:rPr lang="en-NZ" sz="2100" dirty="0" smtClean="0"/>
              <a:t>.</a:t>
            </a:r>
            <a:endParaRPr lang="en-NZ" sz="2100" dirty="0"/>
          </a:p>
          <a:p>
            <a:pPr>
              <a:buNone/>
            </a:pPr>
            <a:endParaRPr lang="en-NZ" sz="3000" dirty="0"/>
          </a:p>
          <a:p>
            <a:pPr>
              <a:buNone/>
            </a:pPr>
            <a:endParaRPr lang="en-NZ" sz="3000" b="1" dirty="0"/>
          </a:p>
        </p:txBody>
      </p:sp>
    </p:spTree>
    <p:extLst>
      <p:ext uri="{BB962C8B-B14F-4D97-AF65-F5344CB8AC3E}">
        <p14:creationId xmlns:p14="http://schemas.microsoft.com/office/powerpoint/2010/main" val="17797106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3648" y="189294"/>
            <a:ext cx="11393424" cy="706090"/>
          </a:xfrm>
          <a:prstGeom prst="rect">
            <a:avLst/>
          </a:prstGeom>
        </p:spPr>
        <p:txBody>
          <a:bodyPr>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NZ" dirty="0" smtClean="0"/>
              <a:t>Spirituality of PLWHA</a:t>
            </a:r>
            <a:endParaRPr lang="en-NZ" dirty="0"/>
          </a:p>
        </p:txBody>
      </p:sp>
      <p:sp>
        <p:nvSpPr>
          <p:cNvPr id="5" name="Content Placeholder 2"/>
          <p:cNvSpPr txBox="1">
            <a:spLocks/>
          </p:cNvSpPr>
          <p:nvPr/>
        </p:nvSpPr>
        <p:spPr>
          <a:xfrm>
            <a:off x="993648" y="1039400"/>
            <a:ext cx="11393424" cy="5616624"/>
          </a:xfrm>
          <a:prstGeom prst="rect">
            <a:avLst/>
          </a:prstGeom>
        </p:spPr>
        <p:txBody>
          <a:bodyPr>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NZ" sz="3000" dirty="0" smtClean="0"/>
              <a:t>Empirical studies suggest that spirituality can be both a source of healing and a source of pain and struggle for PLWHA:</a:t>
            </a:r>
          </a:p>
          <a:p>
            <a:r>
              <a:rPr lang="en-NZ" sz="3000" dirty="0"/>
              <a:t>Source of pain:</a:t>
            </a:r>
          </a:p>
          <a:p>
            <a:pPr lvl="1"/>
            <a:r>
              <a:rPr lang="en-NZ" sz="3000" dirty="0"/>
              <a:t>Rejection or censure by spiritual community</a:t>
            </a:r>
          </a:p>
          <a:p>
            <a:pPr lvl="1"/>
            <a:r>
              <a:rPr lang="en-NZ" sz="3000" dirty="0"/>
              <a:t>A sense of disconnection from one’s spirituality</a:t>
            </a:r>
          </a:p>
          <a:p>
            <a:pPr lvl="1"/>
            <a:r>
              <a:rPr lang="en-NZ" sz="3000" dirty="0"/>
              <a:t>Sense of guilt, shame, self-reproach.</a:t>
            </a:r>
          </a:p>
          <a:p>
            <a:r>
              <a:rPr lang="en-NZ" sz="3000" dirty="0" smtClean="0"/>
              <a:t>Source of healing: Spiritually integrated care is recognized as being important to many PLWHA:</a:t>
            </a:r>
          </a:p>
          <a:p>
            <a:pPr lvl="1"/>
            <a:r>
              <a:rPr lang="en-NZ" sz="3000" dirty="0" smtClean="0"/>
              <a:t>Prayer, healing rituals.</a:t>
            </a:r>
          </a:p>
          <a:p>
            <a:pPr lvl="1"/>
            <a:r>
              <a:rPr lang="en-NZ" sz="3000" dirty="0" smtClean="0"/>
              <a:t>Optimism and better coping: hope in healing potential of higher power.</a:t>
            </a:r>
          </a:p>
          <a:p>
            <a:pPr lvl="1"/>
            <a:r>
              <a:rPr lang="en-NZ" sz="3000" dirty="0" smtClean="0"/>
              <a:t>Social and emotional support.</a:t>
            </a:r>
          </a:p>
          <a:p>
            <a:pPr lvl="1"/>
            <a:r>
              <a:rPr lang="en-NZ" sz="3000" dirty="0" smtClean="0"/>
              <a:t>Coping with anger, shame, isolation more positively.</a:t>
            </a:r>
          </a:p>
          <a:p>
            <a:pPr lvl="1"/>
            <a:endParaRPr lang="en-NZ" b="1" dirty="0" smtClean="0"/>
          </a:p>
          <a:p>
            <a:endParaRPr lang="en-NZ" b="1" dirty="0" smtClean="0"/>
          </a:p>
          <a:p>
            <a:endParaRPr lang="en-NZ" dirty="0"/>
          </a:p>
        </p:txBody>
      </p:sp>
    </p:spTree>
    <p:extLst>
      <p:ext uri="{BB962C8B-B14F-4D97-AF65-F5344CB8AC3E}">
        <p14:creationId xmlns:p14="http://schemas.microsoft.com/office/powerpoint/2010/main" val="389107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16" y="364236"/>
            <a:ext cx="9601200" cy="643128"/>
          </a:xfrm>
        </p:spPr>
        <p:txBody>
          <a:bodyPr>
            <a:normAutofit fontScale="90000"/>
          </a:bodyPr>
          <a:lstStyle/>
          <a:p>
            <a:r>
              <a:rPr lang="en-US" dirty="0" smtClean="0"/>
              <a:t>HIV and AIDS – some facts</a:t>
            </a:r>
            <a:endParaRPr lang="en-US" dirty="0"/>
          </a:p>
        </p:txBody>
      </p:sp>
      <p:sp>
        <p:nvSpPr>
          <p:cNvPr id="3" name="Content Placeholder 2"/>
          <p:cNvSpPr>
            <a:spLocks noGrp="1"/>
          </p:cNvSpPr>
          <p:nvPr>
            <p:ph idx="1"/>
          </p:nvPr>
        </p:nvSpPr>
        <p:spPr>
          <a:xfrm>
            <a:off x="775488" y="1253570"/>
            <a:ext cx="11001983" cy="5427645"/>
          </a:xfrm>
        </p:spPr>
        <p:txBody>
          <a:bodyPr>
            <a:normAutofit/>
          </a:bodyPr>
          <a:lstStyle/>
          <a:p>
            <a:r>
              <a:rPr lang="en-US" sz="2400" dirty="0"/>
              <a:t>AIDS (acquired immune deficiency syndrome) is a syndrome, which </a:t>
            </a:r>
            <a:r>
              <a:rPr lang="en-US" sz="2400" dirty="0" smtClean="0"/>
              <a:t>is likely caused </a:t>
            </a:r>
            <a:r>
              <a:rPr lang="en-US" sz="2400" dirty="0"/>
              <a:t>by HIV (the human immunodeficiency virus), a retrovirus that harms the immune system by attacking white blood cells. </a:t>
            </a:r>
            <a:endParaRPr lang="en-US" sz="2400" dirty="0" smtClean="0"/>
          </a:p>
          <a:p>
            <a:r>
              <a:rPr lang="en-US" sz="2400" dirty="0" smtClean="0"/>
              <a:t>First came to the attention of the </a:t>
            </a:r>
            <a:r>
              <a:rPr lang="en-US" sz="2400" dirty="0" err="1" smtClean="0"/>
              <a:t>Centres</a:t>
            </a:r>
            <a:r>
              <a:rPr lang="en-US" sz="2400" dirty="0" smtClean="0"/>
              <a:t> for Disease Control in 1981 – it took until 1984 (and over 4000 cases in the US) for the source of this syndrome to be identified as viral and blood-borne.</a:t>
            </a:r>
          </a:p>
          <a:p>
            <a:r>
              <a:rPr lang="en-US" sz="2400" dirty="0"/>
              <a:t>There were approximately 36.7 million people worldwide living with HIV/AIDS at the end of 2015. Of these, 1.8 million were children (&lt;15 years old</a:t>
            </a:r>
            <a:r>
              <a:rPr lang="en-US" sz="2400" dirty="0" smtClean="0"/>
              <a:t>).</a:t>
            </a:r>
          </a:p>
          <a:p>
            <a:r>
              <a:rPr lang="en-US" sz="2400" dirty="0" smtClean="0"/>
              <a:t>There are 25.5 million people living with HIV/AIDS in sub-Saharan Africa.</a:t>
            </a:r>
            <a:endParaRPr lang="en-US" sz="2400" dirty="0"/>
          </a:p>
          <a:p>
            <a:r>
              <a:rPr lang="en-US" sz="2400" dirty="0"/>
              <a:t>As of June 2016, 18.2 million people living with HIV were accessing antiretroviral therapy (ART) globally, up from 15.8 million in June 2015, 7.5 million in 2010, and less than one million in 2000.</a:t>
            </a:r>
            <a:endParaRPr lang="en-US" sz="2400" dirty="0" smtClean="0"/>
          </a:p>
          <a:p>
            <a:endParaRPr lang="en-US" dirty="0"/>
          </a:p>
          <a:p>
            <a:endParaRPr lang="en-US" dirty="0"/>
          </a:p>
        </p:txBody>
      </p:sp>
    </p:spTree>
    <p:extLst>
      <p:ext uri="{BB962C8B-B14F-4D97-AF65-F5344CB8AC3E}">
        <p14:creationId xmlns:p14="http://schemas.microsoft.com/office/powerpoint/2010/main" val="175992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494" y="199417"/>
            <a:ext cx="9601200" cy="1485900"/>
          </a:xfrm>
        </p:spPr>
        <p:txBody>
          <a:bodyPr/>
          <a:lstStyle/>
          <a:p>
            <a:r>
              <a:rPr lang="en-US" dirty="0" smtClean="0"/>
              <a:t>Initial responses to HIV epidemic by Christian communities</a:t>
            </a:r>
            <a:endParaRPr lang="en-US" dirty="0"/>
          </a:p>
        </p:txBody>
      </p:sp>
      <p:sp>
        <p:nvSpPr>
          <p:cNvPr id="3" name="Content Placeholder 2"/>
          <p:cNvSpPr>
            <a:spLocks noGrp="1"/>
          </p:cNvSpPr>
          <p:nvPr>
            <p:ph idx="1"/>
          </p:nvPr>
        </p:nvSpPr>
        <p:spPr>
          <a:xfrm>
            <a:off x="982494" y="1685316"/>
            <a:ext cx="10904706" cy="5007313"/>
          </a:xfrm>
        </p:spPr>
        <p:txBody>
          <a:bodyPr>
            <a:normAutofit fontScale="92500" lnSpcReduction="10000"/>
          </a:bodyPr>
          <a:lstStyle/>
          <a:p>
            <a:r>
              <a:rPr lang="en-US" sz="2400" dirty="0"/>
              <a:t>R</a:t>
            </a:r>
            <a:r>
              <a:rPr lang="en-US" sz="2400" dirty="0" smtClean="0"/>
              <a:t>eligious </a:t>
            </a:r>
            <a:r>
              <a:rPr lang="en-US" sz="2400" dirty="0"/>
              <a:t>leaders, organizations, and activists constructed AIDS as </a:t>
            </a:r>
            <a:r>
              <a:rPr lang="en-US" sz="2400" dirty="0" smtClean="0"/>
              <a:t>a </a:t>
            </a:r>
            <a:r>
              <a:rPr lang="en-US" sz="2400" i="1" dirty="0" smtClean="0"/>
              <a:t>religious</a:t>
            </a:r>
            <a:r>
              <a:rPr lang="en-US" sz="2400" dirty="0" smtClean="0"/>
              <a:t> and </a:t>
            </a:r>
            <a:r>
              <a:rPr lang="en-US" sz="2400" i="1" dirty="0"/>
              <a:t>moral </a:t>
            </a:r>
            <a:r>
              <a:rPr lang="en-US" sz="2400" dirty="0" smtClean="0"/>
              <a:t>epidemic, as well as a medical event. This has shaped (and continues to shape) cultural, religious and medical responses to HIV.</a:t>
            </a:r>
          </a:p>
          <a:p>
            <a:r>
              <a:rPr lang="en-US" sz="2400" dirty="0"/>
              <a:t>Most public health workers and </a:t>
            </a:r>
            <a:r>
              <a:rPr lang="en-US" sz="2400" dirty="0" smtClean="0"/>
              <a:t>Christian communities described </a:t>
            </a:r>
            <a:r>
              <a:rPr lang="en-US" sz="2400" dirty="0"/>
              <a:t>AIDS as a biomedical </a:t>
            </a:r>
            <a:r>
              <a:rPr lang="en-US" sz="2400" dirty="0" smtClean="0"/>
              <a:t>issue</a:t>
            </a:r>
            <a:r>
              <a:rPr lang="en-US" sz="2400" dirty="0"/>
              <a:t> </a:t>
            </a:r>
            <a:r>
              <a:rPr lang="en-US" sz="2400" dirty="0" smtClean="0"/>
              <a:t>(a virus) that required prevention through safer sex and harm reduction techniques (e.g. condom use, needle exchanges, </a:t>
            </a:r>
            <a:r>
              <a:rPr lang="en-US" sz="2400" dirty="0" err="1" smtClean="0"/>
              <a:t>etc</a:t>
            </a:r>
            <a:r>
              <a:rPr lang="en-US" sz="2400" dirty="0" smtClean="0"/>
              <a:t>). </a:t>
            </a:r>
          </a:p>
          <a:p>
            <a:pPr lvl="1"/>
            <a:r>
              <a:rPr lang="en-US" sz="2200" dirty="0" smtClean="0"/>
              <a:t>Many church leaders called for a compassionate response (whilst recognizing the moral quandary this would cause)</a:t>
            </a:r>
          </a:p>
          <a:p>
            <a:r>
              <a:rPr lang="en-US" sz="2400" dirty="0" smtClean="0"/>
              <a:t>For more conservative Christian groups, as well as mainstream media, </a:t>
            </a:r>
            <a:r>
              <a:rPr lang="en-US" sz="2400" dirty="0"/>
              <a:t>AIDS was </a:t>
            </a:r>
            <a:r>
              <a:rPr lang="en-US" sz="2400" dirty="0" smtClean="0"/>
              <a:t>primarily </a:t>
            </a:r>
            <a:r>
              <a:rPr lang="en-US" sz="2400" dirty="0"/>
              <a:t>a </a:t>
            </a:r>
            <a:r>
              <a:rPr lang="en-US" sz="2400" i="1" dirty="0"/>
              <a:t>moral</a:t>
            </a:r>
            <a:r>
              <a:rPr lang="en-US" sz="2400" dirty="0"/>
              <a:t> </a:t>
            </a:r>
            <a:r>
              <a:rPr lang="en-US" sz="2400" dirty="0" smtClean="0"/>
              <a:t>crisis, rather than a biomedical one, caused by particular sexual </a:t>
            </a:r>
            <a:r>
              <a:rPr lang="en-US" sz="2400" i="1" dirty="0" smtClean="0"/>
              <a:t>identities</a:t>
            </a:r>
            <a:r>
              <a:rPr lang="en-US" sz="2400" dirty="0" smtClean="0"/>
              <a:t>, or sexual </a:t>
            </a:r>
            <a:r>
              <a:rPr lang="en-US" sz="2400" i="1" dirty="0" smtClean="0"/>
              <a:t>practices</a:t>
            </a:r>
            <a:r>
              <a:rPr lang="en-US" sz="2400" dirty="0" smtClean="0"/>
              <a:t>, rather than a virus per se. Prevention therefore involved prescribing human ‘</a:t>
            </a:r>
            <a:r>
              <a:rPr lang="en-US" sz="2400" i="1" dirty="0" smtClean="0"/>
              <a:t>moral’</a:t>
            </a:r>
            <a:r>
              <a:rPr lang="en-US" sz="2400" dirty="0" smtClean="0"/>
              <a:t> (i.e. heterosexual, monogamous) </a:t>
            </a:r>
            <a:r>
              <a:rPr lang="en-US" sz="2400" dirty="0" err="1" smtClean="0"/>
              <a:t>behaviour</a:t>
            </a:r>
            <a:r>
              <a:rPr lang="en-US" sz="2400" dirty="0" smtClean="0"/>
              <a:t>. </a:t>
            </a:r>
          </a:p>
          <a:p>
            <a:pPr lvl="5"/>
            <a:r>
              <a:rPr lang="en-US" sz="2200" i="0" dirty="0" smtClean="0"/>
              <a:t>‘</a:t>
            </a:r>
            <a:r>
              <a:rPr lang="en-US" sz="2200" dirty="0" smtClean="0"/>
              <a:t>Their </a:t>
            </a:r>
            <a:r>
              <a:rPr lang="en-US" sz="2200" dirty="0"/>
              <a:t>aim was not merely to stop the flow of microbes but to spread religious and moral conduct</a:t>
            </a:r>
            <a:r>
              <a:rPr lang="en-US" sz="2200" dirty="0" smtClean="0"/>
              <a:t>.</a:t>
            </a:r>
            <a:r>
              <a:rPr lang="en-US" sz="2200" i="0" dirty="0" smtClean="0"/>
              <a:t>’ (Petro, </a:t>
            </a:r>
            <a:r>
              <a:rPr lang="en-US" sz="2200" dirty="0" smtClean="0"/>
              <a:t>After the Wrath of God</a:t>
            </a:r>
            <a:r>
              <a:rPr lang="en-US" sz="2200" i="0" dirty="0" smtClean="0"/>
              <a:t>, p.6)</a:t>
            </a:r>
            <a:r>
              <a:rPr lang="en-US" sz="2200" dirty="0" smtClean="0"/>
              <a:t> </a:t>
            </a:r>
          </a:p>
          <a:p>
            <a:pPr lvl="5"/>
            <a:r>
              <a:rPr lang="en-US" sz="2200" dirty="0" smtClean="0"/>
              <a:t>‘Innocent’ vs. ‘guilty’ victims of AIDS</a:t>
            </a:r>
            <a:endParaRPr lang="en-US" sz="2200" dirty="0"/>
          </a:p>
          <a:p>
            <a:pPr lvl="5"/>
            <a:endParaRPr lang="en-US" dirty="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60855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949" y="352628"/>
            <a:ext cx="9601200" cy="1485900"/>
          </a:xfrm>
        </p:spPr>
        <p:txBody>
          <a:bodyPr/>
          <a:lstStyle/>
          <a:p>
            <a:r>
              <a:rPr lang="en-US" dirty="0" smtClean="0"/>
              <a:t>The ‘gay plague’</a:t>
            </a:r>
            <a:endParaRPr lang="en-US" dirty="0"/>
          </a:p>
        </p:txBody>
      </p:sp>
      <p:sp>
        <p:nvSpPr>
          <p:cNvPr id="3" name="Content Placeholder 2"/>
          <p:cNvSpPr>
            <a:spLocks noGrp="1"/>
          </p:cNvSpPr>
          <p:nvPr>
            <p:ph idx="1"/>
          </p:nvPr>
        </p:nvSpPr>
        <p:spPr>
          <a:xfrm>
            <a:off x="1001949" y="1352145"/>
            <a:ext cx="10787974" cy="5126476"/>
          </a:xfrm>
        </p:spPr>
        <p:txBody>
          <a:bodyPr>
            <a:normAutofit fontScale="92500" lnSpcReduction="20000"/>
          </a:bodyPr>
          <a:lstStyle/>
          <a:p>
            <a:r>
              <a:rPr lang="en-US" sz="2600" dirty="0" smtClean="0"/>
              <a:t>A divine punishment for sexual promiscuity (especially gay male promiscuity) – requiring a </a:t>
            </a:r>
            <a:r>
              <a:rPr lang="en-US" sz="2600" i="1" dirty="0" smtClean="0"/>
              <a:t>moral</a:t>
            </a:r>
            <a:r>
              <a:rPr lang="en-US" sz="2600" dirty="0" smtClean="0"/>
              <a:t> response.</a:t>
            </a:r>
          </a:p>
          <a:p>
            <a:r>
              <a:rPr lang="en-US" sz="2600" dirty="0" smtClean="0"/>
              <a:t>Dangers of AIDS = dangers of homosexuality</a:t>
            </a:r>
          </a:p>
          <a:p>
            <a:r>
              <a:rPr lang="en-US" sz="2600" dirty="0" smtClean="0"/>
              <a:t>Compared to pestilence or leprosy – biblical diseases sent by God in response to sin.</a:t>
            </a:r>
          </a:p>
          <a:p>
            <a:r>
              <a:rPr lang="en-US" sz="2600" dirty="0"/>
              <a:t>Jerry </a:t>
            </a:r>
            <a:r>
              <a:rPr lang="en-US" sz="2600" dirty="0" smtClean="0"/>
              <a:t>Falwell (Moral </a:t>
            </a:r>
            <a:r>
              <a:rPr lang="en-US" sz="2600" dirty="0"/>
              <a:t>Majority </a:t>
            </a:r>
            <a:r>
              <a:rPr lang="en-US" sz="2600" dirty="0" smtClean="0"/>
              <a:t>Coalition) –stated that AIDS was God’s judgment against people and societies that do not live by God’s rule: </a:t>
            </a:r>
            <a:r>
              <a:rPr lang="en-US" sz="2600" dirty="0"/>
              <a:t>"AIDS is not just God's punishment for homosexuals, it is God's punishment for the society that tolerates </a:t>
            </a:r>
            <a:r>
              <a:rPr lang="en-US" sz="2600" dirty="0" smtClean="0"/>
              <a:t>homosexuals” (1986).</a:t>
            </a:r>
          </a:p>
          <a:p>
            <a:r>
              <a:rPr lang="en-US" sz="2600" dirty="0" smtClean="0"/>
              <a:t>President Ronald Reagan echoed Falwell when he (eventually) spoke openly about AIDS – a punishment by God for breaking the 10 commandments.</a:t>
            </a:r>
          </a:p>
          <a:p>
            <a:r>
              <a:rPr lang="en-US" sz="2600" dirty="0" smtClean="0"/>
              <a:t>In the early 1990s, US evangelist Billy Graham asked</a:t>
            </a:r>
            <a:r>
              <a:rPr lang="en-US" sz="2600" dirty="0"/>
              <a:t>, “Is AIDS a judgment of </a:t>
            </a:r>
            <a:r>
              <a:rPr lang="en-US" sz="2600" dirty="0" smtClean="0"/>
              <a:t>God? I </a:t>
            </a:r>
            <a:r>
              <a:rPr lang="en-US" sz="2600" dirty="0"/>
              <a:t>could not say for </a:t>
            </a:r>
            <a:r>
              <a:rPr lang="en-US" sz="2600" dirty="0" smtClean="0"/>
              <a:t>sure, but </a:t>
            </a:r>
            <a:r>
              <a:rPr lang="en-US" sz="2600" dirty="0"/>
              <a:t>I think so.” </a:t>
            </a:r>
            <a:r>
              <a:rPr lang="en-US" sz="2600" dirty="0" smtClean="0"/>
              <a:t> He later apologized for these remarks.</a:t>
            </a:r>
            <a:endParaRPr lang="en-US" sz="2600" dirty="0"/>
          </a:p>
          <a:p>
            <a:endParaRPr lang="en-US" dirty="0" smtClean="0"/>
          </a:p>
          <a:p>
            <a:endParaRPr lang="en-US" dirty="0"/>
          </a:p>
        </p:txBody>
      </p:sp>
    </p:spTree>
    <p:extLst>
      <p:ext uri="{BB962C8B-B14F-4D97-AF65-F5344CB8AC3E}">
        <p14:creationId xmlns:p14="http://schemas.microsoft.com/office/powerpoint/2010/main" val="44261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AIDS as a moral issue</a:t>
            </a:r>
            <a:endParaRPr lang="en-US" dirty="0"/>
          </a:p>
        </p:txBody>
      </p:sp>
      <p:sp>
        <p:nvSpPr>
          <p:cNvPr id="3" name="Content Placeholder 2"/>
          <p:cNvSpPr>
            <a:spLocks noGrp="1"/>
          </p:cNvSpPr>
          <p:nvPr>
            <p:ph idx="1"/>
          </p:nvPr>
        </p:nvSpPr>
        <p:spPr>
          <a:xfrm>
            <a:off x="1371600" y="1935804"/>
            <a:ext cx="9601200" cy="4572000"/>
          </a:xfrm>
        </p:spPr>
        <p:txBody>
          <a:bodyPr>
            <a:normAutofit lnSpcReduction="10000"/>
          </a:bodyPr>
          <a:lstStyle/>
          <a:p>
            <a:pPr marL="0" indent="0">
              <a:lnSpc>
                <a:spcPct val="100000"/>
              </a:lnSpc>
              <a:spcBef>
                <a:spcPts val="0"/>
              </a:spcBef>
              <a:spcAft>
                <a:spcPts val="0"/>
              </a:spcAft>
              <a:buNone/>
            </a:pPr>
            <a:r>
              <a:rPr lang="en-US" sz="3200" dirty="0" smtClean="0"/>
              <a:t>“Through </a:t>
            </a:r>
            <a:r>
              <a:rPr lang="en-US" sz="3200" dirty="0"/>
              <a:t>the AIDS crisis, Christian moral assumptions regarding sexuality were elaborated by, attached to, and translated into broader political and public health discourses, which in turn often reappeared in theological and religious </a:t>
            </a:r>
            <a:r>
              <a:rPr lang="en-US" sz="3200" dirty="0" smtClean="0"/>
              <a:t>rhetoric. </a:t>
            </a:r>
            <a:r>
              <a:rPr lang="en-US" sz="3200" dirty="0"/>
              <a:t>The convergence of scientific, theological, and religious rhetoric proved powerful in the moral languages about sexuality that developed in the wake of—and through— the epidemic</a:t>
            </a:r>
            <a:r>
              <a:rPr lang="en-US" sz="3200" dirty="0" smtClean="0"/>
              <a:t>.”</a:t>
            </a:r>
          </a:p>
          <a:p>
            <a:pPr marL="0" indent="0" algn="r">
              <a:lnSpc>
                <a:spcPct val="100000"/>
              </a:lnSpc>
              <a:spcBef>
                <a:spcPts val="0"/>
              </a:spcBef>
              <a:spcAft>
                <a:spcPts val="0"/>
              </a:spcAft>
              <a:buNone/>
            </a:pPr>
            <a:r>
              <a:rPr lang="en-US" dirty="0" smtClean="0"/>
              <a:t>Petro, </a:t>
            </a:r>
            <a:r>
              <a:rPr lang="en-US" i="1" dirty="0" smtClean="0"/>
              <a:t>After the Wrath of God</a:t>
            </a:r>
            <a:r>
              <a:rPr lang="en-US" dirty="0" smtClean="0"/>
              <a:t>, p.5</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19227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859" y="257783"/>
            <a:ext cx="9601200" cy="792804"/>
          </a:xfrm>
        </p:spPr>
        <p:txBody>
          <a:bodyPr>
            <a:normAutofit/>
          </a:bodyPr>
          <a:lstStyle/>
          <a:p>
            <a:r>
              <a:rPr lang="en-US" sz="3600" dirty="0" smtClean="0"/>
              <a:t>ACT-UP and ‘Stop the Church’ campaign (1989)</a:t>
            </a:r>
            <a:endParaRPr lang="en-US" sz="3600" dirty="0"/>
          </a:p>
        </p:txBody>
      </p:sp>
      <p:sp>
        <p:nvSpPr>
          <p:cNvPr id="3" name="Content Placeholder 2"/>
          <p:cNvSpPr>
            <a:spLocks noGrp="1"/>
          </p:cNvSpPr>
          <p:nvPr>
            <p:ph idx="1"/>
          </p:nvPr>
        </p:nvSpPr>
        <p:spPr>
          <a:xfrm>
            <a:off x="1040859" y="1050587"/>
            <a:ext cx="6819090" cy="5583677"/>
          </a:xfrm>
        </p:spPr>
        <p:txBody>
          <a:bodyPr>
            <a:normAutofit/>
          </a:bodyPr>
          <a:lstStyle/>
          <a:p>
            <a:r>
              <a:rPr lang="en-US" sz="2400" dirty="0" smtClean="0"/>
              <a:t>ACT-UP (AIDS Coalition To Unleash Power) started in 1987 by activist Larry Kramer</a:t>
            </a:r>
          </a:p>
          <a:p>
            <a:r>
              <a:rPr lang="en-US" sz="2400" dirty="0" smtClean="0"/>
              <a:t>‘Silence = Death’ – protesting governmental and institutional lassitude in responding to AIDS crisis.</a:t>
            </a:r>
          </a:p>
          <a:p>
            <a:r>
              <a:rPr lang="en-US" sz="2400" dirty="0" smtClean="0"/>
              <a:t>‘Stop the Church’ – protest over Cardinal John O’Connor’s continued condemnation of homosexuality, condom use, and abortion.</a:t>
            </a:r>
          </a:p>
          <a:p>
            <a:r>
              <a:rPr lang="en-US" sz="2400" dirty="0" smtClean="0"/>
              <a:t>Around 5000 demonstrators from ACT-UP and WHAM (Women’s Health Action Mobilization) rallied outside St Patrick’s Cathedral, NY.</a:t>
            </a:r>
          </a:p>
          <a:p>
            <a:r>
              <a:rPr lang="en-US" sz="2400" dirty="0" smtClean="0"/>
              <a:t>Some protesters entered the church during mass, disrupting the service and staging a ‘die in’.</a:t>
            </a:r>
            <a:endParaRPr lang="en-US" sz="2400" dirty="0"/>
          </a:p>
        </p:txBody>
      </p:sp>
      <p:pic>
        <p:nvPicPr>
          <p:cNvPr id="4" name="Picture 3"/>
          <p:cNvPicPr>
            <a:picLocks noChangeAspect="1"/>
          </p:cNvPicPr>
          <p:nvPr/>
        </p:nvPicPr>
        <p:blipFill>
          <a:blip r:embed="rId3"/>
          <a:stretch>
            <a:fillRect/>
          </a:stretch>
        </p:blipFill>
        <p:spPr>
          <a:xfrm>
            <a:off x="8013158" y="1264595"/>
            <a:ext cx="3844947" cy="4513634"/>
          </a:xfrm>
          <a:prstGeom prst="rect">
            <a:avLst/>
          </a:prstGeom>
        </p:spPr>
      </p:pic>
    </p:spTree>
    <p:extLst>
      <p:ext uri="{BB962C8B-B14F-4D97-AF65-F5344CB8AC3E}">
        <p14:creationId xmlns:p14="http://schemas.microsoft.com/office/powerpoint/2010/main" val="115230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608" y="173736"/>
            <a:ext cx="9601200" cy="1485900"/>
          </a:xfrm>
        </p:spPr>
        <p:txBody>
          <a:bodyPr/>
          <a:lstStyle/>
          <a:p>
            <a:r>
              <a:rPr lang="en-NZ" dirty="0" smtClean="0"/>
              <a:t>HIV and moral panic</a:t>
            </a:r>
            <a:endParaRPr lang="en-NZ" dirty="0"/>
          </a:p>
        </p:txBody>
      </p:sp>
      <p:sp>
        <p:nvSpPr>
          <p:cNvPr id="3" name="Content Placeholder 2"/>
          <p:cNvSpPr>
            <a:spLocks noGrp="1"/>
          </p:cNvSpPr>
          <p:nvPr>
            <p:ph idx="1"/>
          </p:nvPr>
        </p:nvSpPr>
        <p:spPr>
          <a:xfrm>
            <a:off x="822960" y="1115568"/>
            <a:ext cx="10637520" cy="3581400"/>
          </a:xfrm>
        </p:spPr>
        <p:txBody>
          <a:bodyPr>
            <a:noAutofit/>
          </a:bodyPr>
          <a:lstStyle/>
          <a:p>
            <a:r>
              <a:rPr lang="en-NZ" sz="2400" dirty="0" smtClean="0"/>
              <a:t>1980s – HIV contextualized in terms of a ‘moral’ disease, not solely biomedical. Prevention and cure therefore also had morality at their core.</a:t>
            </a:r>
          </a:p>
          <a:p>
            <a:endParaRPr lang="en-NZ" sz="1050" dirty="0" smtClean="0"/>
          </a:p>
          <a:p>
            <a:r>
              <a:rPr lang="en-NZ" sz="2400" dirty="0" smtClean="0"/>
              <a:t>Religious responses – fuelled this popular ‘morality’ discourse, framing it in religious rhetoric.</a:t>
            </a:r>
          </a:p>
          <a:p>
            <a:pPr marL="1169988" lvl="3" indent="-382588"/>
            <a:r>
              <a:rPr lang="en-NZ" sz="2400" dirty="0"/>
              <a:t>‘Those who indulge in </a:t>
            </a:r>
            <a:r>
              <a:rPr lang="en-NZ" sz="2400" u="sng" dirty="0"/>
              <a:t>immoral</a:t>
            </a:r>
            <a:r>
              <a:rPr lang="en-NZ" sz="2400" dirty="0"/>
              <a:t> sex are breaking God's law and are </a:t>
            </a:r>
            <a:r>
              <a:rPr lang="en-NZ" sz="2400" u="sng" dirty="0"/>
              <a:t>therefore</a:t>
            </a:r>
            <a:r>
              <a:rPr lang="en-NZ" sz="2400" dirty="0"/>
              <a:t> at much greater risk of contracting the disease’ </a:t>
            </a:r>
            <a:r>
              <a:rPr lang="en-NZ" sz="2400" dirty="0" smtClean="0"/>
              <a:t>(Bishop </a:t>
            </a:r>
            <a:r>
              <a:rPr lang="en-NZ" sz="2400" dirty="0"/>
              <a:t>of Birmingham, </a:t>
            </a:r>
            <a:r>
              <a:rPr lang="en-NZ" sz="2400" dirty="0" smtClean="0"/>
              <a:t>1987</a:t>
            </a:r>
            <a:r>
              <a:rPr lang="en-NZ" sz="2400" dirty="0"/>
              <a:t>)</a:t>
            </a:r>
            <a:r>
              <a:rPr lang="en-NZ" sz="2400" dirty="0" smtClean="0"/>
              <a:t>.</a:t>
            </a:r>
          </a:p>
          <a:p>
            <a:pPr marL="1169988" lvl="3" indent="-382588"/>
            <a:endParaRPr lang="en-NZ" sz="1050" dirty="0" smtClean="0"/>
          </a:p>
          <a:p>
            <a:r>
              <a:rPr lang="en-NZ" sz="2400" dirty="0" smtClean="0"/>
              <a:t>HIV/AIDS affected already marginalized communities – the disease and moral panic rendered them even more marginalized (affirming their moral failings).</a:t>
            </a:r>
          </a:p>
          <a:p>
            <a:endParaRPr lang="en-NZ" sz="1050" dirty="0" smtClean="0"/>
          </a:p>
          <a:p>
            <a:r>
              <a:rPr lang="en-NZ" sz="2400" dirty="0" smtClean="0"/>
              <a:t>Responses – open activism (e.g. Stop the Church) and artistic (e.g. </a:t>
            </a:r>
            <a:r>
              <a:rPr lang="en-NZ" sz="2400" i="1" dirty="0" smtClean="0"/>
              <a:t>Angels in America</a:t>
            </a:r>
            <a:r>
              <a:rPr lang="en-NZ" sz="2400" dirty="0" smtClean="0"/>
              <a:t>).</a:t>
            </a:r>
            <a:endParaRPr lang="en-NZ" sz="2800" dirty="0"/>
          </a:p>
        </p:txBody>
      </p:sp>
    </p:spTree>
    <p:extLst>
      <p:ext uri="{BB962C8B-B14F-4D97-AF65-F5344CB8AC3E}">
        <p14:creationId xmlns:p14="http://schemas.microsoft.com/office/powerpoint/2010/main" val="134623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2416" y="344424"/>
            <a:ext cx="9601200" cy="1485900"/>
          </a:xfrm>
        </p:spPr>
        <p:txBody>
          <a:bodyPr/>
          <a:lstStyle/>
          <a:p>
            <a:r>
              <a:rPr lang="en-US" dirty="0" smtClean="0"/>
              <a:t>Angels in America: A Gay Fantasia on National Themes</a:t>
            </a:r>
            <a:endParaRPr lang="en-US" dirty="0"/>
          </a:p>
        </p:txBody>
      </p:sp>
      <p:sp>
        <p:nvSpPr>
          <p:cNvPr id="5" name="TextBox 4"/>
          <p:cNvSpPr txBox="1"/>
          <p:nvPr/>
        </p:nvSpPr>
        <p:spPr>
          <a:xfrm>
            <a:off x="5272391" y="2171700"/>
            <a:ext cx="6498077" cy="4524315"/>
          </a:xfrm>
          <a:prstGeom prst="rect">
            <a:avLst/>
          </a:prstGeom>
          <a:noFill/>
        </p:spPr>
        <p:txBody>
          <a:bodyPr wrap="square" rtlCol="0">
            <a:spAutoFit/>
          </a:bodyPr>
          <a:lstStyle/>
          <a:p>
            <a:r>
              <a:rPr lang="en-US" sz="2400" dirty="0" smtClean="0"/>
              <a:t>A play by Tony Kushner  (1993)</a:t>
            </a:r>
          </a:p>
          <a:p>
            <a:endParaRPr lang="en-US" sz="2400" dirty="0" smtClean="0"/>
          </a:p>
          <a:p>
            <a:r>
              <a:rPr lang="en-US" sz="2400" dirty="0" smtClean="0"/>
              <a:t>Addresses the early years of the AIDS crisis from religious, political, and cultural perspectives.</a:t>
            </a:r>
          </a:p>
          <a:p>
            <a:endParaRPr lang="en-US" sz="2400" dirty="0" smtClean="0"/>
          </a:p>
          <a:p>
            <a:r>
              <a:rPr lang="en-US" sz="2400" dirty="0" smtClean="0"/>
              <a:t>Critiques religious and political responses to AIDS – but also holds out hope for compassionate religious/spiritual responses to this crisis.</a:t>
            </a:r>
          </a:p>
          <a:p>
            <a:endParaRPr lang="en-US" dirty="0"/>
          </a:p>
          <a:p>
            <a:r>
              <a:rPr lang="en-US" dirty="0">
                <a:hlinkClick r:id="rId3"/>
              </a:rPr>
              <a:t>https://www.youtube.com/watch?v=_</a:t>
            </a:r>
            <a:r>
              <a:rPr lang="en-US" dirty="0" smtClean="0">
                <a:hlinkClick r:id="rId3"/>
              </a:rPr>
              <a:t>6lQY0kwg_M</a:t>
            </a:r>
            <a:r>
              <a:rPr lang="en-US" dirty="0" smtClean="0"/>
              <a:t> </a:t>
            </a:r>
          </a:p>
          <a:p>
            <a:endParaRPr lang="en-US" dirty="0"/>
          </a:p>
          <a:p>
            <a:r>
              <a:rPr lang="en-US" dirty="0">
                <a:hlinkClick r:id="rId4"/>
              </a:rPr>
              <a:t>https://</a:t>
            </a:r>
            <a:r>
              <a:rPr lang="en-US" dirty="0" smtClean="0">
                <a:hlinkClick r:id="rId4"/>
              </a:rPr>
              <a:t>www.youtube.com/watch?v=9tP5mzKzXxg</a:t>
            </a:r>
            <a:r>
              <a:rPr lang="en-US" dirty="0" smtClean="0"/>
              <a:t> </a:t>
            </a:r>
            <a:endParaRPr lang="en-US" dirty="0"/>
          </a:p>
        </p:txBody>
      </p:sp>
      <p:pic>
        <p:nvPicPr>
          <p:cNvPr id="6" name="Picture 5"/>
          <p:cNvPicPr>
            <a:picLocks noChangeAspect="1"/>
          </p:cNvPicPr>
          <p:nvPr/>
        </p:nvPicPr>
        <p:blipFill>
          <a:blip r:embed="rId5"/>
          <a:stretch>
            <a:fillRect/>
          </a:stretch>
        </p:blipFill>
        <p:spPr>
          <a:xfrm>
            <a:off x="1188719" y="1696211"/>
            <a:ext cx="3511685" cy="4553485"/>
          </a:xfrm>
          <a:prstGeom prst="rect">
            <a:avLst/>
          </a:prstGeom>
        </p:spPr>
      </p:pic>
    </p:spTree>
    <p:extLst>
      <p:ext uri="{BB962C8B-B14F-4D97-AF65-F5344CB8AC3E}">
        <p14:creationId xmlns:p14="http://schemas.microsoft.com/office/powerpoint/2010/main" val="1347683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671</TotalTime>
  <Words>3173</Words>
  <Application>Microsoft Office PowerPoint</Application>
  <PresentationFormat>Widescreen</PresentationFormat>
  <Paragraphs>170</Paragraphs>
  <Slides>21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Calibri</vt:lpstr>
      <vt:lpstr>Franklin Gothic Book</vt:lpstr>
      <vt:lpstr>Crop</vt:lpstr>
      <vt:lpstr>The making of moral panics</vt:lpstr>
      <vt:lpstr>This week:</vt:lpstr>
      <vt:lpstr>HIV and AIDS – some facts</vt:lpstr>
      <vt:lpstr>Initial responses to HIV epidemic by Christian communities</vt:lpstr>
      <vt:lpstr>The ‘gay plague’</vt:lpstr>
      <vt:lpstr>AIDS as a moral issue</vt:lpstr>
      <vt:lpstr>ACT-UP and ‘Stop the Church’ campaign (1989)</vt:lpstr>
      <vt:lpstr>HIV and moral panic</vt:lpstr>
      <vt:lpstr>Angels in America: A Gay Fantasia on National Themes</vt:lpstr>
      <vt:lpstr>The mid-1980s and 1990s</vt:lpstr>
      <vt:lpstr>TV public announcements on AIDS</vt:lpstr>
      <vt:lpstr>Religious responses to HIV/AIDS</vt:lpstr>
      <vt:lpstr>Morality and AIDS</vt:lpstr>
      <vt:lpstr>Changing religious discourses </vt:lpstr>
      <vt:lpstr>PowerPoint Presentation</vt:lpstr>
      <vt:lpstr>Changing religious discourses</vt:lpstr>
      <vt:lpstr>AIDS and religion today</vt:lpstr>
      <vt:lpstr>Responses from theologians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making of moral panics</dc:title>
  <dc:creator>Caroline Blyth</dc:creator>
  <cp:lastModifiedBy>Caroline Blyth</cp:lastModifiedBy>
  <cp:revision>41</cp:revision>
  <cp:lastPrinted>2017-05-16T23:39:27Z</cp:lastPrinted>
  <dcterms:created xsi:type="dcterms:W3CDTF">2017-05-13T18:14:04Z</dcterms:created>
  <dcterms:modified xsi:type="dcterms:W3CDTF">2017-05-17T04:33:47Z</dcterms:modified>
</cp:coreProperties>
</file>