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257" r:id="rId3"/>
    <p:sldId id="259" r:id="rId4"/>
    <p:sldId id="258" r:id="rId5"/>
    <p:sldId id="270" r:id="rId6"/>
    <p:sldId id="273" r:id="rId7"/>
    <p:sldId id="267" r:id="rId8"/>
    <p:sldId id="266" r:id="rId9"/>
    <p:sldId id="263" r:id="rId10"/>
    <p:sldId id="262" r:id="rId11"/>
    <p:sldId id="261" r:id="rId12"/>
    <p:sldId id="269" r:id="rId13"/>
    <p:sldId id="264" r:id="rId14"/>
    <p:sldId id="265" r:id="rId15"/>
    <p:sldId id="268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667" autoAdjust="0"/>
    <p:restoredTop sz="79044" autoAdjust="0"/>
  </p:normalViewPr>
  <p:slideViewPr>
    <p:cSldViewPr snapToGrid="0">
      <p:cViewPr varScale="1">
        <p:scale>
          <a:sx n="85" d="100"/>
          <a:sy n="85" d="100"/>
        </p:scale>
        <p:origin x="90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690DD9-ED8A-4B52-BB98-98387ED158A0}" type="datetimeFigureOut">
              <a:rPr lang="en-NZ" smtClean="0"/>
              <a:t>22/05/2017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CA0355-0BB8-4B27-BF98-E311EC9CDCD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85624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A0355-0BB8-4B27-BF98-E311EC9CDCD5}" type="slidenum">
              <a:rPr lang="en-NZ" smtClean="0"/>
              <a:t>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74913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A0355-0BB8-4B27-BF98-E311EC9CDCD5}" type="slidenum">
              <a:rPr lang="en-NZ" smtClean="0"/>
              <a:t>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012017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A0355-0BB8-4B27-BF98-E311EC9CDCD5}" type="slidenum">
              <a:rPr lang="en-NZ" smtClean="0"/>
              <a:t>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046000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A0355-0BB8-4B27-BF98-E311EC9CDCD5}" type="slidenum">
              <a:rPr lang="en-NZ" smtClean="0"/>
              <a:t>11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55582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A0355-0BB8-4B27-BF98-E311EC9CDCD5}" type="slidenum">
              <a:rPr lang="en-NZ" smtClean="0"/>
              <a:t>14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976064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A0355-0BB8-4B27-BF98-E311EC9CDCD5}" type="slidenum">
              <a:rPr lang="en-NZ" smtClean="0"/>
              <a:t>15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72709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F82F713A-5EB9-4B7A-B87D-F2B7940161AF}" type="datetimeFigureOut">
              <a:rPr lang="en-NZ" smtClean="0"/>
              <a:t>22/05/2017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BF18C196-3ABE-43C0-9E5E-32D62974A7DC}" type="slidenum">
              <a:rPr lang="en-NZ" smtClean="0"/>
              <a:t>‹#›</a:t>
            </a:fld>
            <a:endParaRPr lang="en-NZ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3510667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713A-5EB9-4B7A-B87D-F2B7940161AF}" type="datetimeFigureOut">
              <a:rPr lang="en-NZ" smtClean="0"/>
              <a:t>22/05/2017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C196-3ABE-43C0-9E5E-32D62974A7D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96273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713A-5EB9-4B7A-B87D-F2B7940161AF}" type="datetimeFigureOut">
              <a:rPr lang="en-NZ" smtClean="0"/>
              <a:t>22/05/2017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C196-3ABE-43C0-9E5E-32D62974A7D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70783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713A-5EB9-4B7A-B87D-F2B7940161AF}" type="datetimeFigureOut">
              <a:rPr lang="en-NZ" smtClean="0"/>
              <a:t>22/05/2017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C196-3ABE-43C0-9E5E-32D62974A7D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67554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82F713A-5EB9-4B7A-B87D-F2B7940161AF}" type="datetimeFigureOut">
              <a:rPr lang="en-NZ" smtClean="0"/>
              <a:t>22/05/2017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F18C196-3ABE-43C0-9E5E-32D62974A7DC}" type="slidenum">
              <a:rPr lang="en-NZ" smtClean="0"/>
              <a:t>‹#›</a:t>
            </a:fld>
            <a:endParaRPr lang="en-NZ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5062769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713A-5EB9-4B7A-B87D-F2B7940161AF}" type="datetimeFigureOut">
              <a:rPr lang="en-NZ" smtClean="0"/>
              <a:t>22/05/2017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C196-3ABE-43C0-9E5E-32D62974A7D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02739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713A-5EB9-4B7A-B87D-F2B7940161AF}" type="datetimeFigureOut">
              <a:rPr lang="en-NZ" smtClean="0"/>
              <a:t>22/05/2017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C196-3ABE-43C0-9E5E-32D62974A7D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05627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713A-5EB9-4B7A-B87D-F2B7940161AF}" type="datetimeFigureOut">
              <a:rPr lang="en-NZ" smtClean="0"/>
              <a:t>22/05/2017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C196-3ABE-43C0-9E5E-32D62974A7D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17981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713A-5EB9-4B7A-B87D-F2B7940161AF}" type="datetimeFigureOut">
              <a:rPr lang="en-NZ" smtClean="0"/>
              <a:t>22/05/2017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C196-3ABE-43C0-9E5E-32D62974A7D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25997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82F713A-5EB9-4B7A-B87D-F2B7940161AF}" type="datetimeFigureOut">
              <a:rPr lang="en-NZ" smtClean="0"/>
              <a:t>22/05/2017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F18C196-3ABE-43C0-9E5E-32D62974A7DC}" type="slidenum">
              <a:rPr lang="en-NZ" smtClean="0"/>
              <a:t>‹#›</a:t>
            </a:fld>
            <a:endParaRPr lang="en-NZ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18166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82F713A-5EB9-4B7A-B87D-F2B7940161AF}" type="datetimeFigureOut">
              <a:rPr lang="en-NZ" smtClean="0"/>
              <a:t>22/05/2017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F18C196-3ABE-43C0-9E5E-32D62974A7DC}" type="slidenum">
              <a:rPr lang="en-NZ" smtClean="0"/>
              <a:t>‹#›</a:t>
            </a:fld>
            <a:endParaRPr lang="en-NZ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49813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F82F713A-5EB9-4B7A-B87D-F2B7940161AF}" type="datetimeFigureOut">
              <a:rPr lang="en-NZ" smtClean="0"/>
              <a:t>22/05/2017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BF18C196-3ABE-43C0-9E5E-32D62974A7DC}" type="slidenum">
              <a:rPr lang="en-NZ" smtClean="0"/>
              <a:t>‹#›</a:t>
            </a:fld>
            <a:endParaRPr lang="en-NZ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95117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368">
          <p15:clr>
            <a:srgbClr val="F26B43"/>
          </p15:clr>
        </p15:guide>
        <p15:guide id="2" orient="horz" pos="1440">
          <p15:clr>
            <a:srgbClr val="F26B43"/>
          </p15:clr>
        </p15:guide>
        <p15:guide id="3" orient="horz" pos="3696">
          <p15:clr>
            <a:srgbClr val="F26B43"/>
          </p15:clr>
        </p15:guide>
        <p15:guide id="4" orient="horz" pos="432">
          <p15:clr>
            <a:srgbClr val="F26B43"/>
          </p15:clr>
        </p15:guide>
        <p15:guide id="5" orient="horz" pos="1512">
          <p15:clr>
            <a:srgbClr val="F26B43"/>
          </p15:clr>
        </p15:guide>
        <p15:guide id="6" pos="6912">
          <p15:clr>
            <a:srgbClr val="F26B43"/>
          </p15:clr>
        </p15:guide>
        <p15:guide id="7" pos="936">
          <p15:clr>
            <a:srgbClr val="F26B43"/>
          </p15:clr>
        </p15:guide>
        <p15:guide id="8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NZ" dirty="0" smtClean="0"/>
              <a:t>Reading sacred texts queerly</a:t>
            </a:r>
            <a:endParaRPr lang="en-N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2532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031211" y="363070"/>
            <a:ext cx="9601200" cy="748553"/>
          </a:xfrm>
        </p:spPr>
        <p:txBody>
          <a:bodyPr>
            <a:normAutofit fontScale="90000"/>
          </a:bodyPr>
          <a:lstStyle/>
          <a:p>
            <a:r>
              <a:rPr lang="en-NZ" dirty="0"/>
              <a:t>Ruth and Naomi</a:t>
            </a:r>
            <a:br>
              <a:rPr lang="en-NZ" dirty="0"/>
            </a:br>
            <a:endParaRPr lang="en-US" dirty="0"/>
          </a:p>
        </p:txBody>
      </p:sp>
      <p:pic>
        <p:nvPicPr>
          <p:cNvPr id="9" name="Content Placeholder 1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2" t="3218" r="27547"/>
          <a:stretch/>
        </p:blipFill>
        <p:spPr>
          <a:xfrm>
            <a:off x="1031211" y="1299882"/>
            <a:ext cx="4921354" cy="5243728"/>
          </a:xfrm>
        </p:spPr>
      </p:pic>
      <p:sp>
        <p:nvSpPr>
          <p:cNvPr id="10" name="TextBox 9"/>
          <p:cNvSpPr txBox="1"/>
          <p:nvPr/>
        </p:nvSpPr>
        <p:spPr>
          <a:xfrm>
            <a:off x="6203576" y="1111623"/>
            <a:ext cx="5701553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“Do not press me to leave you</a:t>
            </a:r>
            <a:br>
              <a:rPr lang="en-US" sz="2800" dirty="0"/>
            </a:br>
            <a:r>
              <a:rPr lang="en-US" sz="2800" dirty="0"/>
              <a:t>    or to turn back from following you!</a:t>
            </a:r>
            <a:br>
              <a:rPr lang="en-US" sz="2800" dirty="0"/>
            </a:br>
            <a:r>
              <a:rPr lang="en-US" sz="2800" dirty="0"/>
              <a:t>Where you go, I will go;</a:t>
            </a:r>
            <a:br>
              <a:rPr lang="en-US" sz="2800" dirty="0"/>
            </a:br>
            <a:r>
              <a:rPr lang="en-US" sz="2800" dirty="0"/>
              <a:t>    where you lodge, I will lodge;</a:t>
            </a:r>
            <a:br>
              <a:rPr lang="en-US" sz="2800" dirty="0"/>
            </a:br>
            <a:r>
              <a:rPr lang="en-US" sz="2800" dirty="0"/>
              <a:t>your people shall be my people,</a:t>
            </a:r>
            <a:br>
              <a:rPr lang="en-US" sz="2800" dirty="0"/>
            </a:br>
            <a:r>
              <a:rPr lang="en-US" sz="2800" dirty="0"/>
              <a:t>    and your God my God.</a:t>
            </a:r>
            <a:br>
              <a:rPr lang="en-US" sz="2800" dirty="0"/>
            </a:br>
            <a:r>
              <a:rPr lang="en-US" sz="2800" b="1" baseline="30000" dirty="0"/>
              <a:t> </a:t>
            </a:r>
            <a:r>
              <a:rPr lang="en-US" sz="2800" dirty="0"/>
              <a:t>Where you die, I will </a:t>
            </a:r>
            <a:r>
              <a:rPr lang="en-US" sz="2800" dirty="0" smtClean="0"/>
              <a:t>die —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   </a:t>
            </a:r>
            <a:r>
              <a:rPr lang="en-US" sz="2800" dirty="0" smtClean="0"/>
              <a:t>and</a:t>
            </a:r>
            <a:r>
              <a:rPr lang="en-US" sz="2800" dirty="0"/>
              <a:t> there will I be buried.</a:t>
            </a:r>
            <a:br>
              <a:rPr lang="en-US" sz="2800" dirty="0"/>
            </a:br>
            <a:r>
              <a:rPr lang="en-US" sz="2800" dirty="0"/>
              <a:t>May the Lord do </a:t>
            </a:r>
            <a:r>
              <a:rPr lang="en-US" sz="2800" dirty="0" smtClean="0"/>
              <a:t>this to </a:t>
            </a:r>
            <a:r>
              <a:rPr lang="en-US" sz="2800" dirty="0"/>
              <a:t>me,</a:t>
            </a:r>
            <a:br>
              <a:rPr lang="en-US" sz="2800" dirty="0"/>
            </a:br>
            <a:r>
              <a:rPr lang="en-US" sz="2800" dirty="0"/>
              <a:t>    and more as well,</a:t>
            </a:r>
            <a:br>
              <a:rPr lang="en-US" sz="2800" dirty="0"/>
            </a:br>
            <a:r>
              <a:rPr lang="en-US" sz="2800" dirty="0"/>
              <a:t>if even death parts me from you</a:t>
            </a:r>
            <a:r>
              <a:rPr lang="en-US" sz="2800" dirty="0" smtClean="0"/>
              <a:t>!”</a:t>
            </a:r>
          </a:p>
          <a:p>
            <a:pPr algn="r"/>
            <a:r>
              <a:rPr lang="en-US" sz="2400" dirty="0" smtClean="0"/>
              <a:t>Ruth 1.16-17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3220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664" y="86783"/>
            <a:ext cx="7620536" cy="616726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031732" y="6211669"/>
            <a:ext cx="8026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NZ" dirty="0"/>
              <a:t>Phillip </a:t>
            </a:r>
            <a:r>
              <a:rPr lang="en-NZ" dirty="0" err="1"/>
              <a:t>Hermogenes</a:t>
            </a:r>
            <a:r>
              <a:rPr lang="en-NZ" dirty="0"/>
              <a:t> Calderon, </a:t>
            </a:r>
            <a:r>
              <a:rPr lang="en-NZ" i="1" dirty="0"/>
              <a:t>Ruth and Naomi </a:t>
            </a:r>
            <a:r>
              <a:rPr lang="en-NZ" dirty="0"/>
              <a:t>(1886)</a:t>
            </a:r>
          </a:p>
          <a:p>
            <a:pPr algn="ctr"/>
            <a:r>
              <a:rPr lang="en-NZ" dirty="0"/>
              <a:t>For more details see J. Cheryl </a:t>
            </a:r>
            <a:r>
              <a:rPr lang="en-NZ" dirty="0" err="1"/>
              <a:t>Exum</a:t>
            </a:r>
            <a:r>
              <a:rPr lang="en-NZ" dirty="0"/>
              <a:t>, </a:t>
            </a:r>
            <a:r>
              <a:rPr lang="en-NZ" i="1" dirty="0" smtClean="0"/>
              <a:t>Plotted</a:t>
            </a:r>
            <a:r>
              <a:rPr lang="en-NZ" i="1" dirty="0"/>
              <a:t>, Shot, and </a:t>
            </a:r>
            <a:r>
              <a:rPr lang="en-NZ" i="1" dirty="0" smtClean="0"/>
              <a:t>Painted</a:t>
            </a:r>
            <a:r>
              <a:rPr lang="en-NZ" dirty="0" smtClean="0"/>
              <a:t>, ch.6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73434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you think?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286000"/>
            <a:ext cx="10641106" cy="35814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What factors are shaping your own worlds in front of the text?</a:t>
            </a:r>
          </a:p>
          <a:p>
            <a:pPr lvl="1"/>
            <a:r>
              <a:rPr lang="en-US" sz="2800" dirty="0" smtClean="0"/>
              <a:t>Your gender, sexuality, ethnicity, socio-cultural status, religious beliefs</a:t>
            </a:r>
          </a:p>
          <a:p>
            <a:r>
              <a:rPr lang="en-US" sz="2800" dirty="0" smtClean="0"/>
              <a:t>How can you become more aware of your world in front of the text?</a:t>
            </a:r>
          </a:p>
          <a:p>
            <a:r>
              <a:rPr lang="en-US" sz="2800" dirty="0" smtClean="0"/>
              <a:t>Approaching a text with integrity.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31271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640976"/>
          </a:xfrm>
        </p:spPr>
        <p:txBody>
          <a:bodyPr>
            <a:normAutofit fontScale="90000"/>
          </a:bodyPr>
          <a:lstStyle/>
          <a:p>
            <a:r>
              <a:rPr lang="en-US" sz="4900" dirty="0" smtClean="0"/>
              <a:t>Jacob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9081" y="1568822"/>
            <a:ext cx="5611907" cy="52891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‘When </a:t>
            </a:r>
            <a:r>
              <a:rPr lang="en-US" sz="2800" dirty="0"/>
              <a:t>the boys grew up, Esau was a skillful hunter, a man of the field, while Jacob was a quiet man, living in tents. </a:t>
            </a:r>
            <a:r>
              <a:rPr lang="en-US" sz="2800" dirty="0" smtClean="0"/>
              <a:t>Isaac </a:t>
            </a:r>
            <a:r>
              <a:rPr lang="en-US" sz="2800" dirty="0"/>
              <a:t>loved Esau, because he was fond of game; but Rebekah loved Jacob</a:t>
            </a:r>
            <a:r>
              <a:rPr lang="en-US" sz="2800" dirty="0" smtClean="0"/>
              <a:t>.’ </a:t>
            </a:r>
          </a:p>
          <a:p>
            <a:pPr marL="0" indent="0" algn="r">
              <a:buNone/>
            </a:pPr>
            <a:r>
              <a:rPr lang="en-US" sz="2800" dirty="0" smtClean="0"/>
              <a:t>(Gen. 25.27-8)</a:t>
            </a:r>
          </a:p>
          <a:p>
            <a:pPr marL="0" indent="0">
              <a:buNone/>
            </a:pPr>
            <a:r>
              <a:rPr lang="en-US" sz="2800" dirty="0" smtClean="0"/>
              <a:t>Jacob cooks and stays at home with his mother. He has to ’dress up’ to disguise himself as his (more masculine) brother (Genesis 27).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096" r="6068" b="9281"/>
          <a:stretch/>
        </p:blipFill>
        <p:spPr>
          <a:xfrm>
            <a:off x="843392" y="1721223"/>
            <a:ext cx="5328808" cy="423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60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Judith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22887" y="1568823"/>
            <a:ext cx="4104925" cy="504905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76525" y="1568823"/>
            <a:ext cx="6096000" cy="48320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/>
              <a:t>Both conforms to and subverts traditional gender roles ascribed to women</a:t>
            </a:r>
            <a:r>
              <a:rPr lang="en-US" sz="2800" dirty="0" smtClean="0"/>
              <a:t>.</a:t>
            </a:r>
          </a:p>
          <a:p>
            <a:endParaRPr lang="en-US" sz="2800" dirty="0"/>
          </a:p>
          <a:p>
            <a:r>
              <a:rPr lang="en-US" sz="2800" dirty="0" smtClean="0"/>
              <a:t>A biblical character who performs some of Butler’s ‘gender trouble’.</a:t>
            </a:r>
          </a:p>
          <a:p>
            <a:endParaRPr lang="en-US" sz="2800" dirty="0"/>
          </a:p>
          <a:p>
            <a:r>
              <a:rPr lang="en-US" sz="2800" dirty="0" smtClean="0"/>
              <a:t>See Deborah Sawyer, ‘Gender Strategies in Antiquity: Judith’s Performance’, </a:t>
            </a:r>
            <a:r>
              <a:rPr lang="en-US" sz="2800" i="1" dirty="0" smtClean="0"/>
              <a:t>Feminist Theology </a:t>
            </a:r>
            <a:r>
              <a:rPr lang="en-US" sz="2800" dirty="0" smtClean="0"/>
              <a:t>10 (2001).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10694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Samson and Delilah (Judges 16)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96744" y="1586752"/>
            <a:ext cx="6661138" cy="510243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283026" y="6041323"/>
            <a:ext cx="38506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Guercino</a:t>
            </a:r>
            <a:r>
              <a:rPr lang="en-US" dirty="0"/>
              <a:t>, </a:t>
            </a:r>
            <a:r>
              <a:rPr lang="en-US" i="1" dirty="0"/>
              <a:t>Samson and Delilah </a:t>
            </a:r>
            <a:r>
              <a:rPr lang="en-US" dirty="0"/>
              <a:t>(1654)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426824" y="1586752"/>
            <a:ext cx="394447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Sexualities and desires</a:t>
            </a:r>
          </a:p>
          <a:p>
            <a:endParaRPr lang="en-US" sz="2800" dirty="0"/>
          </a:p>
          <a:p>
            <a:r>
              <a:rPr lang="en-US" sz="2800" dirty="0" smtClean="0"/>
              <a:t>Gender roles and gender fluidity</a:t>
            </a:r>
          </a:p>
          <a:p>
            <a:endParaRPr lang="en-US" sz="2800" dirty="0"/>
          </a:p>
          <a:p>
            <a:r>
              <a:rPr lang="en-US" sz="2800" dirty="0" smtClean="0"/>
              <a:t>Think about the worlds </a:t>
            </a:r>
            <a:r>
              <a:rPr lang="en-US" sz="2800" b="1" dirty="0" smtClean="0"/>
              <a:t>in</a:t>
            </a:r>
            <a:r>
              <a:rPr lang="en-US" sz="2800" dirty="0" smtClean="0"/>
              <a:t> and </a:t>
            </a:r>
            <a:r>
              <a:rPr lang="en-US" sz="2800" b="1" dirty="0" smtClean="0"/>
              <a:t>in front of </a:t>
            </a:r>
            <a:r>
              <a:rPr lang="en-US" sz="2800" dirty="0" smtClean="0"/>
              <a:t>the text – how they influence interpretation.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2722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Queering Delilah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8541" y="1981200"/>
            <a:ext cx="5271247" cy="3581400"/>
          </a:xfrm>
        </p:spPr>
        <p:txBody>
          <a:bodyPr/>
          <a:lstStyle/>
          <a:p>
            <a:r>
              <a:rPr lang="en-US" sz="2800" dirty="0" smtClean="0"/>
              <a:t>Her relationship with Samson</a:t>
            </a:r>
          </a:p>
          <a:p>
            <a:r>
              <a:rPr lang="en-US" sz="2800" dirty="0" smtClean="0"/>
              <a:t>Her sexual identity – as treacherous femme fatale, harlot.</a:t>
            </a:r>
          </a:p>
          <a:p>
            <a:r>
              <a:rPr lang="en-US" sz="2800" dirty="0" smtClean="0"/>
              <a:t>Her gender queerness</a:t>
            </a:r>
          </a:p>
          <a:p>
            <a:r>
              <a:rPr lang="en-US" sz="2800" dirty="0" smtClean="0"/>
              <a:t>Her ethnicity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888" y="197223"/>
            <a:ext cx="52906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87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Queering Samson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8188" y="1631576"/>
            <a:ext cx="10919012" cy="4235824"/>
          </a:xfrm>
        </p:spPr>
        <p:txBody>
          <a:bodyPr>
            <a:noAutofit/>
          </a:bodyPr>
          <a:lstStyle/>
          <a:p>
            <a:r>
              <a:rPr lang="en-US" sz="2400" dirty="0"/>
              <a:t>S</a:t>
            </a:r>
            <a:r>
              <a:rPr lang="en-US" sz="2400" dirty="0" smtClean="0"/>
              <a:t>ee </a:t>
            </a:r>
            <a:r>
              <a:rPr lang="en-US" sz="2400" dirty="0" err="1"/>
              <a:t>Derks</a:t>
            </a:r>
            <a:r>
              <a:rPr lang="en-US" sz="2400" dirty="0"/>
              <a:t> </a:t>
            </a:r>
            <a:r>
              <a:rPr lang="en-US" sz="2400" dirty="0" smtClean="0"/>
              <a:t>reading.</a:t>
            </a:r>
          </a:p>
          <a:p>
            <a:r>
              <a:rPr lang="en-US" sz="2400" dirty="0" err="1" smtClean="0"/>
              <a:t>Hypermasculinity</a:t>
            </a:r>
            <a:r>
              <a:rPr lang="en-US" sz="2400" dirty="0" smtClean="0"/>
              <a:t> is a masquerade that Samson uses to hide his queerness.</a:t>
            </a:r>
          </a:p>
          <a:p>
            <a:pPr lvl="1"/>
            <a:r>
              <a:rPr lang="en-US" sz="2400" dirty="0" smtClean="0"/>
              <a:t>He is hairy, violent, has sex with women (including prostitutes), strong, authoritative, active – adopting strong masculine traits in our gender binary.</a:t>
            </a:r>
          </a:p>
          <a:p>
            <a:r>
              <a:rPr lang="en-US" sz="2400" dirty="0" smtClean="0"/>
              <a:t>Delilah (who herself defies traditional roles of femininity) bedazzles Samson more than any other woman he has met, making him query his own gender identity.</a:t>
            </a:r>
          </a:p>
          <a:p>
            <a:pPr lvl="1"/>
            <a:r>
              <a:rPr lang="en-US" sz="2400" dirty="0" smtClean="0"/>
              <a:t>BDSM? </a:t>
            </a:r>
          </a:p>
          <a:p>
            <a:pPr lvl="1"/>
            <a:r>
              <a:rPr lang="en-US" sz="2400" dirty="0" smtClean="0"/>
              <a:t>Hair cutting as a symbol of castration – does Samson offer Delilah the secret of his strength because he wants to shed his </a:t>
            </a:r>
            <a:r>
              <a:rPr lang="en-US" sz="2400" dirty="0" err="1" smtClean="0"/>
              <a:t>hypermasculine</a:t>
            </a:r>
            <a:r>
              <a:rPr lang="en-US" sz="2400" dirty="0" smtClean="0"/>
              <a:t> persona?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1863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9569" y="152400"/>
            <a:ext cx="9601200" cy="914400"/>
          </a:xfrm>
        </p:spPr>
        <p:txBody>
          <a:bodyPr/>
          <a:lstStyle/>
          <a:p>
            <a:r>
              <a:rPr lang="en-NZ" dirty="0" smtClean="0"/>
              <a:t>Queer theory – a reminder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5269" y="1066800"/>
            <a:ext cx="9601200" cy="4267200"/>
          </a:xfrm>
        </p:spPr>
        <p:txBody>
          <a:bodyPr/>
          <a:lstStyle/>
          <a:p>
            <a:pPr marL="0" indent="0">
              <a:buNone/>
            </a:pPr>
            <a:r>
              <a:rPr lang="en-NZ" sz="2800" dirty="0" smtClean="0"/>
              <a:t>Questions those binaries of gender and sexuality that sustain heteronormativity and </a:t>
            </a:r>
            <a:r>
              <a:rPr lang="en-NZ" sz="2800" dirty="0" err="1" smtClean="0"/>
              <a:t>cisnormativity</a:t>
            </a:r>
            <a:r>
              <a:rPr lang="en-NZ" sz="2800" dirty="0" smtClean="0"/>
              <a:t>.</a:t>
            </a:r>
          </a:p>
          <a:p>
            <a:pPr lvl="1"/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69" y="2355008"/>
            <a:ext cx="6451730" cy="4173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031827" y="2355008"/>
            <a:ext cx="4979377" cy="1223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0352" lvl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</a:pPr>
            <a:r>
              <a:rPr lang="en-NZ" sz="2400" i="1" dirty="0">
                <a:solidFill>
                  <a:srgbClr val="191B0E"/>
                </a:solidFill>
              </a:rPr>
              <a:t>Gender performativity</a:t>
            </a:r>
          </a:p>
          <a:p>
            <a:pPr marL="530352" lvl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</a:pPr>
            <a:r>
              <a:rPr lang="en-NZ" sz="2400" i="1" dirty="0">
                <a:solidFill>
                  <a:srgbClr val="191B0E"/>
                </a:solidFill>
              </a:rPr>
              <a:t>Gender and sexuality are not linked, fixed, stable or </a:t>
            </a:r>
            <a:r>
              <a:rPr lang="en-NZ" sz="2400" i="1" dirty="0" smtClean="0">
                <a:solidFill>
                  <a:srgbClr val="191B0E"/>
                </a:solidFill>
              </a:rPr>
              <a:t>‘natural’.</a:t>
            </a:r>
            <a:endParaRPr lang="en-NZ" sz="2400" i="1" dirty="0">
              <a:solidFill>
                <a:srgbClr val="191B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61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4" y="313267"/>
            <a:ext cx="9601200" cy="872067"/>
          </a:xfrm>
        </p:spPr>
        <p:txBody>
          <a:bodyPr/>
          <a:lstStyle/>
          <a:p>
            <a:r>
              <a:rPr lang="en-NZ" dirty="0" smtClean="0"/>
              <a:t>A </a:t>
            </a:r>
            <a:r>
              <a:rPr lang="en-NZ" dirty="0" smtClean="0"/>
              <a:t>note </a:t>
            </a:r>
            <a:r>
              <a:rPr lang="en-NZ" dirty="0" smtClean="0"/>
              <a:t>about terms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0044" y="1388533"/>
            <a:ext cx="11001023" cy="5283200"/>
          </a:xfrm>
        </p:spPr>
        <p:txBody>
          <a:bodyPr>
            <a:normAutofit fontScale="92500" lnSpcReduction="10000"/>
          </a:bodyPr>
          <a:lstStyle/>
          <a:p>
            <a:r>
              <a:rPr lang="en-NZ" sz="2800" dirty="0"/>
              <a:t>There are no universal, fixed or timeless understandings of ‘normative’ gender and sexuality.</a:t>
            </a:r>
          </a:p>
          <a:p>
            <a:r>
              <a:rPr lang="en-NZ" sz="2800" dirty="0"/>
              <a:t>The meanings ascribed to genders and sexualities is in constant flux across space and time.</a:t>
            </a:r>
          </a:p>
          <a:p>
            <a:r>
              <a:rPr lang="en-NZ" sz="2800" dirty="0" smtClean="0"/>
              <a:t>So, when talking about ancient texts, we simply can’t assume that ancient understandings of sexuality were the same as they are today</a:t>
            </a:r>
            <a:r>
              <a:rPr lang="en-NZ" sz="2800" dirty="0" smtClean="0"/>
              <a:t>.</a:t>
            </a:r>
          </a:p>
          <a:p>
            <a:pPr lvl="1"/>
            <a:r>
              <a:rPr lang="en-NZ" sz="2800" dirty="0" smtClean="0"/>
              <a:t>Plus, ancient texts such as the Bible are not cohesive</a:t>
            </a:r>
            <a:r>
              <a:rPr lang="en-NZ" sz="2800" dirty="0"/>
              <a:t> </a:t>
            </a:r>
            <a:r>
              <a:rPr lang="en-NZ" sz="2800" dirty="0" smtClean="0"/>
              <a:t>or univocal. The Bible contains multiple and contradictory perspectives on gender and sexuality.</a:t>
            </a:r>
            <a:endParaRPr lang="en-NZ" sz="2800" dirty="0" smtClean="0"/>
          </a:p>
          <a:p>
            <a:r>
              <a:rPr lang="en-NZ" sz="2800" dirty="0" smtClean="0"/>
              <a:t>We can’t map onto ancient texts contemporary terms such as ‘homosexuality’, ‘transgender’, ‘bisexuality’… or ‘heterosexuality’.</a:t>
            </a:r>
          </a:p>
          <a:p>
            <a:r>
              <a:rPr lang="en-NZ" sz="2800" dirty="0" smtClean="0"/>
              <a:t>Whose interests are being </a:t>
            </a:r>
            <a:r>
              <a:rPr lang="en-NZ" sz="2800" dirty="0" smtClean="0"/>
              <a:t>served by resisting queer readings of ancient texts?</a:t>
            </a:r>
            <a:endParaRPr lang="en-NZ" sz="2800" dirty="0" smtClean="0"/>
          </a:p>
          <a:p>
            <a:endParaRPr lang="en-NZ" sz="2400" dirty="0"/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097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237392"/>
            <a:ext cx="9601200" cy="764931"/>
          </a:xfrm>
        </p:spPr>
        <p:txBody>
          <a:bodyPr/>
          <a:lstStyle/>
          <a:p>
            <a:r>
              <a:rPr lang="en-NZ" dirty="0" smtClean="0"/>
              <a:t>Queer readings of texts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5608" y="1204545"/>
            <a:ext cx="10766439" cy="5046785"/>
          </a:xfrm>
        </p:spPr>
        <p:txBody>
          <a:bodyPr>
            <a:normAutofit/>
          </a:bodyPr>
          <a:lstStyle/>
          <a:p>
            <a:r>
              <a:rPr lang="en-NZ" sz="2400" dirty="0" smtClean="0"/>
              <a:t>Searching for queerness </a:t>
            </a:r>
            <a:r>
              <a:rPr lang="en-NZ" sz="2400" dirty="0" smtClean="0"/>
              <a:t>that may already be present </a:t>
            </a:r>
            <a:r>
              <a:rPr lang="en-NZ" sz="2400" dirty="0" smtClean="0"/>
              <a:t>(but </a:t>
            </a:r>
            <a:r>
              <a:rPr lang="en-NZ" sz="2400" dirty="0" smtClean="0"/>
              <a:t>is often </a:t>
            </a:r>
            <a:r>
              <a:rPr lang="en-NZ" sz="2400" dirty="0" smtClean="0"/>
              <a:t>ignored) within texts.</a:t>
            </a:r>
          </a:p>
          <a:p>
            <a:pPr lvl="1"/>
            <a:r>
              <a:rPr lang="en-NZ" sz="2400" dirty="0"/>
              <a:t>Not just about importing a queer perspective on an explicitly ‘straight’ text</a:t>
            </a:r>
            <a:r>
              <a:rPr lang="en-NZ" sz="2400" dirty="0" smtClean="0"/>
              <a:t>.</a:t>
            </a:r>
          </a:p>
          <a:p>
            <a:pPr lvl="1"/>
            <a:endParaRPr lang="en-NZ" sz="2400" dirty="0" smtClean="0"/>
          </a:p>
          <a:p>
            <a:r>
              <a:rPr lang="en-NZ" sz="2400" dirty="0" smtClean="0"/>
              <a:t>Identifying and challenging heteronormative and </a:t>
            </a:r>
            <a:r>
              <a:rPr lang="en-NZ" sz="2400" dirty="0" err="1" smtClean="0"/>
              <a:t>cisnormative</a:t>
            </a:r>
            <a:r>
              <a:rPr lang="en-NZ" sz="2400" dirty="0" smtClean="0"/>
              <a:t> assumptions within </a:t>
            </a:r>
            <a:r>
              <a:rPr lang="en-NZ" sz="2400" dirty="0" smtClean="0"/>
              <a:t>texts and their interpretations.</a:t>
            </a:r>
            <a:endParaRPr lang="en-NZ" sz="2400" dirty="0" smtClean="0"/>
          </a:p>
          <a:p>
            <a:pPr lvl="1"/>
            <a:r>
              <a:rPr lang="en-NZ" sz="2400" dirty="0" smtClean="0"/>
              <a:t>Identifying taken-for-granted </a:t>
            </a:r>
            <a:r>
              <a:rPr lang="en-NZ" sz="2400" dirty="0"/>
              <a:t>binaries of gender and sexuality (and other binaries</a:t>
            </a:r>
            <a:r>
              <a:rPr lang="en-NZ" sz="2400" dirty="0" smtClean="0"/>
              <a:t>) </a:t>
            </a:r>
            <a:r>
              <a:rPr lang="en-NZ" sz="2400" dirty="0" smtClean="0"/>
              <a:t>within texts and their interpretations.</a:t>
            </a:r>
            <a:endParaRPr lang="en-NZ" sz="2400" dirty="0" smtClean="0"/>
          </a:p>
          <a:p>
            <a:pPr lvl="1"/>
            <a:r>
              <a:rPr lang="en-NZ" sz="2400" dirty="0" smtClean="0"/>
              <a:t>Challenging the denial of queer identities in the Bible</a:t>
            </a:r>
          </a:p>
          <a:p>
            <a:pPr lvl="1"/>
            <a:r>
              <a:rPr lang="en-NZ" sz="2400" dirty="0" smtClean="0"/>
              <a:t>Highlighting the way queer desires and identities are rendered invisible – eclipsed by </a:t>
            </a:r>
            <a:r>
              <a:rPr lang="en-NZ" sz="2400" dirty="0" smtClean="0"/>
              <a:t>heterosexist and cissexist </a:t>
            </a:r>
            <a:r>
              <a:rPr lang="en-NZ" sz="2400" dirty="0" smtClean="0"/>
              <a:t>reading strategies, which become the unquestioned ‘norm’. </a:t>
            </a:r>
            <a:r>
              <a:rPr lang="en-NZ" sz="2400" dirty="0" smtClean="0"/>
              <a:t>See </a:t>
            </a:r>
            <a:r>
              <a:rPr lang="en-NZ" sz="2400" dirty="0" err="1" smtClean="0"/>
              <a:t>Deryn</a:t>
            </a:r>
            <a:r>
              <a:rPr lang="en-NZ" sz="2400" dirty="0" smtClean="0"/>
              <a:t> Guest reading.</a:t>
            </a:r>
            <a:endParaRPr lang="en-NZ" dirty="0" smtClean="0"/>
          </a:p>
        </p:txBody>
      </p:sp>
    </p:spTree>
    <p:extLst>
      <p:ext uri="{BB962C8B-B14F-4D97-AF65-F5344CB8AC3E}">
        <p14:creationId xmlns:p14="http://schemas.microsoft.com/office/powerpoint/2010/main" val="3651492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8870" y="452718"/>
            <a:ext cx="9601200" cy="1485900"/>
          </a:xfrm>
        </p:spPr>
        <p:txBody>
          <a:bodyPr/>
          <a:lstStyle/>
          <a:p>
            <a:r>
              <a:rPr lang="en-US" dirty="0" smtClean="0"/>
              <a:t>Queer readings and Lesbian rules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5436" y="1671964"/>
            <a:ext cx="7010732" cy="4728835"/>
          </a:xfrm>
        </p:spPr>
        <p:txBody>
          <a:bodyPr>
            <a:normAutofit/>
          </a:bodyPr>
          <a:lstStyle/>
          <a:p>
            <a:pPr lvl="0"/>
            <a:r>
              <a:rPr lang="en-NZ" sz="2400" dirty="0">
                <a:solidFill>
                  <a:prstClr val="black"/>
                </a:solidFill>
                <a:latin typeface="Franklin Gothic Book" panose="020B0503020102020204" pitchFamily="34" charset="0"/>
              </a:rPr>
              <a:t>We need to apply a ‘hermeneutic of cis-</a:t>
            </a:r>
            <a:r>
              <a:rPr lang="en-NZ" sz="2400" dirty="0" err="1">
                <a:solidFill>
                  <a:prstClr val="black"/>
                </a:solidFill>
                <a:latin typeface="Franklin Gothic Book" panose="020B0503020102020204" pitchFamily="34" charset="0"/>
              </a:rPr>
              <a:t>spicion</a:t>
            </a:r>
            <a:r>
              <a:rPr lang="en-NZ" sz="2400" dirty="0">
                <a:solidFill>
                  <a:prstClr val="black"/>
                </a:solidFill>
                <a:latin typeface="Franklin Gothic Book" panose="020B0503020102020204" pitchFamily="34" charset="0"/>
              </a:rPr>
              <a:t>’ and a ‘hermeneutic of hetero-suspicion</a:t>
            </a:r>
            <a:r>
              <a:rPr lang="en-NZ" sz="2400" dirty="0" smtClean="0">
                <a:solidFill>
                  <a:prstClr val="black"/>
                </a:solidFill>
                <a:latin typeface="Franklin Gothic Book" panose="020B0503020102020204" pitchFamily="34" charset="0"/>
              </a:rPr>
              <a:t>’.</a:t>
            </a:r>
            <a:endParaRPr lang="en-NZ" sz="2400" dirty="0" smtClean="0"/>
          </a:p>
          <a:p>
            <a:r>
              <a:rPr lang="en-NZ" sz="2400" dirty="0" smtClean="0"/>
              <a:t>Grace </a:t>
            </a:r>
            <a:r>
              <a:rPr lang="en-NZ" sz="2400" dirty="0" err="1"/>
              <a:t>Jantzen</a:t>
            </a:r>
            <a:r>
              <a:rPr lang="en-NZ" sz="2400" dirty="0" smtClean="0"/>
              <a:t>, ‘Contours of a Queer Theology’: </a:t>
            </a:r>
            <a:r>
              <a:rPr lang="en-NZ" sz="2400" dirty="0"/>
              <a:t>the ‘Lesbian </a:t>
            </a:r>
            <a:r>
              <a:rPr lang="en-NZ" sz="2400" dirty="0" smtClean="0"/>
              <a:t>rule</a:t>
            </a:r>
            <a:r>
              <a:rPr lang="en-NZ" sz="2400" dirty="0"/>
              <a:t>’ – to ‘measure’ the queer bumps and curves in texts.</a:t>
            </a:r>
          </a:p>
          <a:p>
            <a:r>
              <a:rPr lang="en-NZ" sz="2400" dirty="0"/>
              <a:t>Thomas </a:t>
            </a:r>
            <a:r>
              <a:rPr lang="en-NZ" sz="2400" dirty="0" err="1"/>
              <a:t>Bohache</a:t>
            </a:r>
            <a:r>
              <a:rPr lang="en-NZ" sz="2400" dirty="0"/>
              <a:t>: ‘To queer a scripture is to render it unusual and non-normative, to shake it up and see how it might be reconfigured’ </a:t>
            </a:r>
            <a:r>
              <a:rPr lang="en-NZ" sz="2400" dirty="0" smtClean="0"/>
              <a:t>(“Matthew,” in </a:t>
            </a:r>
            <a:r>
              <a:rPr lang="en-NZ" sz="2400" i="1" dirty="0" smtClean="0"/>
              <a:t>Queer </a:t>
            </a:r>
            <a:r>
              <a:rPr lang="en-NZ" sz="2400" i="1" dirty="0"/>
              <a:t>Bible Commentary</a:t>
            </a:r>
            <a:r>
              <a:rPr lang="en-NZ" sz="2400" dirty="0"/>
              <a:t>, p.493).</a:t>
            </a:r>
          </a:p>
          <a:p>
            <a:pPr lvl="1"/>
            <a:r>
              <a:rPr lang="en-NZ" sz="2400" dirty="0"/>
              <a:t>Reading ‘with an eye towards disruption’ (Kathy  </a:t>
            </a:r>
            <a:r>
              <a:rPr lang="en-NZ" sz="2400" dirty="0" smtClean="0"/>
              <a:t>Rudy, ‘Queer Theory and Feminism’)</a:t>
            </a:r>
            <a:endParaRPr lang="en-NZ" sz="2400" dirty="0"/>
          </a:p>
          <a:p>
            <a:endParaRPr lang="en-NZ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6168" y="1671964"/>
            <a:ext cx="4051788" cy="20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433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queer scripture?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6132" y="2171700"/>
            <a:ext cx="10402711" cy="3581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Queer </a:t>
            </a:r>
            <a:r>
              <a:rPr lang="en-US" sz="2800" dirty="0" smtClean="0"/>
              <a:t>readings of sacred texts don’t employ a single method or subject, but ‘take as their point of departure a critical interrogation and active contestation of the many ways in which </a:t>
            </a:r>
            <a:r>
              <a:rPr lang="en-US" sz="2800" u="sng" dirty="0" smtClean="0"/>
              <a:t>the Bible is and has been read to support heteronormative and normalizing configurations of sexual practices and sexual identities</a:t>
            </a:r>
            <a:r>
              <a:rPr lang="en-US" sz="2800" dirty="0" smtClean="0"/>
              <a:t>’.</a:t>
            </a:r>
          </a:p>
          <a:p>
            <a:pPr marL="0" indent="0" algn="r">
              <a:buNone/>
            </a:pPr>
            <a:r>
              <a:rPr lang="en-US" sz="2400" dirty="0" smtClean="0"/>
              <a:t> </a:t>
            </a:r>
            <a:r>
              <a:rPr lang="en-US" dirty="0" smtClean="0"/>
              <a:t>Ken Stone, ‘Introduction’, in </a:t>
            </a:r>
            <a:r>
              <a:rPr lang="en-US" i="1" dirty="0" smtClean="0"/>
              <a:t>Queer Commentary and the Hebrew Bible</a:t>
            </a:r>
            <a:r>
              <a:rPr lang="en-US" dirty="0" smtClean="0"/>
              <a:t>, 2001, p. 33; cited in </a:t>
            </a:r>
            <a:r>
              <a:rPr lang="en-US" dirty="0" err="1" smtClean="0"/>
              <a:t>Derks</a:t>
            </a:r>
            <a:r>
              <a:rPr lang="en-US" dirty="0" smtClean="0"/>
              <a:t>, p.555.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09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3012" y="381000"/>
            <a:ext cx="10748682" cy="676835"/>
          </a:xfrm>
        </p:spPr>
        <p:txBody>
          <a:bodyPr>
            <a:noAutofit/>
          </a:bodyPr>
          <a:lstStyle/>
          <a:p>
            <a:r>
              <a:rPr lang="en-US" sz="3600" dirty="0" smtClean="0"/>
              <a:t>Teresa Hornsby and </a:t>
            </a:r>
            <a:r>
              <a:rPr lang="en-US" sz="3600" dirty="0" err="1" smtClean="0"/>
              <a:t>Deryn</a:t>
            </a:r>
            <a:r>
              <a:rPr lang="en-US" sz="3600" dirty="0" smtClean="0"/>
              <a:t> Guest, </a:t>
            </a:r>
            <a:r>
              <a:rPr lang="en-US" sz="3600" i="1" dirty="0" smtClean="0"/>
              <a:t>Transgender, Intersex and Biblical Interpretation, ‘</a:t>
            </a:r>
            <a:r>
              <a:rPr lang="en-US" sz="3600" dirty="0" smtClean="0"/>
              <a:t>Introduction’.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3012" y="1712259"/>
            <a:ext cx="10748682" cy="49036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“If </a:t>
            </a:r>
            <a:r>
              <a:rPr lang="en-US" sz="2400" dirty="0"/>
              <a:t>the power of heteronormativity resides in its unquestioned status of “normal” and its unchallenged place at the foundation of a sexuality that is “good” and “blessed,” the buttress of the whole </a:t>
            </a:r>
            <a:r>
              <a:rPr lang="en-US" sz="2400" dirty="0" err="1"/>
              <a:t>façade</a:t>
            </a:r>
            <a:r>
              <a:rPr lang="en-US" sz="2400" dirty="0"/>
              <a:t> is Bible translation and interpretation. </a:t>
            </a:r>
            <a:r>
              <a:rPr lang="en-US" sz="2400" dirty="0" smtClean="0"/>
              <a:t>Only </a:t>
            </a:r>
            <a:r>
              <a:rPr lang="en-US" sz="2400" dirty="0"/>
              <a:t>in recent times (the last few decades) have scholars initiated a critique of the heterosexism that permeates all Bible reception at least since the nineteenth century. </a:t>
            </a:r>
            <a:r>
              <a:rPr lang="en-US" sz="2400" dirty="0" smtClean="0"/>
              <a:t>The </a:t>
            </a:r>
            <a:r>
              <a:rPr lang="en-US" sz="2400" dirty="0"/>
              <a:t>burgeoning </a:t>
            </a:r>
            <a:r>
              <a:rPr lang="en-US" sz="2400" dirty="0" smtClean="0"/>
              <a:t>field </a:t>
            </a:r>
            <a:r>
              <a:rPr lang="en-US" sz="2400" dirty="0"/>
              <a:t>of queer </a:t>
            </a:r>
            <a:r>
              <a:rPr lang="en-US" sz="2400" dirty="0" smtClean="0"/>
              <a:t>biblical </a:t>
            </a:r>
            <a:r>
              <a:rPr lang="en-US" sz="2400" dirty="0"/>
              <a:t>studies has produced compelling scholarship, which seeks to show the heteronormative biases that punctuate biblical interpretation</a:t>
            </a:r>
            <a:r>
              <a:rPr lang="en-US" sz="2400" dirty="0" smtClean="0"/>
              <a:t>.” </a:t>
            </a:r>
          </a:p>
          <a:p>
            <a:pPr marL="0" indent="0">
              <a:buNone/>
            </a:pPr>
            <a:r>
              <a:rPr lang="en-US" sz="2400" dirty="0" smtClean="0"/>
              <a:t>“As </a:t>
            </a:r>
            <a:r>
              <a:rPr lang="en-US" sz="2400" dirty="0"/>
              <a:t>postmodern readers of the Bible suggest, the reader makes meaning. Heteronormativity is not </a:t>
            </a:r>
            <a:r>
              <a:rPr lang="en-US" sz="2400" i="1" dirty="0"/>
              <a:t>in </a:t>
            </a:r>
            <a:r>
              <a:rPr lang="en-US" sz="2400" dirty="0"/>
              <a:t>the text, waiting to be discovered; the interpreter or reader brings the assumption of heteronormativity to the text and uses the text to justify heteronormativity</a:t>
            </a:r>
            <a:r>
              <a:rPr lang="en-US" sz="2400" dirty="0" smtClean="0"/>
              <a:t>.” </a:t>
            </a:r>
            <a:endParaRPr lang="en-US" sz="24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587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427" y="1090965"/>
            <a:ext cx="9601200" cy="1485900"/>
          </a:xfrm>
        </p:spPr>
        <p:txBody>
          <a:bodyPr/>
          <a:lstStyle/>
          <a:p>
            <a:r>
              <a:rPr lang="en-US" dirty="0" smtClean="0"/>
              <a:t>Different worlds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4223" y="2789684"/>
            <a:ext cx="10402710" cy="3913094"/>
          </a:xfrm>
        </p:spPr>
        <p:txBody>
          <a:bodyPr>
            <a:normAutofit/>
          </a:bodyPr>
          <a:lstStyle/>
          <a:p>
            <a:r>
              <a:rPr lang="en-US" sz="2800" dirty="0"/>
              <a:t>World </a:t>
            </a:r>
            <a:r>
              <a:rPr lang="en-US" sz="2800" b="1" dirty="0"/>
              <a:t>in</a:t>
            </a:r>
            <a:r>
              <a:rPr lang="en-US" sz="2800" dirty="0"/>
              <a:t> the text</a:t>
            </a:r>
          </a:p>
          <a:p>
            <a:r>
              <a:rPr lang="en-US" sz="2800" dirty="0" smtClean="0"/>
              <a:t>World </a:t>
            </a:r>
            <a:r>
              <a:rPr lang="en-US" sz="2800" b="1" dirty="0" smtClean="0"/>
              <a:t>behind</a:t>
            </a:r>
            <a:r>
              <a:rPr lang="en-US" sz="2800" dirty="0" smtClean="0"/>
              <a:t> the text</a:t>
            </a:r>
          </a:p>
          <a:p>
            <a:r>
              <a:rPr lang="en-US" sz="2800" dirty="0" smtClean="0"/>
              <a:t>World </a:t>
            </a:r>
            <a:r>
              <a:rPr lang="en-US" sz="2800" b="1" dirty="0" smtClean="0"/>
              <a:t>in front of </a:t>
            </a:r>
            <a:r>
              <a:rPr lang="en-US" sz="2800" dirty="0" smtClean="0"/>
              <a:t>the text</a:t>
            </a:r>
          </a:p>
          <a:p>
            <a:r>
              <a:rPr lang="en-US" sz="2800" dirty="0" smtClean="0"/>
              <a:t>How are your own reading strategies (your world in front of the text) shaping your interpretations – and your responses to others’ interpretations?</a:t>
            </a:r>
          </a:p>
          <a:p>
            <a:r>
              <a:rPr lang="en-US" sz="2800" dirty="0" smtClean="0"/>
              <a:t>Applying a hermeneutic of </a:t>
            </a:r>
            <a:r>
              <a:rPr lang="en-US" sz="2800" dirty="0" smtClean="0"/>
              <a:t>hetero-suspicion </a:t>
            </a:r>
            <a:r>
              <a:rPr lang="en-US" sz="2800" dirty="0" smtClean="0"/>
              <a:t>and </a:t>
            </a:r>
            <a:r>
              <a:rPr lang="en-US" sz="2800" dirty="0" smtClean="0"/>
              <a:t>cis-</a:t>
            </a:r>
            <a:r>
              <a:rPr lang="en-US" sz="2800" dirty="0" err="1" smtClean="0"/>
              <a:t>spicion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5027" y="1241871"/>
            <a:ext cx="5600700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34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78541" y="327306"/>
            <a:ext cx="9601200" cy="730250"/>
          </a:xfrm>
        </p:spPr>
        <p:txBody>
          <a:bodyPr/>
          <a:lstStyle/>
          <a:p>
            <a:r>
              <a:rPr lang="en-US" dirty="0" smtClean="0"/>
              <a:t>David and Jonathan (1 and 2 Samuel)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978401" y="1317810"/>
            <a:ext cx="692673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And the </a:t>
            </a:r>
            <a:r>
              <a:rPr lang="en-US" sz="2000" dirty="0"/>
              <a:t>soul of Jonathan was bound to the soul of David, and Jonathan loved him as his own </a:t>
            </a:r>
            <a:r>
              <a:rPr lang="en-US" sz="2000" dirty="0" smtClean="0"/>
              <a:t>soul</a:t>
            </a:r>
            <a:r>
              <a:rPr lang="en-US" sz="2000" dirty="0"/>
              <a:t> </a:t>
            </a:r>
            <a:r>
              <a:rPr lang="is-IS" sz="2000" dirty="0" smtClean="0"/>
              <a:t>…</a:t>
            </a:r>
            <a:r>
              <a:rPr lang="en-US" sz="2000" dirty="0"/>
              <a:t> </a:t>
            </a:r>
            <a:r>
              <a:rPr lang="en-US" sz="2000" b="1" baseline="30000" dirty="0"/>
              <a:t> </a:t>
            </a:r>
            <a:r>
              <a:rPr lang="en-US" sz="2000" dirty="0"/>
              <a:t>Then Jonathan made a covenant with David, because he loved him as his own soul. </a:t>
            </a:r>
            <a:endParaRPr lang="en-US" sz="2000" dirty="0" smtClean="0"/>
          </a:p>
          <a:p>
            <a:pPr algn="r"/>
            <a:r>
              <a:rPr lang="en-US" sz="2000" dirty="0" smtClean="0"/>
              <a:t>(1 Sam. 18.1-3)</a:t>
            </a:r>
          </a:p>
          <a:p>
            <a:endParaRPr lang="en-US" sz="2000" dirty="0"/>
          </a:p>
          <a:p>
            <a:r>
              <a:rPr lang="en-NZ" sz="2000" dirty="0"/>
              <a:t>As soon as the boy had gone, David rose from beside the stone </a:t>
            </a:r>
            <a:r>
              <a:rPr lang="en-NZ" sz="2000" dirty="0" smtClean="0"/>
              <a:t>heap </a:t>
            </a:r>
            <a:r>
              <a:rPr lang="en-NZ" sz="2000" dirty="0"/>
              <a:t>and prostrated himself with his face to the ground. He bowed three times, and they kissed each other, and wept with each other; David wept the more</a:t>
            </a:r>
            <a:r>
              <a:rPr lang="en-NZ" sz="2000" dirty="0" smtClean="0"/>
              <a:t>.</a:t>
            </a:r>
          </a:p>
          <a:p>
            <a:pPr algn="r"/>
            <a:r>
              <a:rPr lang="en-NZ" sz="2000" dirty="0" smtClean="0"/>
              <a:t>(1 Sam. 20.41)</a:t>
            </a:r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Jonathan </a:t>
            </a:r>
            <a:r>
              <a:rPr lang="en-US" sz="2000" dirty="0"/>
              <a:t>lies slain upon your high places</a:t>
            </a:r>
            <a:r>
              <a:rPr lang="en-US" sz="2000" dirty="0" smtClean="0"/>
              <a:t>.</a:t>
            </a:r>
          </a:p>
          <a:p>
            <a:r>
              <a:rPr lang="en-US" sz="2000" dirty="0"/>
              <a:t>   I am distressed for you, my brother Jonathan;</a:t>
            </a:r>
            <a:br>
              <a:rPr lang="en-US" sz="2000" dirty="0"/>
            </a:br>
            <a:r>
              <a:rPr lang="en-US" sz="2000" dirty="0"/>
              <a:t>greatly beloved were you to me;</a:t>
            </a:r>
            <a:br>
              <a:rPr lang="en-US" sz="2000" dirty="0"/>
            </a:br>
            <a:r>
              <a:rPr lang="en-US" sz="2000" dirty="0"/>
              <a:t>    your love to me was wonderful,</a:t>
            </a:r>
            <a:br>
              <a:rPr lang="en-US" sz="2000" dirty="0"/>
            </a:br>
            <a:r>
              <a:rPr lang="en-US" sz="2000" dirty="0"/>
              <a:t>    </a:t>
            </a:r>
            <a:r>
              <a:rPr lang="en-US" sz="2000" dirty="0" smtClean="0"/>
              <a:t>surpassing </a:t>
            </a:r>
            <a:r>
              <a:rPr lang="en-US" sz="2000" dirty="0"/>
              <a:t>the love of women</a:t>
            </a:r>
            <a:r>
              <a:rPr lang="en-US" sz="2000" dirty="0" smtClean="0"/>
              <a:t>. </a:t>
            </a:r>
          </a:p>
          <a:p>
            <a:pPr algn="r"/>
            <a:r>
              <a:rPr lang="en-US" sz="2000" dirty="0" smtClean="0"/>
              <a:t>(2 Sam. 1.25-6)</a:t>
            </a:r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064" y="1183289"/>
            <a:ext cx="3606800" cy="539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286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Crop</Template>
  <TotalTime>610</TotalTime>
  <Words>1041</Words>
  <Application>Microsoft Office PowerPoint</Application>
  <PresentationFormat>Widescreen</PresentationFormat>
  <Paragraphs>92</Paragraphs>
  <Slides>17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Calibri</vt:lpstr>
      <vt:lpstr>Franklin Gothic Book</vt:lpstr>
      <vt:lpstr>Crop</vt:lpstr>
      <vt:lpstr>Reading sacred texts queerly</vt:lpstr>
      <vt:lpstr>Queer theory – a reminder</vt:lpstr>
      <vt:lpstr>A note about terms</vt:lpstr>
      <vt:lpstr>Queer readings of texts</vt:lpstr>
      <vt:lpstr>Queer readings and Lesbian rules</vt:lpstr>
      <vt:lpstr>Why queer scripture?</vt:lpstr>
      <vt:lpstr>Teresa Hornsby and Deryn Guest, Transgender, Intersex and Biblical Interpretation, ‘Introduction’.</vt:lpstr>
      <vt:lpstr>Different worlds</vt:lpstr>
      <vt:lpstr>David and Jonathan (1 and 2 Samuel)</vt:lpstr>
      <vt:lpstr>Ruth and Naomi </vt:lpstr>
      <vt:lpstr>PowerPoint Presentation</vt:lpstr>
      <vt:lpstr>What do you think?</vt:lpstr>
      <vt:lpstr>Jacob</vt:lpstr>
      <vt:lpstr>Judith</vt:lpstr>
      <vt:lpstr>Samson and Delilah (Judges 16)</vt:lpstr>
      <vt:lpstr>Queering Delilah</vt:lpstr>
      <vt:lpstr>Queering Samson  </vt:lpstr>
    </vt:vector>
  </TitlesOfParts>
  <Company>The University of Auckland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Reading sacred texts queerly</dc:title>
  <dc:creator>Caroline Blyth</dc:creator>
  <cp:lastModifiedBy>Caroline Blyth</cp:lastModifiedBy>
  <cp:revision>26</cp:revision>
  <dcterms:created xsi:type="dcterms:W3CDTF">2017-05-18T22:58:32Z</dcterms:created>
  <dcterms:modified xsi:type="dcterms:W3CDTF">2017-05-21T21:53:56Z</dcterms:modified>
</cp:coreProperties>
</file>