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2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08"/>
    <p:restoredTop sz="94669"/>
  </p:normalViewPr>
  <p:slideViewPr>
    <p:cSldViewPr snapToGrid="0" snapToObjects="1">
      <p:cViewPr varScale="1">
        <p:scale>
          <a:sx n="93" d="100"/>
          <a:sy n="93" d="100"/>
        </p:scale>
        <p:origin x="78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C08649-18C9-EC48-88A0-4F48856335B1}" type="datetimeFigureOut">
              <a:rPr lang="en-US" smtClean="0"/>
              <a:t>5/29/17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85FA23-DF22-1B40-9684-A7012A333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7473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B3BA2-F2F1-4ED0-BF0C-9CA948437C4C}" type="slidenum">
              <a:rPr lang="en-NZ" smtClean="0"/>
              <a:t>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1203358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Heteronormative – men assumed to want to attract a woman</a:t>
            </a:r>
          </a:p>
          <a:p>
            <a:r>
              <a:rPr lang="en-US" dirty="0" smtClean="0"/>
              <a:t>Angels</a:t>
            </a:r>
            <a:r>
              <a:rPr lang="en-US" baseline="0" dirty="0" smtClean="0"/>
              <a:t> – ideals, perfect,  heavenly. The ad is selling a product that will make a man more attractive – the ‘ideal’ is a hypersexualized woman (an ‘angel’ – also innocent? Not sexually experienced? But sexual?) Western beauty standards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B3BA2-F2F1-4ED0-BF0C-9CA948437C4C}" type="slidenum">
              <a:rPr lang="en-NZ" smtClean="0"/>
              <a:t>8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047967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Ideals</a:t>
            </a:r>
            <a:r>
              <a:rPr lang="en-US" baseline="0" dirty="0" smtClean="0"/>
              <a:t> of masculinity – military imagery, also vaguely homoerotic too.</a:t>
            </a:r>
          </a:p>
          <a:p>
            <a:r>
              <a:rPr lang="en-US" baseline="0" dirty="0" smtClean="0"/>
              <a:t>Gospel Jesus was ‘queer’ in that he didn’t conform to traditional norms of masculinity – political authority, power, marriage, father, hung out with women and men.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B3BA2-F2F1-4ED0-BF0C-9CA948437C4C}" type="slidenum">
              <a:rPr lang="en-NZ" smtClean="0"/>
              <a:t>13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847443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B3BA2-F2F1-4ED0-BF0C-9CA948437C4C}" type="slidenum">
              <a:rPr lang="en-NZ" smtClean="0"/>
              <a:t>14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8872423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B3BA2-F2F1-4ED0-BF0C-9CA948437C4C}" type="slidenum">
              <a:rPr lang="en-NZ" smtClean="0"/>
              <a:t>15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4468688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B3BA2-F2F1-4ED0-BF0C-9CA948437C4C}" type="slidenum">
              <a:rPr lang="en-NZ" smtClean="0"/>
              <a:t>19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785697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1CE84B52-58DF-7746-B48F-F3A2B3A5297F}" type="datetimeFigureOut">
              <a:rPr lang="en-US" smtClean="0"/>
              <a:t>5/29/17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48307758-F440-AD4A-950D-A5BD6ED7A829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84B52-58DF-7746-B48F-F3A2B3A5297F}" type="datetimeFigureOut">
              <a:rPr lang="en-US" smtClean="0"/>
              <a:t>5/29/17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07758-F440-AD4A-950D-A5BD6ED7A8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84B52-58DF-7746-B48F-F3A2B3A5297F}" type="datetimeFigureOut">
              <a:rPr lang="en-US" smtClean="0"/>
              <a:t>5/29/17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07758-F440-AD4A-950D-A5BD6ED7A8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84B52-58DF-7746-B48F-F3A2B3A5297F}" type="datetimeFigureOut">
              <a:rPr lang="en-US" smtClean="0"/>
              <a:t>5/29/17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07758-F440-AD4A-950D-A5BD6ED7A8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CE84B52-58DF-7746-B48F-F3A2B3A5297F}" type="datetimeFigureOut">
              <a:rPr lang="en-US" smtClean="0"/>
              <a:t>5/29/17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8307758-F440-AD4A-950D-A5BD6ED7A82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84B52-58DF-7746-B48F-F3A2B3A5297F}" type="datetimeFigureOut">
              <a:rPr lang="en-US" smtClean="0"/>
              <a:t>5/29/17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07758-F440-AD4A-950D-A5BD6ED7A8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84B52-58DF-7746-B48F-F3A2B3A5297F}" type="datetimeFigureOut">
              <a:rPr lang="en-US" smtClean="0"/>
              <a:t>5/29/17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07758-F440-AD4A-950D-A5BD6ED7A8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84B52-58DF-7746-B48F-F3A2B3A5297F}" type="datetimeFigureOut">
              <a:rPr lang="en-US" smtClean="0"/>
              <a:t>5/29/17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07758-F440-AD4A-950D-A5BD6ED7A8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84B52-58DF-7746-B48F-F3A2B3A5297F}" type="datetimeFigureOut">
              <a:rPr lang="en-US" smtClean="0"/>
              <a:t>5/29/17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07758-F440-AD4A-950D-A5BD6ED7A8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CE84B52-58DF-7746-B48F-F3A2B3A5297F}" type="datetimeFigureOut">
              <a:rPr lang="en-US" smtClean="0"/>
              <a:t>5/29/17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8307758-F440-AD4A-950D-A5BD6ED7A82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CE84B52-58DF-7746-B48F-F3A2B3A5297F}" type="datetimeFigureOut">
              <a:rPr lang="en-US" smtClean="0"/>
              <a:t>5/29/17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8307758-F440-AD4A-950D-A5BD6ED7A82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1CE84B52-58DF-7746-B48F-F3A2B3A5297F}" type="datetimeFigureOut">
              <a:rPr lang="en-US" smtClean="0"/>
              <a:t>5/29/17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48307758-F440-AD4A-950D-A5BD6ED7A82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57835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Relationship Id="rId3" Type="http://schemas.openxmlformats.org/officeDocument/2006/relationships/image" Target="../media/image17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tiff"/><Relationship Id="rId3" Type="http://schemas.openxmlformats.org/officeDocument/2006/relationships/image" Target="../media/image19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Relationship Id="rId3" Type="http://schemas.openxmlformats.org/officeDocument/2006/relationships/image" Target="../media/image22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7" y="2907166"/>
            <a:ext cx="8361229" cy="2098226"/>
          </a:xfrm>
        </p:spPr>
        <p:txBody>
          <a:bodyPr/>
          <a:lstStyle/>
          <a:p>
            <a:r>
              <a:rPr lang="en-NZ" dirty="0" smtClean="0"/>
              <a:t>Gender, sexuality and religion in pop culture</a:t>
            </a:r>
            <a:endParaRPr lang="en-NZ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18696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5014" y="169983"/>
            <a:ext cx="9237785" cy="6528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800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4165" y="0"/>
            <a:ext cx="5081781" cy="6858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6066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4370" y="1"/>
            <a:ext cx="54274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330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3570" b="4240"/>
          <a:stretch/>
        </p:blipFill>
        <p:spPr>
          <a:xfrm>
            <a:off x="278653" y="143062"/>
            <a:ext cx="5666582" cy="47695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0133" y="0"/>
            <a:ext cx="5801867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31728" y="5270358"/>
            <a:ext cx="29065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Masculinizing Jesus?</a:t>
            </a:r>
          </a:p>
        </p:txBody>
      </p:sp>
    </p:spTree>
    <p:extLst>
      <p:ext uri="{BB962C8B-B14F-4D97-AF65-F5344CB8AC3E}">
        <p14:creationId xmlns:p14="http://schemas.microsoft.com/office/powerpoint/2010/main" val="2007545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104" y="0"/>
            <a:ext cx="4755653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0214" y="0"/>
            <a:ext cx="55138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116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2216" y="4874"/>
            <a:ext cx="9137501" cy="6853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105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5327" y="0"/>
            <a:ext cx="4843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813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409" y="0"/>
            <a:ext cx="4843463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3458" y="0"/>
            <a:ext cx="48500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650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894" y="0"/>
            <a:ext cx="4850071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8480" y="0"/>
            <a:ext cx="4843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4201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841769" y="191045"/>
            <a:ext cx="253345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Z" sz="4400" dirty="0">
                <a:solidFill>
                  <a:schemeClr val="bg1"/>
                </a:solidFill>
              </a:rPr>
              <a:t>#</a:t>
            </a:r>
            <a:r>
              <a:rPr lang="en-NZ" sz="4400" dirty="0" err="1">
                <a:solidFill>
                  <a:schemeClr val="bg1"/>
                </a:solidFill>
              </a:rPr>
              <a:t>hotjesus</a:t>
            </a:r>
            <a:endParaRPr lang="en-NZ" sz="44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3641" y="1107417"/>
            <a:ext cx="7489706" cy="497316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323454" y="6227513"/>
            <a:ext cx="35700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Z" dirty="0">
                <a:solidFill>
                  <a:schemeClr val="bg1"/>
                </a:solidFill>
              </a:rPr>
              <a:t>Diego</a:t>
            </a:r>
            <a:r>
              <a:rPr lang="en-NZ" dirty="0"/>
              <a:t> </a:t>
            </a:r>
            <a:r>
              <a:rPr lang="en-NZ" dirty="0" err="1">
                <a:solidFill>
                  <a:schemeClr val="bg1"/>
                </a:solidFill>
              </a:rPr>
              <a:t>Morgada</a:t>
            </a:r>
            <a:r>
              <a:rPr lang="en-NZ" dirty="0">
                <a:solidFill>
                  <a:schemeClr val="bg1"/>
                </a:solidFill>
              </a:rPr>
              <a:t>, </a:t>
            </a:r>
            <a:r>
              <a:rPr lang="en-NZ" i="1" dirty="0">
                <a:solidFill>
                  <a:schemeClr val="bg1"/>
                </a:solidFill>
              </a:rPr>
              <a:t>Son of God </a:t>
            </a:r>
            <a:r>
              <a:rPr lang="en-NZ" dirty="0">
                <a:solidFill>
                  <a:schemeClr val="bg1"/>
                </a:solidFill>
              </a:rPr>
              <a:t>(2014)</a:t>
            </a:r>
          </a:p>
        </p:txBody>
      </p:sp>
    </p:spTree>
    <p:extLst>
      <p:ext uri="{BB962C8B-B14F-4D97-AF65-F5344CB8AC3E}">
        <p14:creationId xmlns:p14="http://schemas.microsoft.com/office/powerpoint/2010/main" val="1025170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Gender, sexuality and religion in pop culture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NZ" sz="2800" dirty="0" smtClean="0"/>
              <a:t>How are these three phenomena represented in popular culture?</a:t>
            </a:r>
          </a:p>
          <a:p>
            <a:r>
              <a:rPr lang="en-NZ" sz="2800" dirty="0" smtClean="0"/>
              <a:t>Do pop culture texts provide platforms for exploring contentious or controversial relationships between gender, sexuality and religion?</a:t>
            </a:r>
          </a:p>
          <a:p>
            <a:r>
              <a:rPr lang="en-NZ" sz="2800" dirty="0" smtClean="0"/>
              <a:t>Focus on:</a:t>
            </a:r>
          </a:p>
          <a:p>
            <a:pPr lvl="1"/>
            <a:r>
              <a:rPr lang="en-NZ" sz="2800" dirty="0" smtClean="0"/>
              <a:t>Advertising</a:t>
            </a:r>
          </a:p>
          <a:p>
            <a:pPr lvl="1"/>
            <a:r>
              <a:rPr lang="en-NZ" sz="2800" dirty="0" smtClean="0"/>
              <a:t>Social media</a:t>
            </a:r>
          </a:p>
          <a:p>
            <a:pPr lvl="1"/>
            <a:r>
              <a:rPr lang="en-NZ" sz="2800" dirty="0" smtClean="0"/>
              <a:t>Music – focus on </a:t>
            </a:r>
            <a:r>
              <a:rPr lang="en-NZ" sz="2800" dirty="0" err="1" smtClean="0"/>
              <a:t>Beyonce</a:t>
            </a:r>
            <a:endParaRPr lang="en-NZ" sz="2800" dirty="0"/>
          </a:p>
        </p:txBody>
      </p:sp>
    </p:spTree>
    <p:extLst>
      <p:ext uri="{BB962C8B-B14F-4D97-AF65-F5344CB8AC3E}">
        <p14:creationId xmlns:p14="http://schemas.microsoft.com/office/powerpoint/2010/main" val="1282093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822" y="0"/>
            <a:ext cx="4842365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3859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78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3531" y="298938"/>
            <a:ext cx="9601200" cy="712177"/>
          </a:xfrm>
        </p:spPr>
        <p:txBody>
          <a:bodyPr/>
          <a:lstStyle/>
          <a:p>
            <a:r>
              <a:rPr lang="en-NZ" dirty="0" smtClean="0"/>
              <a:t>Advertising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2854" y="1142999"/>
            <a:ext cx="10515600" cy="5451231"/>
          </a:xfrm>
        </p:spPr>
        <p:txBody>
          <a:bodyPr>
            <a:normAutofit/>
          </a:bodyPr>
          <a:lstStyle/>
          <a:p>
            <a:r>
              <a:rPr lang="en-NZ" sz="2800" dirty="0"/>
              <a:t>Selling a product – creating a ‘want’:</a:t>
            </a:r>
          </a:p>
          <a:p>
            <a:pPr lvl="1"/>
            <a:r>
              <a:rPr lang="en-NZ" sz="2800" dirty="0"/>
              <a:t>Highlights </a:t>
            </a:r>
            <a:r>
              <a:rPr lang="en-NZ" sz="2800" dirty="0" smtClean="0"/>
              <a:t>consumers’ </a:t>
            </a:r>
            <a:r>
              <a:rPr lang="en-NZ" sz="2800" dirty="0"/>
              <a:t>need or inadequacy that </a:t>
            </a:r>
            <a:r>
              <a:rPr lang="en-NZ" sz="2800" dirty="0" smtClean="0"/>
              <a:t>persuades </a:t>
            </a:r>
            <a:r>
              <a:rPr lang="en-NZ" sz="2800" dirty="0"/>
              <a:t>them they need this product.</a:t>
            </a:r>
          </a:p>
          <a:p>
            <a:r>
              <a:rPr lang="en-NZ" sz="2800" dirty="0"/>
              <a:t>Selling a lifestyle </a:t>
            </a:r>
            <a:r>
              <a:rPr lang="en-NZ" sz="2800" dirty="0" smtClean="0"/>
              <a:t>or ideology – </a:t>
            </a:r>
            <a:r>
              <a:rPr lang="en-NZ" sz="2800" dirty="0"/>
              <a:t>connects to our first point:</a:t>
            </a:r>
          </a:p>
          <a:p>
            <a:pPr lvl="1"/>
            <a:r>
              <a:rPr lang="en-NZ" sz="2800" dirty="0" smtClean="0"/>
              <a:t>When </a:t>
            </a:r>
            <a:r>
              <a:rPr lang="en-NZ" sz="2800" dirty="0"/>
              <a:t>you </a:t>
            </a:r>
            <a:r>
              <a:rPr lang="en-NZ" sz="2800" dirty="0" smtClean="0"/>
              <a:t>buy </a:t>
            </a:r>
            <a:r>
              <a:rPr lang="en-NZ" sz="2800" dirty="0"/>
              <a:t>the product, you think you’re buying the </a:t>
            </a:r>
            <a:r>
              <a:rPr lang="en-NZ" sz="2800" dirty="0" smtClean="0"/>
              <a:t>lifestyle/ideology </a:t>
            </a:r>
            <a:r>
              <a:rPr lang="en-NZ" sz="2800" dirty="0"/>
              <a:t>too</a:t>
            </a:r>
          </a:p>
          <a:p>
            <a:pPr lvl="1"/>
            <a:r>
              <a:rPr lang="en-NZ" sz="2800" dirty="0"/>
              <a:t>Inspiring (or promising) change in the consumer</a:t>
            </a:r>
          </a:p>
          <a:p>
            <a:r>
              <a:rPr lang="en-NZ" sz="2800" dirty="0"/>
              <a:t>Giving information about a product</a:t>
            </a:r>
          </a:p>
          <a:p>
            <a:r>
              <a:rPr lang="en-NZ" sz="2800" dirty="0" smtClean="0"/>
              <a:t>How </a:t>
            </a:r>
            <a:r>
              <a:rPr lang="en-NZ" sz="2800" dirty="0"/>
              <a:t>do themes of religion, gender and sexuality create a ‘want’?</a:t>
            </a:r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89632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541" y="685800"/>
            <a:ext cx="11080377" cy="1485900"/>
          </a:xfrm>
        </p:spPr>
        <p:txBody>
          <a:bodyPr/>
          <a:lstStyle/>
          <a:p>
            <a:r>
              <a:rPr lang="en-US" dirty="0" smtClean="0"/>
              <a:t>Religious iconography </a:t>
            </a:r>
            <a:r>
              <a:rPr lang="en-US" smtClean="0"/>
              <a:t>in advertising/media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846729"/>
            <a:ext cx="9601200" cy="4428565"/>
          </a:xfrm>
        </p:spPr>
        <p:txBody>
          <a:bodyPr>
            <a:normAutofit/>
          </a:bodyPr>
          <a:lstStyle/>
          <a:p>
            <a:r>
              <a:rPr lang="en-US" sz="2800" dirty="0" smtClean="0"/>
              <a:t>Predominantly well-known </a:t>
            </a:r>
            <a:r>
              <a:rPr lang="en-US" sz="2800" dirty="0" err="1" smtClean="0"/>
              <a:t>Judaeo-Christian</a:t>
            </a:r>
            <a:r>
              <a:rPr lang="en-US" sz="2800" dirty="0" smtClean="0"/>
              <a:t> imagery</a:t>
            </a:r>
          </a:p>
          <a:p>
            <a:pPr lvl="1"/>
            <a:r>
              <a:rPr lang="en-US" sz="2800" dirty="0" smtClean="0"/>
              <a:t>What imagery is absent? What’s a taboo too far?</a:t>
            </a:r>
          </a:p>
          <a:p>
            <a:r>
              <a:rPr lang="en-US" sz="2800" dirty="0" smtClean="0"/>
              <a:t>Often juxtaposed with sexualized or gendered imagery:</a:t>
            </a:r>
          </a:p>
          <a:p>
            <a:pPr lvl="1"/>
            <a:r>
              <a:rPr lang="en-US" sz="2800" dirty="0" smtClean="0"/>
              <a:t>Purely to evoke shock, irony, satire?</a:t>
            </a:r>
          </a:p>
          <a:p>
            <a:pPr lvl="1"/>
            <a:r>
              <a:rPr lang="en-US" sz="2800" dirty="0" smtClean="0"/>
              <a:t>Saying something about contemporary understandings of the relationships between religion, gender and sexuality?</a:t>
            </a:r>
          </a:p>
          <a:p>
            <a:pPr lvl="1"/>
            <a:r>
              <a:rPr lang="en-US" sz="2800" dirty="0" smtClean="0"/>
              <a:t>Sexual and gendered identity as a new ‘religion’?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61500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427" y="79130"/>
            <a:ext cx="4999419" cy="65277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1506" y="79130"/>
            <a:ext cx="5748339" cy="553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454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225" y="315477"/>
            <a:ext cx="4234375" cy="63440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0966" t="1076" r="11066" b="2022"/>
          <a:stretch/>
        </p:blipFill>
        <p:spPr>
          <a:xfrm>
            <a:off x="6696583" y="315477"/>
            <a:ext cx="4618686" cy="6344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408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Angels in advertising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4730" y="1981199"/>
            <a:ext cx="10605246" cy="4688541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Symbols of ideal humanity, ‘heavenly bodies’, beauty, perfection, purity</a:t>
            </a:r>
          </a:p>
          <a:p>
            <a:endParaRPr lang="en-US" sz="2800" dirty="0" smtClean="0"/>
          </a:p>
          <a:p>
            <a:r>
              <a:rPr lang="en-US" sz="2800" dirty="0" smtClean="0"/>
              <a:t>In religious tradition, angels were typically male figures – divine messengers, companions to the gods/God in heaven</a:t>
            </a:r>
          </a:p>
          <a:p>
            <a:endParaRPr lang="en-US" sz="2800" dirty="0" smtClean="0"/>
          </a:p>
          <a:p>
            <a:r>
              <a:rPr lang="en-US" sz="2800" dirty="0" smtClean="0"/>
              <a:t>In popular culture, angels are typically female figures – idealized beauty, purity, and also sexuality.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790335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6537" y="99127"/>
            <a:ext cx="9866071" cy="6603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956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6625" y="261937"/>
            <a:ext cx="5238750" cy="633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773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</a:majorFont>
      <a:minorFont>
        <a:latin typeface="Franklin Gothic Book" panose="020B0503020102020204"/>
        <a:ea typeface=""/>
        <a:cs typeface="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Crop</Template>
  <TotalTime>0</TotalTime>
  <Words>373</Words>
  <Application>Microsoft Macintosh PowerPoint</Application>
  <PresentationFormat>Widescreen</PresentationFormat>
  <Paragraphs>42</Paragraphs>
  <Slides>20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Calibri</vt:lpstr>
      <vt:lpstr>Franklin Gothic Book</vt:lpstr>
      <vt:lpstr>Crop</vt:lpstr>
      <vt:lpstr>Gender, sexuality and religion in pop culture</vt:lpstr>
      <vt:lpstr>Gender, sexuality and religion in pop culture</vt:lpstr>
      <vt:lpstr>Advertising</vt:lpstr>
      <vt:lpstr>Religious iconography in advertising/media</vt:lpstr>
      <vt:lpstr>PowerPoint Presentation</vt:lpstr>
      <vt:lpstr>PowerPoint Presentation</vt:lpstr>
      <vt:lpstr>Angels in advertising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Gender, sexuality and religion in pop culture</dc:title>
  <dc:creator>Caroline Blyth</dc:creator>
  <cp:lastModifiedBy>Caroline Blyth</cp:lastModifiedBy>
  <cp:revision>1</cp:revision>
  <dcterms:created xsi:type="dcterms:W3CDTF">2017-05-29T09:02:51Z</dcterms:created>
  <dcterms:modified xsi:type="dcterms:W3CDTF">2017-05-29T09:03:35Z</dcterms:modified>
</cp:coreProperties>
</file>