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61" r:id="rId2"/>
    <p:sldId id="319" r:id="rId3"/>
    <p:sldId id="317" r:id="rId4"/>
    <p:sldId id="316" r:id="rId5"/>
    <p:sldId id="318" r:id="rId6"/>
    <p:sldId id="298" r:id="rId7"/>
    <p:sldId id="299" r:id="rId8"/>
    <p:sldId id="300" r:id="rId9"/>
    <p:sldId id="301" r:id="rId10"/>
    <p:sldId id="302" r:id="rId11"/>
    <p:sldId id="304" r:id="rId12"/>
    <p:sldId id="305" r:id="rId13"/>
    <p:sldId id="263" r:id="rId14"/>
    <p:sldId id="264" r:id="rId15"/>
    <p:sldId id="265" r:id="rId16"/>
    <p:sldId id="270" r:id="rId17"/>
    <p:sldId id="267" r:id="rId18"/>
    <p:sldId id="296" r:id="rId19"/>
    <p:sldId id="295" r:id="rId20"/>
    <p:sldId id="269" r:id="rId21"/>
    <p:sldId id="303" r:id="rId22"/>
    <p:sldId id="297" r:id="rId23"/>
    <p:sldId id="293" r:id="rId24"/>
    <p:sldId id="294" r:id="rId25"/>
    <p:sldId id="313" r:id="rId26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10" autoAdjust="0"/>
    <p:restoredTop sz="77941" autoAdjust="0"/>
  </p:normalViewPr>
  <p:slideViewPr>
    <p:cSldViewPr snapToGrid="0">
      <p:cViewPr varScale="1">
        <p:scale>
          <a:sx n="84" d="100"/>
          <a:sy n="84" d="100"/>
        </p:scale>
        <p:origin x="60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CE8A9E-A93D-4FA2-BA16-E8E554FA721F}" type="datetimeFigureOut">
              <a:rPr lang="en-NZ" smtClean="0"/>
              <a:t>31/05/2017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D52935-C351-4399-8F15-74A49BE2370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48871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7B2FDF-ABE7-4705-96AA-A2B1152B4D62}" type="datetimeFigureOut">
              <a:rPr lang="en-NZ" smtClean="0"/>
              <a:t>31/05/2017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B3BA2-F2F1-4ED0-BF0C-9CA948437C4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90993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B3BA2-F2F1-4ED0-BF0C-9CA948437C4C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096057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EB6C4-2F22-4957-809A-CFA4101D332E}" type="slidenum">
              <a:rPr lang="en-NZ" smtClean="0"/>
              <a:t>12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770145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EB6C4-2F22-4957-809A-CFA4101D332E}" type="slidenum">
              <a:rPr lang="en-NZ" smtClean="0"/>
              <a:t>13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849336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EB6C4-2F22-4957-809A-CFA4101D332E}" type="slidenum">
              <a:rPr lang="en-NZ" smtClean="0"/>
              <a:t>14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519460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See questions on previous</a:t>
            </a:r>
            <a:r>
              <a:rPr lang="en-NZ" baseline="0" dirty="0" smtClean="0"/>
              <a:t> slide.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EB6C4-2F22-4957-809A-CFA4101D332E}" type="slidenum">
              <a:rPr lang="en-NZ" smtClean="0"/>
              <a:t>15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32825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EB6C4-2F22-4957-809A-CFA4101D332E}" type="slidenum">
              <a:rPr lang="en-NZ" smtClean="0"/>
              <a:t>16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922627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TSUM (Department</a:t>
            </a:r>
            <a:r>
              <a:rPr lang="en-NZ" baseline="0" dirty="0" smtClean="0"/>
              <a:t> Store) advert 2010</a:t>
            </a:r>
          </a:p>
          <a:p>
            <a:r>
              <a:rPr lang="en-NZ" baseline="0" dirty="0" smtClean="0"/>
              <a:t>Again, </a:t>
            </a:r>
            <a:r>
              <a:rPr lang="en-NZ" dirty="0" smtClean="0"/>
              <a:t>what assumptions</a:t>
            </a:r>
            <a:r>
              <a:rPr lang="en-NZ" baseline="0" dirty="0" smtClean="0"/>
              <a:t> does this ad make about female sexuality? And what do you think of this post-feminist Eve? Does she echo the Genesis 3 traditions?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EB6C4-2F22-4957-809A-CFA4101D332E}" type="slidenum">
              <a:rPr lang="en-NZ" smtClean="0"/>
              <a:t>17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84602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EB6C4-2F22-4957-809A-CFA4101D332E}" type="slidenum">
              <a:rPr lang="en-NZ" smtClean="0"/>
              <a:t>20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539192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875BA-CF52-4980-8E22-491EDA3F875C}" type="slidenum">
              <a:rPr lang="en-NZ" smtClean="0"/>
              <a:pPr/>
              <a:t>21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713303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23838" y="808038"/>
            <a:ext cx="7185026" cy="40417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NZ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EB6C4-2F22-4957-809A-CFA4101D332E}" type="slidenum">
              <a:rPr lang="en-NZ" smtClean="0"/>
              <a:t>25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9371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EB6C4-2F22-4957-809A-CFA4101D332E}" type="slidenum">
              <a:rPr lang="en-NZ" smtClean="0"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96910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EB6C4-2F22-4957-809A-CFA4101D332E}" type="slidenum">
              <a:rPr lang="en-NZ" smtClean="0"/>
              <a:t>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13628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EB6C4-2F22-4957-809A-CFA4101D332E}" type="slidenum">
              <a:rPr lang="en-NZ" smtClean="0"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21824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EB6C4-2F22-4957-809A-CFA4101D332E}" type="slidenum">
              <a:rPr lang="en-NZ" smtClean="0"/>
              <a:t>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21723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EB6C4-2F22-4957-809A-CFA4101D332E}" type="slidenum">
              <a:rPr lang="en-NZ" smtClean="0"/>
              <a:t>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08578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EB6C4-2F22-4957-809A-CFA4101D332E}" type="slidenum">
              <a:rPr lang="en-NZ" smtClean="0"/>
              <a:t>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642804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EB6C4-2F22-4957-809A-CFA4101D332E}" type="slidenum">
              <a:rPr lang="en-NZ" smtClean="0"/>
              <a:t>10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278934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875BA-CF52-4980-8E22-491EDA3F875C}" type="slidenum">
              <a:rPr lang="en-NZ" smtClean="0"/>
              <a:pPr/>
              <a:t>11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10914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5/31/2017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5/31/2017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5/31/2017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5/31/2017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5/31/2017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5/31/2017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3550" y="514350"/>
            <a:ext cx="5109882" cy="712694"/>
          </a:xfrm>
        </p:spPr>
        <p:txBody>
          <a:bodyPr>
            <a:normAutofit/>
          </a:bodyPr>
          <a:lstStyle/>
          <a:p>
            <a:r>
              <a:rPr lang="en-NZ" dirty="0" smtClean="0"/>
              <a:t>Genesis 2-3</a:t>
            </a:r>
            <a:endParaRPr lang="en-NZ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3" t="2412" b="2820"/>
          <a:stretch/>
        </p:blipFill>
        <p:spPr>
          <a:xfrm>
            <a:off x="0" y="0"/>
            <a:ext cx="5269007" cy="69047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43550" y="1398494"/>
            <a:ext cx="6307793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Creation of Adam and Eve</a:t>
            </a:r>
          </a:p>
          <a:p>
            <a:endParaRPr lang="en-US" sz="2800" dirty="0"/>
          </a:p>
          <a:p>
            <a:r>
              <a:rPr lang="en-US" sz="2800" dirty="0" smtClean="0"/>
              <a:t>Adam and Eve eat forbidden fruit and are expelled from garden of Eden</a:t>
            </a:r>
          </a:p>
          <a:p>
            <a:endParaRPr lang="en-US" sz="2800" dirty="0"/>
          </a:p>
          <a:p>
            <a:r>
              <a:rPr lang="en-US" sz="2800" dirty="0" smtClean="0"/>
              <a:t>Hugely popular </a:t>
            </a:r>
            <a:r>
              <a:rPr lang="en-US" sz="2800" dirty="0" smtClean="0"/>
              <a:t>theme in art and in later advertising. </a:t>
            </a:r>
          </a:p>
          <a:p>
            <a:endParaRPr lang="en-US" sz="2800" dirty="0"/>
          </a:p>
          <a:p>
            <a:r>
              <a:rPr lang="en-US" sz="2800" dirty="0" smtClean="0"/>
              <a:t>Typically </a:t>
            </a:r>
            <a:r>
              <a:rPr lang="en-US" sz="2800" dirty="0" smtClean="0"/>
              <a:t>Eve is sexualized (the source of man’s temptation)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70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44" y="-17208"/>
            <a:ext cx="4460686" cy="68864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566410" y="6237313"/>
            <a:ext cx="61836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1600" dirty="0">
                <a:solidFill>
                  <a:schemeClr val="bg1"/>
                </a:solidFill>
              </a:rPr>
              <a:t>John Liston </a:t>
            </a:r>
            <a:r>
              <a:rPr lang="en-NZ" sz="1600" dirty="0" err="1">
                <a:solidFill>
                  <a:schemeClr val="bg1"/>
                </a:solidFill>
              </a:rPr>
              <a:t>Byam</a:t>
            </a:r>
            <a:r>
              <a:rPr lang="en-NZ" sz="1600" dirty="0">
                <a:solidFill>
                  <a:schemeClr val="bg1"/>
                </a:solidFill>
              </a:rPr>
              <a:t> Shaw, </a:t>
            </a:r>
            <a:r>
              <a:rPr lang="en-NZ" sz="1600" i="1" dirty="0">
                <a:solidFill>
                  <a:schemeClr val="bg1"/>
                </a:solidFill>
              </a:rPr>
              <a:t>The Woman, The Man, The Serpent </a:t>
            </a:r>
            <a:r>
              <a:rPr lang="en-NZ" sz="1600" dirty="0">
                <a:solidFill>
                  <a:schemeClr val="bg1"/>
                </a:solidFill>
              </a:rPr>
              <a:t>(1911)</a:t>
            </a:r>
          </a:p>
        </p:txBody>
      </p:sp>
    </p:spTree>
    <p:extLst>
      <p:ext uri="{BB962C8B-B14F-4D97-AF65-F5344CB8AC3E}">
        <p14:creationId xmlns:p14="http://schemas.microsoft.com/office/powerpoint/2010/main" val="23311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3811106" y="274638"/>
            <a:ext cx="8229600" cy="70609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b="1" dirty="0" err="1" smtClean="0">
                <a:solidFill>
                  <a:schemeClr val="bg1"/>
                </a:solidFill>
              </a:rPr>
              <a:t>Postfeminism</a:t>
            </a:r>
            <a:endParaRPr lang="en-NZ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328" y="1054129"/>
            <a:ext cx="4980278" cy="2937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156" y="3703959"/>
            <a:ext cx="440055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328" y="980728"/>
            <a:ext cx="4069586" cy="272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21528" t="4500" r="21471" b="6501"/>
          <a:stretch/>
        </p:blipFill>
        <p:spPr>
          <a:xfrm>
            <a:off x="184985" y="1054129"/>
            <a:ext cx="2706879" cy="4226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6699" y="3991990"/>
            <a:ext cx="4343457" cy="263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02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23410" y="6139295"/>
            <a:ext cx="67894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dirty="0">
                <a:solidFill>
                  <a:schemeClr val="bg1"/>
                </a:solidFill>
              </a:rPr>
              <a:t>Billboard advertisement for Bobby's Taproom Grill and Ribs, </a:t>
            </a:r>
            <a:r>
              <a:rPr lang="en-NZ" dirty="0" smtClean="0">
                <a:solidFill>
                  <a:schemeClr val="bg1"/>
                </a:solidFill>
              </a:rPr>
              <a:t>2008</a:t>
            </a:r>
            <a:endParaRPr lang="en-NZ" dirty="0">
              <a:solidFill>
                <a:schemeClr val="bg1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94" y="0"/>
            <a:ext cx="3786748" cy="6854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240017" y="214761"/>
            <a:ext cx="36132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sz="3600" dirty="0">
                <a:solidFill>
                  <a:schemeClr val="bg1"/>
                </a:solidFill>
              </a:rPr>
              <a:t>Eve in advertising</a:t>
            </a:r>
            <a:endParaRPr lang="en-NZ" sz="36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03420" y="1196752"/>
            <a:ext cx="74866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2400" dirty="0">
                <a:solidFill>
                  <a:schemeClr val="bg1"/>
                </a:solidFill>
              </a:rPr>
              <a:t>What ideologies </a:t>
            </a:r>
            <a:r>
              <a:rPr lang="en-NZ" sz="2400" dirty="0">
                <a:solidFill>
                  <a:schemeClr val="bg1"/>
                </a:solidFill>
              </a:rPr>
              <a:t>of gender and sexuality are being expressed in this image? </a:t>
            </a:r>
            <a:endParaRPr lang="en-NZ" sz="2400" dirty="0">
              <a:solidFill>
                <a:schemeClr val="bg1"/>
              </a:solidFill>
            </a:endParaRPr>
          </a:p>
          <a:p>
            <a:endParaRPr lang="en-NZ" sz="2400" dirty="0">
              <a:solidFill>
                <a:schemeClr val="bg1"/>
              </a:solidFill>
            </a:endParaRPr>
          </a:p>
          <a:p>
            <a:r>
              <a:rPr lang="en-NZ" sz="2400" dirty="0">
                <a:solidFill>
                  <a:schemeClr val="bg1"/>
                </a:solidFill>
              </a:rPr>
              <a:t>Note </a:t>
            </a:r>
            <a:r>
              <a:rPr lang="en-NZ" sz="2400" dirty="0">
                <a:solidFill>
                  <a:schemeClr val="bg1"/>
                </a:solidFill>
              </a:rPr>
              <a:t>Adam’s ‘licensed withdrawal’ (Edwards, p. 15). What effect does this have on his involvement in this </a:t>
            </a:r>
            <a:r>
              <a:rPr lang="en-NZ" sz="2400" dirty="0">
                <a:solidFill>
                  <a:schemeClr val="bg1"/>
                </a:solidFill>
              </a:rPr>
              <a:t>scene compared with Eve? </a:t>
            </a:r>
            <a:endParaRPr lang="en-N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06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372" y="171290"/>
            <a:ext cx="10486603" cy="5880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07931" y="6178877"/>
            <a:ext cx="6336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dirty="0">
                <a:solidFill>
                  <a:schemeClr val="bg1"/>
                </a:solidFill>
              </a:rPr>
              <a:t>Ad for POM Wonderful pomegranate juice 2010</a:t>
            </a:r>
          </a:p>
        </p:txBody>
      </p:sp>
    </p:spTree>
    <p:extLst>
      <p:ext uri="{BB962C8B-B14F-4D97-AF65-F5344CB8AC3E}">
        <p14:creationId xmlns:p14="http://schemas.microsoft.com/office/powerpoint/2010/main" val="234467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73497" y="6143311"/>
            <a:ext cx="52094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sz="3200" dirty="0">
                <a:solidFill>
                  <a:schemeClr val="bg1"/>
                </a:solidFill>
              </a:rPr>
              <a:t>Ads for </a:t>
            </a:r>
            <a:r>
              <a:rPr lang="en-NZ" sz="3200" dirty="0" err="1">
                <a:solidFill>
                  <a:schemeClr val="bg1"/>
                </a:solidFill>
              </a:rPr>
              <a:t>Chenson</a:t>
            </a:r>
            <a:r>
              <a:rPr lang="en-NZ" sz="3200" dirty="0">
                <a:solidFill>
                  <a:schemeClr val="bg1"/>
                </a:solidFill>
              </a:rPr>
              <a:t> bags (2010)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2711" y="39621"/>
            <a:ext cx="8995996" cy="61943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2711" y="43801"/>
            <a:ext cx="9126924" cy="618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966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066" y="0"/>
            <a:ext cx="101038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88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7505" y="392659"/>
            <a:ext cx="8571553" cy="57143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37094" y="6107028"/>
            <a:ext cx="51523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sz="3200" dirty="0" smtClean="0">
                <a:solidFill>
                  <a:schemeClr val="bg1"/>
                </a:solidFill>
              </a:rPr>
              <a:t>United </a:t>
            </a:r>
            <a:r>
              <a:rPr lang="en-NZ" sz="3200" dirty="0" err="1" smtClean="0">
                <a:solidFill>
                  <a:schemeClr val="bg1"/>
                </a:solidFill>
              </a:rPr>
              <a:t>Colors</a:t>
            </a:r>
            <a:r>
              <a:rPr lang="en-NZ" sz="3200" dirty="0" smtClean="0">
                <a:solidFill>
                  <a:schemeClr val="bg1"/>
                </a:solidFill>
              </a:rPr>
              <a:t> of Benetton ad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95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650" y="135142"/>
            <a:ext cx="9143492" cy="59505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85738" y="6229723"/>
            <a:ext cx="39503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dirty="0">
                <a:solidFill>
                  <a:schemeClr val="bg1"/>
                </a:solidFill>
              </a:rPr>
              <a:t>TSUM (Department Store) advert 2010</a:t>
            </a:r>
          </a:p>
        </p:txBody>
      </p:sp>
    </p:spTree>
    <p:extLst>
      <p:ext uri="{BB962C8B-B14F-4D97-AF65-F5344CB8AC3E}">
        <p14:creationId xmlns:p14="http://schemas.microsoft.com/office/powerpoint/2010/main" val="69279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29" t="7670" r="2269" b="7366"/>
          <a:stretch/>
        </p:blipFill>
        <p:spPr>
          <a:xfrm>
            <a:off x="3897630" y="457200"/>
            <a:ext cx="4366260" cy="60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6850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9383" y="0"/>
            <a:ext cx="51332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26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5726430" cy="69479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21139" y="5987534"/>
            <a:ext cx="50703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dirty="0">
                <a:solidFill>
                  <a:schemeClr val="bg1"/>
                </a:solidFill>
              </a:rPr>
              <a:t>12</a:t>
            </a:r>
            <a:r>
              <a:rPr lang="en-NZ" baseline="30000" dirty="0">
                <a:solidFill>
                  <a:schemeClr val="bg1"/>
                </a:solidFill>
              </a:rPr>
              <a:t>th</a:t>
            </a:r>
            <a:r>
              <a:rPr lang="en-NZ" dirty="0">
                <a:solidFill>
                  <a:schemeClr val="bg1"/>
                </a:solidFill>
              </a:rPr>
              <a:t> Century mosaic in Capella </a:t>
            </a:r>
            <a:r>
              <a:rPr lang="en-NZ" dirty="0" err="1">
                <a:solidFill>
                  <a:schemeClr val="bg1"/>
                </a:solidFill>
              </a:rPr>
              <a:t>Palantina</a:t>
            </a:r>
            <a:r>
              <a:rPr lang="en-NZ" dirty="0">
                <a:solidFill>
                  <a:schemeClr val="bg1"/>
                </a:solidFill>
              </a:rPr>
              <a:t>, Palermo</a:t>
            </a:r>
            <a:endParaRPr lang="en-NZ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96940" y="415766"/>
            <a:ext cx="544449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So when the woman saw that the tree was good for food, and that it was a delight to the eyes, and that the tree was to be desired to make one </a:t>
            </a:r>
            <a:r>
              <a:rPr lang="en-NZ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wise,</a:t>
            </a:r>
            <a:r>
              <a:rPr lang="en-NZ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 she took of its fruit and ate, and she also gave some to her husband who was with her, and he </a:t>
            </a:r>
            <a:r>
              <a:rPr lang="en-NZ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ate (Gen. 3.6)</a:t>
            </a:r>
            <a:endParaRPr lang="en-NZ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3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52" y="0"/>
            <a:ext cx="528934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1267" y="0"/>
            <a:ext cx="51583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23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02" y="97200"/>
            <a:ext cx="4643230" cy="6315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4" y="188640"/>
            <a:ext cx="3334896" cy="3334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149" y="3747557"/>
            <a:ext cx="4333875" cy="285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61340" y="6237312"/>
            <a:ext cx="1295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dirty="0"/>
              <a:t>Paris Hilton</a:t>
            </a:r>
          </a:p>
        </p:txBody>
      </p:sp>
      <p:sp>
        <p:nvSpPr>
          <p:cNvPr id="4" name="Rectangle 3"/>
          <p:cNvSpPr/>
          <p:nvPr/>
        </p:nvSpPr>
        <p:spPr>
          <a:xfrm>
            <a:off x="7208830" y="3284984"/>
            <a:ext cx="15993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dirty="0"/>
              <a:t>Britney Spears</a:t>
            </a:r>
          </a:p>
        </p:txBody>
      </p:sp>
    </p:spTree>
    <p:extLst>
      <p:ext uri="{BB962C8B-B14F-4D97-AF65-F5344CB8AC3E}">
        <p14:creationId xmlns:p14="http://schemas.microsoft.com/office/powerpoint/2010/main" val="264037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3334" y="0"/>
            <a:ext cx="4631986" cy="689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139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281" y="-29320"/>
            <a:ext cx="9538447" cy="688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34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7535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4089" y="0"/>
            <a:ext cx="48611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37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075" y="764705"/>
            <a:ext cx="3424560" cy="5103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447929" y="1412776"/>
            <a:ext cx="5063775" cy="5193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400" dirty="0"/>
              <a:t>‘The myth has projected a malignant image of the male-female relationship and of the “nature” of women that is still deeply imbedded in the modern psyche … The myth has in fact affected doctrines and laws that concern women’s status in society and it has contributed to the mind-set of those who continue to grind out biased, male-centred ethical theories … [It] undergirds destructive patterns in the fabric of our culture’. </a:t>
            </a:r>
          </a:p>
          <a:p>
            <a:pPr>
              <a:buNone/>
            </a:pPr>
            <a:endParaRPr lang="en-GB" dirty="0"/>
          </a:p>
          <a:p>
            <a:pPr algn="r">
              <a:buNone/>
            </a:pPr>
            <a:r>
              <a:rPr lang="en-GB" dirty="0"/>
              <a:t>Mary Daly, </a:t>
            </a:r>
            <a:r>
              <a:rPr lang="en-GB" i="1" dirty="0"/>
              <a:t>Beyond God the Father</a:t>
            </a:r>
            <a:endParaRPr lang="en-NZ" dirty="0"/>
          </a:p>
        </p:txBody>
      </p:sp>
      <p:sp>
        <p:nvSpPr>
          <p:cNvPr id="3" name="Rectangle 2"/>
          <p:cNvSpPr/>
          <p:nvPr/>
        </p:nvSpPr>
        <p:spPr>
          <a:xfrm>
            <a:off x="5879976" y="188641"/>
            <a:ext cx="43365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sz="3600" dirty="0"/>
              <a:t>Does it really matter?</a:t>
            </a:r>
          </a:p>
        </p:txBody>
      </p:sp>
    </p:spTree>
    <p:extLst>
      <p:ext uri="{BB962C8B-B14F-4D97-AF65-F5344CB8AC3E}">
        <p14:creationId xmlns:p14="http://schemas.microsoft.com/office/powerpoint/2010/main" val="57964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28" y="0"/>
            <a:ext cx="5347210" cy="68553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66968" y="6191019"/>
            <a:ext cx="32178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dirty="0">
                <a:solidFill>
                  <a:schemeClr val="bg1"/>
                </a:solidFill>
              </a:rPr>
              <a:t>Titian, </a:t>
            </a:r>
            <a:r>
              <a:rPr lang="en-NZ" i="1" dirty="0">
                <a:solidFill>
                  <a:schemeClr val="bg1"/>
                </a:solidFill>
              </a:rPr>
              <a:t>The Fall of Man </a:t>
            </a:r>
            <a:r>
              <a:rPr lang="en-NZ" dirty="0">
                <a:solidFill>
                  <a:schemeClr val="bg1"/>
                </a:solidFill>
              </a:rPr>
              <a:t>(c.1550)</a:t>
            </a:r>
            <a:endParaRPr lang="en-N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70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rang temtpat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67609" y="260648"/>
            <a:ext cx="7080755" cy="62373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79777" y="6488668"/>
            <a:ext cx="39406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dirty="0">
                <a:solidFill>
                  <a:schemeClr val="bg1"/>
                </a:solidFill>
              </a:rPr>
              <a:t>William </a:t>
            </a:r>
            <a:r>
              <a:rPr lang="en-NZ" dirty="0" err="1">
                <a:solidFill>
                  <a:schemeClr val="bg1"/>
                </a:solidFill>
              </a:rPr>
              <a:t>Strang</a:t>
            </a:r>
            <a:r>
              <a:rPr lang="en-NZ" dirty="0">
                <a:solidFill>
                  <a:schemeClr val="bg1"/>
                </a:solidFill>
              </a:rPr>
              <a:t>, </a:t>
            </a:r>
            <a:r>
              <a:rPr lang="en-NZ" i="1" dirty="0">
                <a:solidFill>
                  <a:schemeClr val="bg1"/>
                </a:solidFill>
              </a:rPr>
              <a:t>The Temptation </a:t>
            </a:r>
            <a:r>
              <a:rPr lang="en-NZ" dirty="0">
                <a:solidFill>
                  <a:schemeClr val="bg1"/>
                </a:solidFill>
              </a:rPr>
              <a:t>(1899)</a:t>
            </a:r>
            <a:endParaRPr lang="en-N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84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43300" y="170747"/>
            <a:ext cx="8229600" cy="490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3600" b="0" i="0" u="none" strike="noStrike" kern="120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Eve and the snake – a special relationship?</a:t>
            </a:r>
            <a:endParaRPr kumimoji="0" lang="en-NZ" sz="36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0" y="0"/>
            <a:ext cx="2957470" cy="6792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216424" y="6285711"/>
            <a:ext cx="36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NZ" dirty="0" err="1">
                <a:solidFill>
                  <a:prstClr val="white"/>
                </a:solidFill>
                <a:latin typeface="Calibri"/>
              </a:rPr>
              <a:t>Masolini</a:t>
            </a:r>
            <a:r>
              <a:rPr lang="en-NZ" dirty="0">
                <a:solidFill>
                  <a:prstClr val="white"/>
                </a:solidFill>
                <a:latin typeface="Calibri"/>
              </a:rPr>
              <a:t>, </a:t>
            </a:r>
            <a:r>
              <a:rPr lang="en-NZ" i="1" dirty="0">
                <a:solidFill>
                  <a:prstClr val="white"/>
                </a:solidFill>
                <a:latin typeface="Calibri"/>
              </a:rPr>
              <a:t>Adam, Eve and Lilith </a:t>
            </a:r>
            <a:r>
              <a:rPr lang="en-NZ" dirty="0">
                <a:solidFill>
                  <a:prstClr val="white"/>
                </a:solidFill>
                <a:latin typeface="Calibri"/>
              </a:rPr>
              <a:t>(1425)</a:t>
            </a:r>
          </a:p>
        </p:txBody>
      </p:sp>
      <p:sp>
        <p:nvSpPr>
          <p:cNvPr id="6" name="Rectangle 5"/>
          <p:cNvSpPr/>
          <p:nvPr/>
        </p:nvSpPr>
        <p:spPr>
          <a:xfrm>
            <a:off x="3543300" y="1426927"/>
            <a:ext cx="55446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NZ" sz="2800" dirty="0">
                <a:solidFill>
                  <a:prstClr val="white"/>
                </a:solidFill>
                <a:latin typeface="Calibri"/>
              </a:rPr>
              <a:t>Note how the snake has a female face, not unlike that of Eve herself…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8" t="12046" r="14108" b="66108"/>
          <a:stretch/>
        </p:blipFill>
        <p:spPr bwMode="auto">
          <a:xfrm>
            <a:off x="9280963" y="1543050"/>
            <a:ext cx="2306735" cy="2604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6531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Eve and serpen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6252" y="188640"/>
            <a:ext cx="4104456" cy="60256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361748" y="6245284"/>
            <a:ext cx="3412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dirty="0">
                <a:solidFill>
                  <a:schemeClr val="bg1"/>
                </a:solidFill>
              </a:rPr>
              <a:t>Lucien Levy-</a:t>
            </a:r>
            <a:r>
              <a:rPr lang="en-NZ" dirty="0" err="1">
                <a:solidFill>
                  <a:schemeClr val="bg1"/>
                </a:solidFill>
              </a:rPr>
              <a:t>Dhurmer</a:t>
            </a:r>
            <a:r>
              <a:rPr lang="en-NZ" dirty="0">
                <a:solidFill>
                  <a:schemeClr val="bg1"/>
                </a:solidFill>
              </a:rPr>
              <a:t>, </a:t>
            </a:r>
            <a:r>
              <a:rPr lang="en-NZ" i="1" dirty="0">
                <a:solidFill>
                  <a:schemeClr val="bg1"/>
                </a:solidFill>
              </a:rPr>
              <a:t>Eve</a:t>
            </a:r>
            <a:r>
              <a:rPr lang="en-NZ" dirty="0">
                <a:solidFill>
                  <a:schemeClr val="bg1"/>
                </a:solidFill>
              </a:rPr>
              <a:t> (1896)</a:t>
            </a:r>
            <a:endParaRPr lang="en-NZ" dirty="0">
              <a:solidFill>
                <a:schemeClr val="bg1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370" y="188640"/>
            <a:ext cx="4387372" cy="5671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6540656" y="6029665"/>
            <a:ext cx="5382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dirty="0">
                <a:solidFill>
                  <a:schemeClr val="bg1"/>
                </a:solidFill>
              </a:rPr>
              <a:t>William Blake, </a:t>
            </a:r>
            <a:r>
              <a:rPr lang="en-NZ" i="1" dirty="0">
                <a:solidFill>
                  <a:schemeClr val="bg1"/>
                </a:solidFill>
              </a:rPr>
              <a:t>Temptation and Fall of Eve </a:t>
            </a:r>
            <a:r>
              <a:rPr lang="en-NZ" dirty="0">
                <a:solidFill>
                  <a:schemeClr val="bg1"/>
                </a:solidFill>
              </a:rPr>
              <a:t>(1808)</a:t>
            </a:r>
            <a:endParaRPr lang="en-N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17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ake Eve tempt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47528" y="210053"/>
            <a:ext cx="8460432" cy="59857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00852" y="6355040"/>
            <a:ext cx="6030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dirty="0">
                <a:solidFill>
                  <a:schemeClr val="bg1"/>
                </a:solidFill>
              </a:rPr>
              <a:t>William Blake, </a:t>
            </a:r>
            <a:r>
              <a:rPr lang="en-NZ" i="1" dirty="0">
                <a:solidFill>
                  <a:schemeClr val="bg1"/>
                </a:solidFill>
              </a:rPr>
              <a:t>Eve Tempted by the Serpent </a:t>
            </a:r>
            <a:r>
              <a:rPr lang="en-NZ" dirty="0">
                <a:solidFill>
                  <a:schemeClr val="bg1"/>
                </a:solidFill>
              </a:rPr>
              <a:t>(c.1800)</a:t>
            </a:r>
            <a:endParaRPr lang="en-N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61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" y="0"/>
            <a:ext cx="4139952" cy="6919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96000" y="6207837"/>
            <a:ext cx="3538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dirty="0">
                <a:solidFill>
                  <a:schemeClr val="bg1"/>
                </a:solidFill>
              </a:rPr>
              <a:t>Franz von Stuck , “The Sin” (1893)</a:t>
            </a:r>
          </a:p>
        </p:txBody>
      </p:sp>
    </p:spTree>
    <p:extLst>
      <p:ext uri="{BB962C8B-B14F-4D97-AF65-F5344CB8AC3E}">
        <p14:creationId xmlns:p14="http://schemas.microsoft.com/office/powerpoint/2010/main" val="79057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854" y="178208"/>
            <a:ext cx="5907087" cy="622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39817" y="6398958"/>
            <a:ext cx="35610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NZ" sz="1600" dirty="0">
                <a:solidFill>
                  <a:schemeClr val="bg1"/>
                </a:solidFill>
              </a:rPr>
              <a:t>Franz von Stuck, </a:t>
            </a:r>
            <a:r>
              <a:rPr lang="en-NZ" sz="1600" i="1" dirty="0">
                <a:solidFill>
                  <a:schemeClr val="bg1"/>
                </a:solidFill>
              </a:rPr>
              <a:t>Adam and </a:t>
            </a:r>
            <a:r>
              <a:rPr lang="en-NZ" sz="1600" i="1" dirty="0">
                <a:solidFill>
                  <a:schemeClr val="bg1"/>
                </a:solidFill>
              </a:rPr>
              <a:t>Eve </a:t>
            </a:r>
            <a:r>
              <a:rPr lang="en-NZ" sz="1600" dirty="0">
                <a:solidFill>
                  <a:schemeClr val="bg1"/>
                </a:solidFill>
              </a:rPr>
              <a:t>(1893)</a:t>
            </a:r>
            <a:endParaRPr lang="en-NZ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18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650</TotalTime>
  <Words>439</Words>
  <Application>Microsoft Office PowerPoint</Application>
  <PresentationFormat>Widescreen</PresentationFormat>
  <Paragraphs>58</Paragraphs>
  <Slides>25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Franklin Gothic Book</vt:lpstr>
      <vt:lpstr>Crop</vt:lpstr>
      <vt:lpstr>Genesis 2-3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University of Auckland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Gender, sexuality and religion in pop culture</dc:title>
  <dc:creator>Caroline Blyth</dc:creator>
  <cp:lastModifiedBy>Caroline Blyth</cp:lastModifiedBy>
  <cp:revision>38</cp:revision>
  <cp:lastPrinted>2017-05-31T00:12:07Z</cp:lastPrinted>
  <dcterms:created xsi:type="dcterms:W3CDTF">2017-05-26T03:00:47Z</dcterms:created>
  <dcterms:modified xsi:type="dcterms:W3CDTF">2017-05-31T00:31:25Z</dcterms:modified>
</cp:coreProperties>
</file>