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8" r:id="rId3"/>
    <p:sldId id="274" r:id="rId4"/>
    <p:sldId id="267" r:id="rId5"/>
    <p:sldId id="259" r:id="rId6"/>
    <p:sldId id="291" r:id="rId7"/>
    <p:sldId id="275" r:id="rId8"/>
    <p:sldId id="260" r:id="rId9"/>
    <p:sldId id="262" r:id="rId10"/>
    <p:sldId id="263" r:id="rId11"/>
    <p:sldId id="264" r:id="rId12"/>
    <p:sldId id="265" r:id="rId13"/>
    <p:sldId id="269" r:id="rId14"/>
    <p:sldId id="271" r:id="rId15"/>
    <p:sldId id="282" r:id="rId16"/>
    <p:sldId id="268" r:id="rId17"/>
    <p:sldId id="283" r:id="rId18"/>
    <p:sldId id="285" r:id="rId19"/>
    <p:sldId id="270" r:id="rId20"/>
    <p:sldId id="273" r:id="rId21"/>
    <p:sldId id="276" r:id="rId22"/>
    <p:sldId id="272" r:id="rId23"/>
    <p:sldId id="286" r:id="rId24"/>
    <p:sldId id="287" r:id="rId25"/>
    <p:sldId id="290" r:id="rId26"/>
    <p:sldId id="288" r:id="rId27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1174" autoAdjust="0"/>
  </p:normalViewPr>
  <p:slideViewPr>
    <p:cSldViewPr snapToGrid="0">
      <p:cViewPr varScale="1">
        <p:scale>
          <a:sx n="77" d="100"/>
          <a:sy n="77" d="100"/>
        </p:scale>
        <p:origin x="18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8353E1-8225-48F7-97BB-205A224ABA21}" type="datetimeFigureOut">
              <a:rPr lang="en-NZ" smtClean="0"/>
              <a:t>8/03/2017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1D0E4E-3661-4B31-8B6B-5B957CB0DBD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1762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F69448-5B03-45F5-A483-19432309B37F}" type="datetimeFigureOut">
              <a:rPr lang="en-NZ" smtClean="0"/>
              <a:t>8/03/2017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40F71-B1F1-4F17-A17C-6FAF666FE36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79196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AD738-2D7C-49A4-B11B-B99A7FE7B943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93598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 smtClean="0"/>
              <a:t>Butler – we can never stop</a:t>
            </a:r>
            <a:r>
              <a:rPr lang="en-NZ" baseline="0" dirty="0" smtClean="0"/>
              <a:t> our gender performativity entirely – we are required to do this thousands of times a day – but we can learn to subvert these performances a little, through parody or other gender performances that will challenge expectations. We can therefore call into question these binaries around gender.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baseline="0" dirty="0" smtClean="0"/>
              <a:t>Gender trouble is showing the multiplicity and fluidity of gender and sexuality – there are no binaries, or at least, these binaries can be constantly renegotiated, subverted, and shifted (and they are, constantly, throughout history)</a:t>
            </a:r>
            <a:endParaRPr lang="en-NZ" dirty="0" smtClean="0"/>
          </a:p>
          <a:p>
            <a:endParaRPr lang="en-NZ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40F71-B1F1-4F17-A17C-6FAF666FE367}" type="slidenum">
              <a:rPr lang="en-NZ" smtClean="0"/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61575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40F71-B1F1-4F17-A17C-6FAF666FE367}" type="slidenum">
              <a:rPr lang="en-NZ" smtClean="0"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00569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40F71-B1F1-4F17-A17C-6FAF666FE367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337116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40F71-B1F1-4F17-A17C-6FAF666FE367}" type="slidenum">
              <a:rPr lang="en-NZ" smtClean="0"/>
              <a:t>16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263875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40F71-B1F1-4F17-A17C-6FAF666FE367}" type="slidenum">
              <a:rPr lang="en-NZ" smtClean="0"/>
              <a:t>19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889744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Sexuality is constantly policed in societies – it is a very private event but one that is constantly evaluated and prescribed by public bodies, institutions,</a:t>
            </a:r>
            <a:r>
              <a:rPr lang="en-NZ" baseline="0" dirty="0" smtClean="0"/>
              <a:t> laws, etc.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40F71-B1F1-4F17-A17C-6FAF666FE367}" type="slidenum">
              <a:rPr lang="en-NZ" smtClean="0"/>
              <a:t>20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929459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40F71-B1F1-4F17-A17C-6FAF666FE367}" type="slidenum">
              <a:rPr lang="en-NZ" smtClean="0"/>
              <a:t>22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90897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Criticisms of queer theory – and Butler’s gender trouble is its focus on individualism rather than collective identities.</a:t>
            </a:r>
          </a:p>
          <a:p>
            <a:r>
              <a:rPr lang="en-NZ" dirty="0" smtClean="0"/>
              <a:t>Some postcolonial, feminist</a:t>
            </a:r>
            <a:r>
              <a:rPr lang="en-NZ" baseline="0" dirty="0" smtClean="0"/>
              <a:t> and race theorists argue though that it is expedient at times to identify with a collective, either because it is politically expedient, or it gives a person a vital element of their identity.</a:t>
            </a:r>
          </a:p>
          <a:p>
            <a:r>
              <a:rPr lang="en-NZ" baseline="0" dirty="0" smtClean="0"/>
              <a:t>Also, we can’t ignore the embodied, material experiences of our multiple identities. This leads us on to intersectionality, which is another vital facet of our course’s general approach to gender and sexuality.,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40F71-B1F1-4F17-A17C-6FAF666FE367}" type="slidenum">
              <a:rPr lang="en-NZ" smtClean="0"/>
              <a:t>23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403759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40F71-B1F1-4F17-A17C-6FAF666FE367}" type="slidenum">
              <a:rPr lang="en-NZ" smtClean="0"/>
              <a:t>24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448503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40F71-B1F1-4F17-A17C-6FAF666FE367}" type="slidenum">
              <a:rPr lang="en-NZ" smtClean="0"/>
              <a:t>26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65971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40F71-B1F1-4F17-A17C-6FAF666FE367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66516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40F71-B1F1-4F17-A17C-6FAF666FE367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2139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AD738-2D7C-49A4-B11B-B99A7FE7B943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39725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AD738-2D7C-49A4-B11B-B99A7FE7B943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51460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AD738-2D7C-49A4-B11B-B99A7FE7B943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0492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AD738-2D7C-49A4-B11B-B99A7FE7B943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71761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AD738-2D7C-49A4-B11B-B99A7FE7B943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52574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AD738-2D7C-49A4-B11B-B99A7FE7B943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57947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jpg"/><Relationship Id="rId4" Type="http://schemas.openxmlformats.org/officeDocument/2006/relationships/image" Target="../media/image20.png"/><Relationship Id="rId9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jp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png"/><Relationship Id="rId9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Z" dirty="0" smtClean="0"/>
              <a:t>DEFINING GENDER AND SEXUALITY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3841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259" y="2792383"/>
            <a:ext cx="6513932" cy="40712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7644" y="-15619"/>
            <a:ext cx="4073066" cy="32461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1105" t="663" r="11441" b="1"/>
          <a:stretch/>
        </p:blipFill>
        <p:spPr>
          <a:xfrm>
            <a:off x="5195944" y="2829261"/>
            <a:ext cx="4711849" cy="4028739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3115733" y="2880201"/>
            <a:ext cx="7313613" cy="8683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362200" cy="3251200"/>
          </a:xfrm>
          <a:prstGeom prst="rect">
            <a:avLst/>
          </a:prstGeom>
        </p:spPr>
      </p:pic>
      <p:pic>
        <p:nvPicPr>
          <p:cNvPr id="4" name="Picture 3" descr="cherolex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333" y="0"/>
            <a:ext cx="3096356" cy="3612415"/>
          </a:xfrm>
          <a:prstGeom prst="rect">
            <a:avLst/>
          </a:prstGeom>
        </p:spPr>
      </p:pic>
      <p:pic>
        <p:nvPicPr>
          <p:cNvPr id="5" name="Picture 4" descr="MikeRuizPrettyMasculineCrop-379x286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57" y="0"/>
            <a:ext cx="3692987" cy="2786792"/>
          </a:xfrm>
          <a:prstGeom prst="rect">
            <a:avLst/>
          </a:prstGeom>
        </p:spPr>
      </p:pic>
      <p:pic>
        <p:nvPicPr>
          <p:cNvPr id="6" name="Picture 5" descr="masculine_by_zieniu-d4ulmhb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078" y="3443177"/>
            <a:ext cx="2274035" cy="3417715"/>
          </a:xfrm>
          <a:prstGeom prst="rect">
            <a:avLst/>
          </a:prstGeom>
        </p:spPr>
      </p:pic>
      <p:pic>
        <p:nvPicPr>
          <p:cNvPr id="7" name="Picture 6" descr="masculine-confidence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3" y="2826825"/>
            <a:ext cx="2593600" cy="390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3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217" y="289821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Defining gender in the OED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6216" y="1735138"/>
            <a:ext cx="10940527" cy="4548988"/>
          </a:xfrm>
        </p:spPr>
        <p:txBody>
          <a:bodyPr>
            <a:normAutofit/>
          </a:bodyPr>
          <a:lstStyle/>
          <a:p>
            <a:r>
              <a:rPr lang="en-US" sz="3200" dirty="0"/>
              <a:t>Feminine: ‘having qualities or an appearance traditionally associated with women, especially delicacy and prettiness’. E.g. ‘</a:t>
            </a:r>
            <a:r>
              <a:rPr lang="en-US" sz="3200" i="1" dirty="0"/>
              <a:t>these flowers add a feminine touch to the table</a:t>
            </a:r>
            <a:r>
              <a:rPr lang="en-US" sz="3200" dirty="0"/>
              <a:t>’.</a:t>
            </a:r>
          </a:p>
          <a:p>
            <a:endParaRPr lang="en-US" dirty="0"/>
          </a:p>
          <a:p>
            <a:r>
              <a:rPr lang="en-US" sz="3200" dirty="0"/>
              <a:t>Masculine: ‘having qualities or an appearance traditionally associated with men’. E.g. </a:t>
            </a:r>
            <a:r>
              <a:rPr lang="en-US" sz="3200" i="1" dirty="0"/>
              <a:t>he is outstandingly handsome and robust, very masculine’.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6027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38401" y="68405"/>
            <a:ext cx="7313613" cy="868362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Defining gender (from </a:t>
            </a:r>
            <a:r>
              <a:rPr lang="en-US" sz="3600" dirty="0" err="1"/>
              <a:t>Thesaurus.com</a:t>
            </a:r>
            <a:r>
              <a:rPr lang="en-US" sz="3600" dirty="0"/>
              <a:t>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4294967295"/>
          </p:nvPr>
        </p:nvSpPr>
        <p:spPr>
          <a:xfrm>
            <a:off x="1131346" y="936767"/>
            <a:ext cx="3200400" cy="582612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j-lt"/>
              </a:rPr>
              <a:t>Masculine is…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912584" y="1520967"/>
            <a:ext cx="5124660" cy="5073650"/>
          </a:xfrm>
        </p:spPr>
        <p:txBody>
          <a:bodyPr>
            <a:noAutofit/>
          </a:bodyPr>
          <a:lstStyle/>
          <a:p>
            <a:pPr marL="0" indent="0">
              <a:lnSpc>
                <a:spcPct val="50000"/>
              </a:lnSpc>
              <a:buNone/>
            </a:pPr>
            <a:r>
              <a:rPr lang="en-US" sz="2800" dirty="0"/>
              <a:t>Manly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2800" dirty="0"/>
              <a:t>Muscular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2800" dirty="0"/>
              <a:t>Brave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2800" dirty="0"/>
              <a:t>Adult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2800" dirty="0" err="1"/>
              <a:t>Honourable</a:t>
            </a:r>
            <a:endParaRPr lang="en-US" sz="2800" dirty="0"/>
          </a:p>
          <a:p>
            <a:pPr marL="0" indent="0">
              <a:lnSpc>
                <a:spcPct val="50000"/>
              </a:lnSpc>
              <a:buNone/>
            </a:pPr>
            <a:r>
              <a:rPr lang="en-US" sz="2800" dirty="0"/>
              <a:t>Powerful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2800" dirty="0"/>
              <a:t>Strong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2800" dirty="0"/>
              <a:t>Virile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2800" dirty="0" smtClean="0"/>
              <a:t>Red-blooded</a:t>
            </a:r>
            <a:endParaRPr lang="en-US" sz="3200" dirty="0"/>
          </a:p>
          <a:p>
            <a:pPr marL="0" indent="0">
              <a:lnSpc>
                <a:spcPct val="50000"/>
              </a:lnSpc>
              <a:buNone/>
            </a:pPr>
            <a:endParaRPr lang="en-US" sz="2800" dirty="0"/>
          </a:p>
          <a:p>
            <a:pPr marL="0" indent="0">
              <a:lnSpc>
                <a:spcPct val="50000"/>
              </a:lnSpc>
              <a:buNone/>
            </a:pPr>
            <a:r>
              <a:rPr lang="en-US" sz="2800" dirty="0"/>
              <a:t>Male is…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2800" dirty="0"/>
              <a:t>Masculine, macho, potent, virile</a:t>
            </a:r>
          </a:p>
          <a:p>
            <a:pPr marL="0" indent="0">
              <a:lnSpc>
                <a:spcPct val="50000"/>
              </a:lnSpc>
              <a:buNone/>
            </a:pPr>
            <a:endParaRPr lang="en-US" sz="2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6294429" y="936767"/>
            <a:ext cx="3200400" cy="58420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j-lt"/>
              </a:rPr>
              <a:t>Feminine is…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294967295"/>
          </p:nvPr>
        </p:nvSpPr>
        <p:spPr>
          <a:xfrm>
            <a:off x="6095207" y="1520967"/>
            <a:ext cx="4996707" cy="4930775"/>
          </a:xfrm>
        </p:spPr>
        <p:txBody>
          <a:bodyPr>
            <a:normAutofit/>
          </a:bodyPr>
          <a:lstStyle/>
          <a:p>
            <a:pPr marL="0" indent="0">
              <a:lnSpc>
                <a:spcPct val="50000"/>
              </a:lnSpc>
              <a:buNone/>
            </a:pPr>
            <a:r>
              <a:rPr lang="en-US" sz="2800" dirty="0"/>
              <a:t>Ladylike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2800" dirty="0"/>
              <a:t>Soft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2800" dirty="0"/>
              <a:t>Dainty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2800" dirty="0"/>
              <a:t>Female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2800" dirty="0"/>
              <a:t>Tender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2800" dirty="0"/>
              <a:t>Womanly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2800" dirty="0"/>
              <a:t>Modest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2800" dirty="0"/>
              <a:t>Gentle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2800" dirty="0"/>
              <a:t>Womanish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2800" dirty="0"/>
              <a:t>Effeminate</a:t>
            </a:r>
          </a:p>
          <a:p>
            <a:pPr marL="0" indent="0">
              <a:lnSpc>
                <a:spcPct val="50000"/>
              </a:lnSpc>
              <a:buNone/>
            </a:pPr>
            <a:endParaRPr lang="en-US" sz="2800" dirty="0"/>
          </a:p>
          <a:p>
            <a:pPr marL="0" indent="0">
              <a:lnSpc>
                <a:spcPct val="50000"/>
              </a:lnSpc>
              <a:buNone/>
            </a:pPr>
            <a:r>
              <a:rPr lang="en-US" sz="2800" dirty="0"/>
              <a:t>Female is…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2800" dirty="0"/>
              <a:t>Feminine, fertile, maternal</a:t>
            </a:r>
          </a:p>
          <a:p>
            <a:pPr marL="0" indent="0">
              <a:lnSpc>
                <a:spcPct val="5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55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0110" y="194469"/>
            <a:ext cx="9601200" cy="1485900"/>
          </a:xfrm>
        </p:spPr>
        <p:txBody>
          <a:bodyPr/>
          <a:lstStyle/>
          <a:p>
            <a:r>
              <a:rPr lang="en-NZ" dirty="0" smtClean="0"/>
              <a:t>Gender trouble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oudy Old Style"/>
              <a:ea typeface="+mj-ea"/>
              <a:cs typeface="+mj-cs"/>
            </a:endParaRPr>
          </a:p>
        </p:txBody>
      </p:sp>
      <p:pic>
        <p:nvPicPr>
          <p:cNvPr id="5" name="Picture 4" descr="drag-king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24" y="118032"/>
            <a:ext cx="2656574" cy="3300794"/>
          </a:xfrm>
          <a:prstGeom prst="rect">
            <a:avLst/>
          </a:prstGeom>
        </p:spPr>
      </p:pic>
      <p:pic>
        <p:nvPicPr>
          <p:cNvPr id="6" name="Picture 5" descr="frankli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157" y="180929"/>
            <a:ext cx="2476500" cy="3175000"/>
          </a:xfrm>
          <a:prstGeom prst="rect">
            <a:avLst/>
          </a:prstGeom>
        </p:spPr>
      </p:pic>
      <p:pic>
        <p:nvPicPr>
          <p:cNvPr id="7" name="Picture 6" descr="igdegp.jp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722" y="3536854"/>
            <a:ext cx="2045863" cy="3118693"/>
          </a:xfrm>
          <a:prstGeom prst="rect">
            <a:avLst/>
          </a:prstGeom>
        </p:spPr>
      </p:pic>
      <p:pic>
        <p:nvPicPr>
          <p:cNvPr id="8" name="Picture 7" descr="may-2008-cover-0508-M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655" y="3821967"/>
            <a:ext cx="2150917" cy="2800972"/>
          </a:xfrm>
          <a:prstGeom prst="rect">
            <a:avLst/>
          </a:prstGeom>
        </p:spPr>
      </p:pic>
      <p:pic>
        <p:nvPicPr>
          <p:cNvPr id="9" name="Picture 8" descr="main-47544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094" y="959572"/>
            <a:ext cx="4076205" cy="2418088"/>
          </a:xfrm>
          <a:prstGeom prst="rect">
            <a:avLst/>
          </a:prstGeom>
        </p:spPr>
      </p:pic>
      <p:pic>
        <p:nvPicPr>
          <p:cNvPr id="10" name="Picture 9" descr="Time-Magazine-Transgender-Tipping-Point-Laverne-Cox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304" y="3663107"/>
            <a:ext cx="2341947" cy="31186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5632" y="3643878"/>
            <a:ext cx="2004126" cy="301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0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800" y="809097"/>
            <a:ext cx="3136370" cy="3136370"/>
          </a:xfrm>
          <a:prstGeom prst="rect">
            <a:avLst/>
          </a:prstGeom>
        </p:spPr>
      </p:pic>
      <p:pic>
        <p:nvPicPr>
          <p:cNvPr id="5" name="Picture 2" descr="Image result for stick man white on black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62" y="802396"/>
            <a:ext cx="3143071" cy="314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30300" y="3978443"/>
            <a:ext cx="42793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dirty="0" smtClean="0"/>
              <a:t>I am born with a fixed sex</a:t>
            </a:r>
          </a:p>
          <a:p>
            <a:pPr algn="ctr"/>
            <a:endParaRPr lang="en-NZ" sz="2400" dirty="0" smtClean="0"/>
          </a:p>
          <a:p>
            <a:pPr algn="ctr"/>
            <a:r>
              <a:rPr lang="en-NZ" sz="2400" dirty="0" smtClean="0"/>
              <a:t>My sex determines my gender</a:t>
            </a:r>
          </a:p>
          <a:p>
            <a:pPr algn="ctr"/>
            <a:endParaRPr lang="en-NZ" sz="2400" dirty="0" smtClean="0"/>
          </a:p>
          <a:p>
            <a:pPr algn="ctr"/>
            <a:r>
              <a:rPr lang="en-NZ" sz="2400" dirty="0" smtClean="0"/>
              <a:t>I have desire for the opposite sex</a:t>
            </a:r>
            <a:endParaRPr lang="en-NZ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618598" y="4015229"/>
            <a:ext cx="54102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dirty="0" smtClean="0"/>
              <a:t>I am born with a body</a:t>
            </a:r>
          </a:p>
          <a:p>
            <a:pPr algn="ctr"/>
            <a:endParaRPr lang="en-NZ" sz="2400" dirty="0" smtClean="0"/>
          </a:p>
          <a:p>
            <a:pPr algn="ctr"/>
            <a:r>
              <a:rPr lang="en-NZ" sz="2400" dirty="0" smtClean="0"/>
              <a:t>I am assigned a sex and gender</a:t>
            </a:r>
          </a:p>
          <a:p>
            <a:pPr algn="ctr"/>
            <a:endParaRPr lang="en-NZ" sz="2400" dirty="0" smtClean="0"/>
          </a:p>
          <a:p>
            <a:pPr algn="ctr"/>
            <a:r>
              <a:rPr lang="en-NZ" sz="2400" dirty="0" smtClean="0"/>
              <a:t>I am taught to perform a gender</a:t>
            </a:r>
          </a:p>
          <a:p>
            <a:pPr algn="ctr"/>
            <a:endParaRPr lang="en-NZ" sz="2400" dirty="0" smtClean="0"/>
          </a:p>
          <a:p>
            <a:pPr algn="ctr"/>
            <a:r>
              <a:rPr lang="en-NZ" sz="2400" dirty="0" smtClean="0"/>
              <a:t>I may have desires</a:t>
            </a:r>
          </a:p>
          <a:p>
            <a:endParaRPr lang="en-NZ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269985" y="4419600"/>
            <a:ext cx="0" cy="32056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269985" y="5182646"/>
            <a:ext cx="0" cy="32056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040524" y="146278"/>
            <a:ext cx="106049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Queer theory breaks the connection between </a:t>
            </a:r>
            <a:r>
              <a:rPr lang="en-US" sz="2800" dirty="0" smtClean="0"/>
              <a:t>sex, gender </a:t>
            </a:r>
            <a:r>
              <a:rPr lang="en-US" sz="2800" dirty="0"/>
              <a:t>and sexuality</a:t>
            </a:r>
          </a:p>
        </p:txBody>
      </p:sp>
    </p:spTree>
    <p:extLst>
      <p:ext uri="{BB962C8B-B14F-4D97-AF65-F5344CB8AC3E}">
        <p14:creationId xmlns:p14="http://schemas.microsoft.com/office/powerpoint/2010/main" val="425863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Coming out of the closet</a:t>
            </a:r>
            <a:endParaRPr lang="en-NZ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492471" y="1676399"/>
            <a:ext cx="6043448" cy="479797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NZ" sz="2600" dirty="0" smtClean="0"/>
              <a:t>Key thinkers in queer sexualities: Eve </a:t>
            </a:r>
            <a:r>
              <a:rPr lang="en-NZ" sz="2600" dirty="0"/>
              <a:t>Sedgwick, </a:t>
            </a:r>
            <a:r>
              <a:rPr lang="en-NZ" sz="2600" i="1" dirty="0"/>
              <a:t>Epistemology of the Closet </a:t>
            </a:r>
            <a:r>
              <a:rPr lang="en-NZ" sz="2600" dirty="0"/>
              <a:t>(1990) </a:t>
            </a:r>
            <a:r>
              <a:rPr lang="en-NZ" sz="2600" dirty="0" smtClean="0"/>
              <a:t>and Michel Foucault, </a:t>
            </a:r>
            <a:r>
              <a:rPr lang="en-NZ" sz="2600" i="1" dirty="0" smtClean="0"/>
              <a:t>The History of Sexuality </a:t>
            </a:r>
            <a:r>
              <a:rPr lang="en-NZ" sz="2600" dirty="0" smtClean="0"/>
              <a:t>(1976)</a:t>
            </a:r>
            <a:endParaRPr lang="en-NZ" sz="2600" dirty="0"/>
          </a:p>
          <a:p>
            <a:pPr marL="0" indent="0">
              <a:buNone/>
            </a:pPr>
            <a:endParaRPr lang="en-NZ" sz="1000" dirty="0"/>
          </a:p>
          <a:p>
            <a:pPr marL="0" indent="0">
              <a:buNone/>
            </a:pPr>
            <a:r>
              <a:rPr lang="en-NZ" sz="2600" dirty="0"/>
              <a:t>We live according to a set of sexual ‘scripts’ </a:t>
            </a:r>
            <a:r>
              <a:rPr lang="en-NZ" sz="2600" dirty="0" smtClean="0"/>
              <a:t>– these are not fixed or natural, but socially-constructed.</a:t>
            </a:r>
          </a:p>
          <a:p>
            <a:pPr marL="0" indent="0">
              <a:buNone/>
            </a:pPr>
            <a:r>
              <a:rPr lang="en-NZ" sz="2600" dirty="0" smtClean="0"/>
              <a:t>Scripts and discourses change over time – Foucault refers to sexuality as a ‘historical construct’.</a:t>
            </a:r>
          </a:p>
          <a:p>
            <a:pPr marL="0" indent="0">
              <a:buNone/>
            </a:pPr>
            <a:r>
              <a:rPr lang="en-NZ" sz="2600" dirty="0" smtClean="0"/>
              <a:t>Our sexuality is not dependent on our sex or gender identity.</a:t>
            </a:r>
            <a:endParaRPr lang="en-NZ" sz="2600" dirty="0"/>
          </a:p>
          <a:p>
            <a:pPr marL="0" indent="0">
              <a:buNone/>
            </a:pPr>
            <a:endParaRPr lang="en-NZ" sz="2600" dirty="0"/>
          </a:p>
          <a:p>
            <a:pPr marL="0" indent="0">
              <a:buNone/>
            </a:pPr>
            <a:endParaRPr lang="en-NZ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6709" y="232694"/>
            <a:ext cx="2748754" cy="33749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6709" y="4060748"/>
            <a:ext cx="2948450" cy="267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3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28448"/>
            <a:ext cx="9601200" cy="533400"/>
          </a:xfrm>
        </p:spPr>
        <p:txBody>
          <a:bodyPr>
            <a:normAutofit fontScale="90000"/>
          </a:bodyPr>
          <a:lstStyle/>
          <a:p>
            <a:r>
              <a:rPr lang="en-NZ" dirty="0" smtClean="0"/>
              <a:t>Heteronormativity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429407"/>
            <a:ext cx="4629807" cy="4437993"/>
          </a:xfrm>
        </p:spPr>
        <p:txBody>
          <a:bodyPr>
            <a:normAutofit fontScale="92500" lnSpcReduction="10000"/>
          </a:bodyPr>
          <a:lstStyle/>
          <a:p>
            <a:r>
              <a:rPr lang="en-NZ" sz="2800" dirty="0" smtClean="0"/>
              <a:t>Coined by Michael Warner (1991)</a:t>
            </a:r>
          </a:p>
          <a:p>
            <a:r>
              <a:rPr lang="en-NZ" sz="2800" dirty="0" smtClean="0"/>
              <a:t>The ‘normal’ pattern of attraction is one man and one woman who embody conventional gender roles. </a:t>
            </a:r>
          </a:p>
          <a:p>
            <a:r>
              <a:rPr lang="en-NZ" sz="2800" dirty="0" smtClean="0"/>
              <a:t>Other forms of sexuality, gender and desire are treated as less ‘normal’ or natural.</a:t>
            </a:r>
          </a:p>
          <a:p>
            <a:r>
              <a:rPr lang="en-NZ" sz="2800" dirty="0" smtClean="0"/>
              <a:t>Straight privilege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9" t="13295"/>
          <a:stretch/>
        </p:blipFill>
        <p:spPr>
          <a:xfrm>
            <a:off x="7020910" y="743184"/>
            <a:ext cx="4852276" cy="581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1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rbie-and-k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468" y="0"/>
            <a:ext cx="6822379" cy="48080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24346" y="5001125"/>
            <a:ext cx="112676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Heteronormative social forces ‘pull a cloak of virtue around themselves by manufacturing a deviant other into which a great many people can be dumped and dismissed’ </a:t>
            </a:r>
            <a:r>
              <a:rPr lang="en-US" sz="2800" dirty="0" smtClean="0"/>
              <a:t>(Eve Sedgwick</a:t>
            </a:r>
            <a:r>
              <a:rPr lang="en-US" sz="2800" dirty="0"/>
              <a:t>, </a:t>
            </a:r>
            <a:r>
              <a:rPr lang="en-US" sz="2800" i="1" dirty="0"/>
              <a:t>Epistemologies of the Closet</a:t>
            </a:r>
            <a:r>
              <a:rPr lang="en-US" sz="28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24551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345" y="196249"/>
            <a:ext cx="4403834" cy="33421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793" y="196247"/>
            <a:ext cx="4403837" cy="33421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4348" y="3618842"/>
            <a:ext cx="4202269" cy="31141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2124" y="3731268"/>
            <a:ext cx="5360276" cy="300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35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38959"/>
            <a:ext cx="9601200" cy="1485900"/>
          </a:xfrm>
        </p:spPr>
        <p:txBody>
          <a:bodyPr/>
          <a:lstStyle/>
          <a:p>
            <a:r>
              <a:rPr lang="en-NZ" dirty="0" err="1" smtClean="0"/>
              <a:t>Cisnormativity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5931" y="1347458"/>
            <a:ext cx="5885793" cy="5189976"/>
          </a:xfrm>
        </p:spPr>
        <p:txBody>
          <a:bodyPr>
            <a:normAutofit/>
          </a:bodyPr>
          <a:lstStyle/>
          <a:p>
            <a:r>
              <a:rPr lang="en-NZ" sz="2400" dirty="0" smtClean="0"/>
              <a:t>The belief that people naturally or normally continue to identify with the gender they were assigned at birth.</a:t>
            </a:r>
          </a:p>
          <a:p>
            <a:r>
              <a:rPr lang="en-NZ" sz="2400" dirty="0" smtClean="0"/>
              <a:t>Marginalization of trans-identifying people as ‘abnormal’ or a threat.</a:t>
            </a:r>
          </a:p>
          <a:p>
            <a:r>
              <a:rPr lang="en-NZ" sz="2400" dirty="0"/>
              <a:t>“When trans people can’t access public bathrooms we can’t go to school effectively, go to work effectively, access health-care facilities — it’s about us existing in public </a:t>
            </a:r>
            <a:r>
              <a:rPr lang="en-NZ" sz="2400" dirty="0" smtClean="0"/>
              <a:t>space…It’s </a:t>
            </a:r>
            <a:r>
              <a:rPr lang="en-NZ" sz="2400" dirty="0"/>
              <a:t>really about us not existing — about erasing trans people</a:t>
            </a:r>
            <a:r>
              <a:rPr lang="en-NZ" sz="2400" dirty="0" smtClean="0"/>
              <a:t>.” Laverne Cox, 2017.</a:t>
            </a:r>
            <a:endParaRPr lang="en-NZ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939" y="1347458"/>
            <a:ext cx="4688195" cy="464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9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 smtClean="0"/>
              <a:t>Defining gender and sexuality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NZ" sz="3600" dirty="0" smtClean="0"/>
              <a:t>Gender is…</a:t>
            </a:r>
          </a:p>
          <a:p>
            <a:endParaRPr lang="en-NZ" sz="3600" dirty="0" smtClean="0"/>
          </a:p>
          <a:p>
            <a:r>
              <a:rPr lang="en-NZ" sz="3600" dirty="0" smtClean="0"/>
              <a:t>Sexuality is…</a:t>
            </a:r>
            <a:endParaRPr lang="en-NZ" sz="3600" dirty="0"/>
          </a:p>
          <a:p>
            <a:endParaRPr lang="en-NZ" sz="3600" dirty="0" smtClean="0"/>
          </a:p>
          <a:p>
            <a:r>
              <a:rPr lang="en-NZ" sz="3600" dirty="0" smtClean="0"/>
              <a:t>Queering gender and sexuality</a:t>
            </a:r>
            <a:endParaRPr lang="en-NZ" sz="3600" dirty="0"/>
          </a:p>
        </p:txBody>
      </p:sp>
    </p:spTree>
    <p:extLst>
      <p:ext uri="{BB962C8B-B14F-4D97-AF65-F5344CB8AC3E}">
        <p14:creationId xmlns:p14="http://schemas.microsoft.com/office/powerpoint/2010/main" val="412115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34965" y="107787"/>
            <a:ext cx="9601200" cy="1485900"/>
          </a:xfrm>
        </p:spPr>
        <p:txBody>
          <a:bodyPr/>
          <a:lstStyle/>
          <a:p>
            <a:pPr algn="ctr"/>
            <a:r>
              <a:rPr lang="en-NZ" dirty="0" smtClean="0"/>
              <a:t>Other </a:t>
            </a:r>
            <a:r>
              <a:rPr lang="en-NZ" dirty="0" err="1" smtClean="0"/>
              <a:t>normativities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589" y="943960"/>
            <a:ext cx="5765859" cy="57300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280635" y="4987187"/>
            <a:ext cx="28167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dirty="0"/>
              <a:t>Gayle Rubin’s ‘charmed circle’ of sexual preferences and desires (from </a:t>
            </a:r>
            <a:r>
              <a:rPr lang="en-NZ" i="1" dirty="0"/>
              <a:t>Thinking Sex</a:t>
            </a:r>
            <a:r>
              <a:rPr lang="en-NZ" dirty="0"/>
              <a:t>, 1984)</a:t>
            </a:r>
          </a:p>
        </p:txBody>
      </p:sp>
    </p:spTree>
    <p:extLst>
      <p:ext uri="{BB962C8B-B14F-4D97-AF65-F5344CB8AC3E}">
        <p14:creationId xmlns:p14="http://schemas.microsoft.com/office/powerpoint/2010/main" val="259786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866" y="193771"/>
            <a:ext cx="9820204" cy="635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In this course</a:t>
            </a:r>
            <a:endParaRPr lang="en-NZ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7387902"/>
              </p:ext>
            </p:extLst>
          </p:nvPr>
        </p:nvGraphicFramePr>
        <p:xfrm>
          <a:off x="1371600" y="2286000"/>
          <a:ext cx="9601200" cy="349468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200400"/>
                <a:gridCol w="3200400"/>
                <a:gridCol w="3200400"/>
              </a:tblGrid>
              <a:tr h="873672">
                <a:tc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NZ" sz="2400" dirty="0" smtClean="0"/>
                        <a:t>ATTRACTED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sz="2400" dirty="0" smtClean="0"/>
                        <a:t>TO</a:t>
                      </a:r>
                      <a:endParaRPr lang="en-NZ" sz="2400" dirty="0"/>
                    </a:p>
                  </a:txBody>
                  <a:tcPr/>
                </a:tc>
              </a:tr>
              <a:tr h="873672"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GENDER</a:t>
                      </a:r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dirty="0" smtClean="0"/>
                        <a:t>MEN</a:t>
                      </a:r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dirty="0" smtClean="0"/>
                        <a:t>WOMEN</a:t>
                      </a:r>
                      <a:endParaRPr lang="en-NZ" dirty="0"/>
                    </a:p>
                  </a:txBody>
                  <a:tcPr/>
                </a:tc>
              </a:tr>
              <a:tr h="873672">
                <a:tc>
                  <a:txBody>
                    <a:bodyPr/>
                    <a:lstStyle/>
                    <a:p>
                      <a:pPr algn="ctr"/>
                      <a:r>
                        <a:rPr lang="en-NZ" dirty="0" smtClean="0"/>
                        <a:t>Male</a:t>
                      </a:r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dirty="0" smtClean="0"/>
                        <a:t>gay</a:t>
                      </a:r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dirty="0" smtClean="0"/>
                        <a:t>straight</a:t>
                      </a:r>
                      <a:endParaRPr lang="en-NZ" dirty="0"/>
                    </a:p>
                  </a:txBody>
                  <a:tcPr/>
                </a:tc>
              </a:tr>
              <a:tr h="873672">
                <a:tc>
                  <a:txBody>
                    <a:bodyPr/>
                    <a:lstStyle/>
                    <a:p>
                      <a:pPr algn="ctr"/>
                      <a:r>
                        <a:rPr lang="en-NZ" dirty="0" smtClean="0"/>
                        <a:t>Female</a:t>
                      </a:r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dirty="0" smtClean="0"/>
                        <a:t>straight</a:t>
                      </a:r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dirty="0" smtClean="0"/>
                        <a:t>gay</a:t>
                      </a:r>
                      <a:endParaRPr lang="en-NZ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04495"/>
            <a:ext cx="9718978" cy="550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5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432895"/>
            <a:ext cx="9601200" cy="985345"/>
          </a:xfrm>
        </p:spPr>
        <p:txBody>
          <a:bodyPr/>
          <a:lstStyle/>
          <a:p>
            <a:pPr algn="ctr"/>
            <a:r>
              <a:rPr lang="en-NZ" dirty="0" smtClean="0"/>
              <a:t>Queer theory vs. </a:t>
            </a:r>
            <a:r>
              <a:rPr lang="en-NZ" dirty="0"/>
              <a:t>i</a:t>
            </a:r>
            <a:r>
              <a:rPr lang="en-NZ" dirty="0" smtClean="0"/>
              <a:t>dentity politics</a:t>
            </a:r>
            <a:endParaRPr lang="en-NZ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93562" y="1418240"/>
            <a:ext cx="6951717" cy="521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4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022" y="209811"/>
            <a:ext cx="9601200" cy="804797"/>
          </a:xfrm>
        </p:spPr>
        <p:txBody>
          <a:bodyPr/>
          <a:lstStyle/>
          <a:p>
            <a:r>
              <a:rPr lang="en-NZ" dirty="0" smtClean="0"/>
              <a:t>Intersectionality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4022" y="1490596"/>
            <a:ext cx="9601200" cy="5047989"/>
          </a:xfrm>
        </p:spPr>
        <p:txBody>
          <a:bodyPr>
            <a:normAutofit lnSpcReduction="10000"/>
          </a:bodyPr>
          <a:lstStyle/>
          <a:p>
            <a:r>
              <a:rPr lang="en-NZ" sz="2800" dirty="0" err="1"/>
              <a:t>Kimberlé</a:t>
            </a:r>
            <a:r>
              <a:rPr lang="en-NZ" sz="2800" dirty="0"/>
              <a:t> </a:t>
            </a:r>
            <a:r>
              <a:rPr lang="en-NZ" sz="2800" dirty="0" smtClean="0"/>
              <a:t>Crenshaw: focussing on either </a:t>
            </a:r>
            <a:r>
              <a:rPr lang="en-NZ" sz="2800" dirty="0"/>
              <a:t>race or sex </a:t>
            </a:r>
            <a:r>
              <a:rPr lang="en-NZ" sz="2800" dirty="0" smtClean="0"/>
              <a:t>does not fully capture the </a:t>
            </a:r>
            <a:r>
              <a:rPr lang="en-NZ" sz="2800" dirty="0"/>
              <a:t>experiences of marginalized women </a:t>
            </a:r>
            <a:r>
              <a:rPr lang="en-NZ" sz="2800" dirty="0" smtClean="0"/>
              <a:t>who are </a:t>
            </a:r>
            <a:r>
              <a:rPr lang="en-NZ" sz="2800" dirty="0"/>
              <a:t>at </a:t>
            </a:r>
            <a:r>
              <a:rPr lang="en-NZ" sz="2800" dirty="0" smtClean="0"/>
              <a:t>caught at the intersection, simultaneously experiencing multiple forms of discrimination.</a:t>
            </a:r>
          </a:p>
          <a:p>
            <a:r>
              <a:rPr lang="en-NZ" sz="2800" dirty="0" smtClean="0"/>
              <a:t>Criticism of second wave feminism – white, middle-class, heterosexual</a:t>
            </a:r>
          </a:p>
          <a:p>
            <a:pPr marL="530352" lvl="1" indent="0">
              <a:buNone/>
            </a:pPr>
            <a:r>
              <a:rPr lang="en-NZ" sz="2800" dirty="0" smtClean="0"/>
              <a:t>‘Dominant conceptions of discrimination condition us to think about subordination as disadvantage occurring along a single categorical axis...[This] marginalizes those who are multiply-burdened and obscures claims that cannot be understood as resulting from discrete sources of discrimination’ </a:t>
            </a:r>
            <a:r>
              <a:rPr lang="en-NZ" sz="2800" i="0" dirty="0" smtClean="0"/>
              <a:t>(Crenshaw, ‘</a:t>
            </a:r>
            <a:r>
              <a:rPr lang="en-NZ" sz="2800" i="0" dirty="0" err="1" smtClean="0"/>
              <a:t>Demarginalizing</a:t>
            </a:r>
            <a:r>
              <a:rPr lang="en-NZ" sz="2800" i="0" dirty="0" smtClean="0"/>
              <a:t>’, 140)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4413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10478022" cy="1485900"/>
          </a:xfrm>
        </p:spPr>
        <p:txBody>
          <a:bodyPr>
            <a:normAutofit fontScale="90000"/>
          </a:bodyPr>
          <a:lstStyle/>
          <a:p>
            <a:r>
              <a:rPr lang="en-NZ" sz="3600" dirty="0"/>
              <a:t>Other categories of identity </a:t>
            </a:r>
            <a:r>
              <a:rPr lang="en-NZ" sz="3600" dirty="0" smtClean="0"/>
              <a:t>: </a:t>
            </a:r>
            <a:r>
              <a:rPr lang="en-NZ" sz="3600" dirty="0"/>
              <a:t>gender, ethnicity, religion, class/socio-economic status, sexuality, age, disability, </a:t>
            </a:r>
            <a:r>
              <a:rPr lang="en-NZ" sz="3600" dirty="0" smtClean="0"/>
              <a:t>nationality, </a:t>
            </a:r>
            <a:r>
              <a:rPr lang="en-NZ" sz="3600" dirty="0" err="1" smtClean="0"/>
              <a:t>etc</a:t>
            </a:r>
            <a:r>
              <a:rPr lang="en-NZ" sz="3600" dirty="0" smtClean="0"/>
              <a:t>…</a:t>
            </a:r>
            <a:r>
              <a:rPr lang="en-NZ" dirty="0"/>
              <a:t/>
            </a:r>
            <a:br>
              <a:rPr lang="en-NZ" dirty="0"/>
            </a:br>
            <a:endParaRPr lang="en-N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368" y="2286000"/>
            <a:ext cx="6057900" cy="40386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53292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 smtClean="0"/>
              <a:t>What makes me who I am?</a:t>
            </a:r>
            <a:endParaRPr lang="en-NZ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98630" y="1647172"/>
            <a:ext cx="7610291" cy="498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2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2753711" y="398103"/>
            <a:ext cx="7010400" cy="701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/>
              <a:t>What is queer theory?</a:t>
            </a:r>
            <a:endParaRPr lang="en-US" sz="4400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922175" y="1287039"/>
            <a:ext cx="7307425" cy="53638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5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5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The term queer theory is credited to Teresa de </a:t>
            </a:r>
            <a:r>
              <a:rPr lang="en-US" sz="2800" dirty="0" err="1" smtClean="0"/>
              <a:t>Lauretis</a:t>
            </a:r>
            <a:r>
              <a:rPr lang="en-US" sz="2800" dirty="0" smtClean="0"/>
              <a:t>, “Queer Theory: Lesbian and Gay Sexualities,” special issue of </a:t>
            </a:r>
            <a:r>
              <a:rPr lang="en-US" sz="2800" i="1" dirty="0" smtClean="0"/>
              <a:t>Differences: A Journal of Feminist Cultural Studies</a:t>
            </a:r>
            <a:r>
              <a:rPr lang="en-US" sz="2800" dirty="0" smtClean="0"/>
              <a:t> 3 (1991).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Developed from feminist studies, gender studies and lesbian and gay studies of the 1970s and 1980s that began to question the notion of gender and sexuality as fixed entities.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Seminal work published in 1990, Judith Butler’s </a:t>
            </a:r>
            <a:r>
              <a:rPr lang="en-US" sz="2800" i="1" dirty="0" smtClean="0"/>
              <a:t>Gender Trouble.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8985" y="1487455"/>
            <a:ext cx="3407167" cy="526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9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QUEER THEORY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1331" y="1440772"/>
            <a:ext cx="6864910" cy="500818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Insists that traditional binaries of gender and sexuality are not ‘fixed’ stable categories of identity, but always shifting and changing across time and space.</a:t>
            </a:r>
          </a:p>
          <a:p>
            <a:r>
              <a:rPr lang="en-US" sz="2800" dirty="0" smtClean="0"/>
              <a:t>Challenges </a:t>
            </a:r>
            <a:r>
              <a:rPr lang="en-US" sz="2800" dirty="0"/>
              <a:t>heterosexuality as the standard by which all sexual identities are ‘measured’.</a:t>
            </a:r>
          </a:p>
          <a:p>
            <a:r>
              <a:rPr lang="en-NZ" sz="2800" dirty="0" smtClean="0"/>
              <a:t>Also </a:t>
            </a:r>
            <a:r>
              <a:rPr lang="en-NZ" sz="2800" dirty="0"/>
              <a:t>considers other social identity markers, e.g. race, class. </a:t>
            </a:r>
            <a:endParaRPr lang="en-NZ" sz="2800" dirty="0" smtClean="0"/>
          </a:p>
          <a:p>
            <a:r>
              <a:rPr lang="en-NZ" sz="2800" dirty="0" smtClean="0"/>
              <a:t>Binaries/categories are not ‘benign, but determine allocations of social power and authority – who has power and who is marginalized.</a:t>
            </a:r>
            <a:endParaRPr lang="en-NZ" sz="2800" dirty="0"/>
          </a:p>
          <a:p>
            <a:endParaRPr lang="en-NZ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3267" y="1602827"/>
            <a:ext cx="3885180" cy="355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0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85208"/>
          </a:xfrm>
        </p:spPr>
        <p:txBody>
          <a:bodyPr>
            <a:normAutofit fontScale="90000"/>
          </a:bodyPr>
          <a:lstStyle/>
          <a:p>
            <a:endParaRPr lang="en-NZ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701800" y="809097"/>
            <a:ext cx="3136370" cy="3136370"/>
          </a:xfrm>
          <a:prstGeom prst="rect">
            <a:avLst/>
          </a:prstGeom>
        </p:spPr>
      </p:pic>
      <p:pic>
        <p:nvPicPr>
          <p:cNvPr id="1026" name="Picture 2" descr="Image result for stick man white on black background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62" y="802396"/>
            <a:ext cx="3143071" cy="314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30300" y="3978443"/>
            <a:ext cx="42793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dirty="0" smtClean="0"/>
              <a:t>I am born with a fixed sex</a:t>
            </a:r>
          </a:p>
          <a:p>
            <a:pPr algn="ctr"/>
            <a:endParaRPr lang="en-NZ" sz="2400" dirty="0" smtClean="0"/>
          </a:p>
          <a:p>
            <a:pPr algn="ctr"/>
            <a:r>
              <a:rPr lang="en-NZ" sz="2400" dirty="0" smtClean="0"/>
              <a:t>My sex determines my gender</a:t>
            </a:r>
          </a:p>
          <a:p>
            <a:pPr algn="ctr"/>
            <a:endParaRPr lang="en-NZ" sz="2400" dirty="0" smtClean="0"/>
          </a:p>
          <a:p>
            <a:pPr algn="ctr"/>
            <a:r>
              <a:rPr lang="en-NZ" sz="2400" dirty="0" smtClean="0"/>
              <a:t>I have desire for the opposite sex</a:t>
            </a:r>
            <a:endParaRPr lang="en-NZ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618598" y="4015229"/>
            <a:ext cx="54102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dirty="0" smtClean="0"/>
              <a:t>I am born with a body</a:t>
            </a:r>
          </a:p>
          <a:p>
            <a:pPr algn="ctr"/>
            <a:endParaRPr lang="en-NZ" sz="2400" dirty="0" smtClean="0"/>
          </a:p>
          <a:p>
            <a:pPr algn="ctr"/>
            <a:r>
              <a:rPr lang="en-NZ" sz="2400" dirty="0" smtClean="0"/>
              <a:t>I am assigned a sex and gender</a:t>
            </a:r>
          </a:p>
          <a:p>
            <a:pPr algn="ctr"/>
            <a:endParaRPr lang="en-NZ" sz="2400" dirty="0" smtClean="0"/>
          </a:p>
          <a:p>
            <a:pPr algn="ctr"/>
            <a:r>
              <a:rPr lang="en-NZ" sz="2400" dirty="0" smtClean="0"/>
              <a:t>I am taught to perform an identity</a:t>
            </a:r>
          </a:p>
          <a:p>
            <a:pPr algn="ctr"/>
            <a:endParaRPr lang="en-NZ" sz="2400" dirty="0" smtClean="0"/>
          </a:p>
          <a:p>
            <a:pPr algn="ctr"/>
            <a:r>
              <a:rPr lang="en-NZ" sz="2400" dirty="0" smtClean="0"/>
              <a:t>I may have desires</a:t>
            </a:r>
          </a:p>
          <a:p>
            <a:endParaRPr lang="en-NZ" dirty="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269985" y="4419600"/>
            <a:ext cx="0" cy="32056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269985" y="5182646"/>
            <a:ext cx="0" cy="32056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373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140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79483" y="181304"/>
            <a:ext cx="9601200" cy="1485900"/>
          </a:xfrm>
        </p:spPr>
        <p:txBody>
          <a:bodyPr/>
          <a:lstStyle/>
          <a:p>
            <a:pPr algn="ctr"/>
            <a:r>
              <a:rPr lang="en-NZ" dirty="0" smtClean="0"/>
              <a:t>Gender norms change over time and space</a:t>
            </a:r>
            <a:endParaRPr lang="en-N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032" y="815434"/>
            <a:ext cx="2781563" cy="59049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480" y="2091305"/>
            <a:ext cx="7537142" cy="439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0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92620" y="254876"/>
            <a:ext cx="9601200" cy="1485900"/>
          </a:xfrm>
        </p:spPr>
        <p:txBody>
          <a:bodyPr>
            <a:normAutofit/>
          </a:bodyPr>
          <a:lstStyle/>
          <a:p>
            <a:pPr algn="ctr"/>
            <a:r>
              <a:rPr lang="en-NZ" sz="5400" dirty="0" smtClean="0"/>
              <a:t>Gender is performative</a:t>
            </a:r>
            <a:endParaRPr lang="en-NZ" sz="5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82813" y="1395317"/>
            <a:ext cx="5026374" cy="503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66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em 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230" y="-71859"/>
            <a:ext cx="4874005" cy="324933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09705" y="3516536"/>
            <a:ext cx="7313613" cy="8683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2037" y="3159095"/>
            <a:ext cx="6450981" cy="3714201"/>
          </a:xfrm>
          <a:prstGeom prst="rect">
            <a:avLst/>
          </a:prstGeom>
        </p:spPr>
      </p:pic>
      <p:pic>
        <p:nvPicPr>
          <p:cNvPr id="6" name="Picture 5" descr="femininity-feminine woman-feminine blogs-how to be feminine-how to be more feminine-how to be a feminine woman-sensuality-feminine sensuality-feminine women are sensua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931" y="0"/>
            <a:ext cx="3390069" cy="3784765"/>
          </a:xfrm>
          <a:prstGeom prst="rect">
            <a:avLst/>
          </a:prstGeom>
        </p:spPr>
      </p:pic>
      <p:pic>
        <p:nvPicPr>
          <p:cNvPr id="7" name="Picture 6" descr="Soft_Sweet_Feminine_Boudoir_Adorro_Impressions_Photography_3-h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5192"/>
            <a:ext cx="5142155" cy="3428104"/>
          </a:xfrm>
          <a:prstGeom prst="rect">
            <a:avLst/>
          </a:prstGeom>
        </p:spPr>
      </p:pic>
      <p:pic>
        <p:nvPicPr>
          <p:cNvPr id="8" name="Picture 7" descr="Fem 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31411" cy="3445192"/>
          </a:xfrm>
          <a:prstGeom prst="rect">
            <a:avLst/>
          </a:prstGeom>
        </p:spPr>
      </p:pic>
      <p:pic>
        <p:nvPicPr>
          <p:cNvPr id="9" name="Picture 8" descr="femininity-feminine woman-how to be feminine-how to become feminine-how to be a feminine woman-how to attract alpha males-how to attract masculine men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741" y="-95997"/>
            <a:ext cx="2360792" cy="3541189"/>
          </a:xfrm>
          <a:prstGeom prst="rect">
            <a:avLst/>
          </a:prstGeom>
        </p:spPr>
      </p:pic>
      <p:pic>
        <p:nvPicPr>
          <p:cNvPr id="10" name="Picture 9" descr="Goddess and child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770" y="3784765"/>
            <a:ext cx="3311230" cy="307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02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4195</TotalTime>
  <Words>1056</Words>
  <Application>Microsoft Office PowerPoint</Application>
  <PresentationFormat>Widescreen</PresentationFormat>
  <Paragraphs>138</Paragraphs>
  <Slides>26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Franklin Gothic Book</vt:lpstr>
      <vt:lpstr>Goudy Old Style</vt:lpstr>
      <vt:lpstr>Crop</vt:lpstr>
      <vt:lpstr>DEFINING GENDER AND SEXUALITY</vt:lpstr>
      <vt:lpstr>Defining gender and sexuality</vt:lpstr>
      <vt:lpstr>PowerPoint Presentation</vt:lpstr>
      <vt:lpstr>QUEER THEORY</vt:lpstr>
      <vt:lpstr>PowerPoint Presentation</vt:lpstr>
      <vt:lpstr>PowerPoint Presentation</vt:lpstr>
      <vt:lpstr>Gender norms change over time and space</vt:lpstr>
      <vt:lpstr>Gender is performative</vt:lpstr>
      <vt:lpstr>PowerPoint Presentation</vt:lpstr>
      <vt:lpstr>PowerPoint Presentation</vt:lpstr>
      <vt:lpstr>Defining gender in the OED</vt:lpstr>
      <vt:lpstr>Defining gender (from Thesaurus.com)</vt:lpstr>
      <vt:lpstr>Gender trouble</vt:lpstr>
      <vt:lpstr>PowerPoint Presentation</vt:lpstr>
      <vt:lpstr>Coming out of the closet</vt:lpstr>
      <vt:lpstr>Heteronormativity</vt:lpstr>
      <vt:lpstr>PowerPoint Presentation</vt:lpstr>
      <vt:lpstr>PowerPoint Presentation</vt:lpstr>
      <vt:lpstr>Cisnormativity</vt:lpstr>
      <vt:lpstr>Other normativities</vt:lpstr>
      <vt:lpstr>PowerPoint Presentation</vt:lpstr>
      <vt:lpstr>In this course</vt:lpstr>
      <vt:lpstr>Queer theory vs. identity politics</vt:lpstr>
      <vt:lpstr>Intersectionality</vt:lpstr>
      <vt:lpstr>Other categories of identity : gender, ethnicity, religion, class/socio-economic status, sexuality, age, disability, nationality, etc… </vt:lpstr>
      <vt:lpstr>What makes me who I am?</vt:lpstr>
    </vt:vector>
  </TitlesOfParts>
  <Company>The University of Auckland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DEFINING GENDER AND SEXUALITY</dc:title>
  <dc:creator>Caroline Blyth</dc:creator>
  <cp:lastModifiedBy>Caroline Blyth</cp:lastModifiedBy>
  <cp:revision>38</cp:revision>
  <cp:lastPrinted>2017-03-02T04:53:10Z</cp:lastPrinted>
  <dcterms:created xsi:type="dcterms:W3CDTF">2017-02-28T03:15:33Z</dcterms:created>
  <dcterms:modified xsi:type="dcterms:W3CDTF">2017-03-08T02:52:39Z</dcterms:modified>
</cp:coreProperties>
</file>