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72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938" autoAdjust="0"/>
  </p:normalViewPr>
  <p:slideViewPr>
    <p:cSldViewPr snapToGrid="0">
      <p:cViewPr varScale="1">
        <p:scale>
          <a:sx n="68" d="100"/>
          <a:sy n="68" d="100"/>
        </p:scale>
        <p:origin x="21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4089A-892A-4E74-AE3E-C1548A99610B}" type="datetimeFigureOut">
              <a:rPr lang="en-NZ" smtClean="0"/>
              <a:t>20/03/2017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D29BE-E141-4349-9BA7-E035708A5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397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8AF6-4431-4F55-93FC-F48F9701AAB1}" type="slidenum">
              <a:rPr lang="en-NZ" smtClean="0">
                <a:solidFill>
                  <a:prstClr val="black"/>
                </a:solidFill>
              </a:rPr>
              <a:pPr/>
              <a:t>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58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8AF6-4431-4F55-93FC-F48F9701AAB1}" type="slidenum">
              <a:rPr lang="en-NZ" smtClean="0">
                <a:solidFill>
                  <a:prstClr val="black"/>
                </a:solidFill>
              </a:rPr>
              <a:pPr/>
              <a:t>12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3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8AF6-4431-4F55-93FC-F48F9701AAB1}" type="slidenum">
              <a:rPr lang="en-NZ" smtClean="0">
                <a:solidFill>
                  <a:prstClr val="black"/>
                </a:solidFill>
              </a:rPr>
              <a:pPr/>
              <a:t>13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7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8AF6-4431-4F55-93FC-F48F9701AAB1}" type="slidenum">
              <a:rPr lang="en-NZ" smtClean="0">
                <a:solidFill>
                  <a:prstClr val="black"/>
                </a:solidFill>
              </a:rPr>
              <a:pPr/>
              <a:t>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4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8AF6-4431-4F55-93FC-F48F9701AAB1}" type="slidenum">
              <a:rPr lang="en-NZ" smtClean="0">
                <a:solidFill>
                  <a:prstClr val="black"/>
                </a:solidFill>
              </a:rPr>
              <a:pPr/>
              <a:t>4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7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8AF6-4431-4F55-93FC-F48F9701AAB1}" type="slidenum">
              <a:rPr lang="en-NZ" smtClean="0">
                <a:solidFill>
                  <a:prstClr val="black"/>
                </a:solidFill>
              </a:rPr>
              <a:pPr/>
              <a:t>5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3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8AF6-4431-4F55-93FC-F48F9701AAB1}" type="slidenum">
              <a:rPr lang="en-NZ" smtClean="0">
                <a:solidFill>
                  <a:prstClr val="black"/>
                </a:solidFill>
              </a:rPr>
              <a:pPr/>
              <a:t>6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02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8AF6-4431-4F55-93FC-F48F9701AAB1}" type="slidenum">
              <a:rPr lang="en-NZ" smtClean="0">
                <a:solidFill>
                  <a:prstClr val="black"/>
                </a:solidFill>
              </a:rPr>
              <a:pPr/>
              <a:t>7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9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8AF6-4431-4F55-93FC-F48F9701AAB1}" type="slidenum">
              <a:rPr lang="en-NZ" smtClean="0">
                <a:solidFill>
                  <a:prstClr val="black"/>
                </a:solidFill>
              </a:rPr>
              <a:pPr/>
              <a:t>8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3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200" dirty="0" smtClean="0"/>
          </a:p>
          <a:p>
            <a:endParaRPr lang="en-NZ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8AF6-4431-4F55-93FC-F48F9701AAB1}" type="slidenum">
              <a:rPr lang="en-NZ" smtClean="0">
                <a:solidFill>
                  <a:prstClr val="black"/>
                </a:solidFill>
              </a:rPr>
              <a:pPr/>
              <a:t>9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56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8AF6-4431-4F55-93FC-F48F9701AAB1}" type="slidenum">
              <a:rPr lang="en-NZ" smtClean="0">
                <a:solidFill>
                  <a:prstClr val="black"/>
                </a:solidFill>
              </a:rPr>
              <a:pPr/>
              <a:t>11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9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20/03/2017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4432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20/03/2017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0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20/03/2017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20/03/2017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9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EFEDE3"/>
                </a:solidFill>
              </a:rPr>
              <a:pPr/>
              <a:t>20/03/2017</a:t>
            </a:fld>
            <a:endParaRPr lang="en-NZ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EFEDE3"/>
                </a:solidFill>
              </a:rPr>
              <a:pPr/>
              <a:t>‹#›</a:t>
            </a:fld>
            <a:endParaRPr lang="en-NZ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24882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20/03/2017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4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20/03/2017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20/03/2017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3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20/03/2017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20/03/2017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178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20/03/2017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884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20/03/2017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570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tionary.com/browse/puri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6" y="1172993"/>
            <a:ext cx="8361229" cy="2098226"/>
          </a:xfrm>
        </p:spPr>
        <p:txBody>
          <a:bodyPr/>
          <a:lstStyle/>
          <a:p>
            <a:r>
              <a:rPr lang="en-NZ" dirty="0" smtClean="0"/>
              <a:t>Policing bodies 1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499" y="3956280"/>
            <a:ext cx="8390482" cy="1086237"/>
          </a:xfrm>
        </p:spPr>
        <p:txBody>
          <a:bodyPr>
            <a:noAutofit/>
          </a:bodyPr>
          <a:lstStyle/>
          <a:p>
            <a:r>
              <a:rPr lang="en-NZ" sz="4000" dirty="0" smtClean="0"/>
              <a:t>PURITY, PURITY CULTURE, MODESTY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5447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mtClean="0"/>
              <a:t>Reframing menstrual taboos</a:t>
            </a:r>
            <a:endParaRPr lang="en-NZ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51" y="1634585"/>
            <a:ext cx="4124503" cy="2753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5466" y="4560084"/>
            <a:ext cx="1427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000" dirty="0"/>
              <a:t>The </a:t>
            </a:r>
            <a:r>
              <a:rPr lang="en-NZ" sz="2000" dirty="0" err="1"/>
              <a:t>Mikvah</a:t>
            </a:r>
            <a:endParaRPr lang="en-NZ" sz="2000" dirty="0"/>
          </a:p>
        </p:txBody>
      </p:sp>
      <p:sp>
        <p:nvSpPr>
          <p:cNvPr id="7" name="Rectangle 6"/>
          <p:cNvSpPr/>
          <p:nvPr/>
        </p:nvSpPr>
        <p:spPr>
          <a:xfrm>
            <a:off x="5669280" y="1525369"/>
            <a:ext cx="62496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See article by </a:t>
            </a:r>
            <a:r>
              <a:rPr lang="en-NZ" sz="2400" dirty="0" err="1"/>
              <a:t>Dunnavant</a:t>
            </a:r>
            <a:r>
              <a:rPr lang="en-NZ" sz="2400" dirty="0"/>
              <a:t> and Roberts in your reading </a:t>
            </a:r>
            <a:r>
              <a:rPr lang="en-NZ" sz="2400" dirty="0" smtClean="0"/>
              <a:t>list, ‘Restriction and Renewal, Pollution and Power, Constraint and Community’.</a:t>
            </a:r>
          </a:p>
          <a:p>
            <a:endParaRPr lang="en-N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400" dirty="0" smtClean="0"/>
              <a:t>Positive understandings of menstruation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i="1" dirty="0" smtClean="0"/>
              <a:t>Offers women sense of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i="1" dirty="0" smtClean="0"/>
              <a:t>Affirms women’s reproductive/creative powers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i="1" dirty="0" smtClean="0"/>
              <a:t>Spiritual significance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i="1" dirty="0" smtClean="0"/>
              <a:t>An important rite of passage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i="1" dirty="0" smtClean="0"/>
              <a:t>Offers women respite from other rules and regulations governing their lives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211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55059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191B0E"/>
                </a:solidFill>
              </a:rPr>
              <a:t>Questions to ask of religious discourses about menstruation</a:t>
            </a:r>
            <a:endParaRPr lang="en-US" sz="3600" dirty="0">
              <a:solidFill>
                <a:srgbClr val="191B0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840959"/>
            <a:ext cx="10126494" cy="4961107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NZ" sz="2800" dirty="0" smtClean="0">
                <a:solidFill>
                  <a:srgbClr val="191B0E"/>
                </a:solidFill>
              </a:rPr>
              <a:t>Who is speaking? And who is silent?</a:t>
            </a:r>
          </a:p>
          <a:p>
            <a:pPr marL="457200" indent="-457200">
              <a:buFont typeface="Arial" charset="0"/>
              <a:buChar char="•"/>
            </a:pPr>
            <a:r>
              <a:rPr lang="en-NZ" sz="2800" dirty="0" smtClean="0">
                <a:solidFill>
                  <a:srgbClr val="191B0E"/>
                </a:solidFill>
              </a:rPr>
              <a:t>Who is being addressed? Who is absent/excluded from the audience?</a:t>
            </a:r>
          </a:p>
          <a:p>
            <a:pPr marL="457200" indent="-457200">
              <a:buFont typeface="Arial" charset="0"/>
              <a:buChar char="•"/>
            </a:pPr>
            <a:r>
              <a:rPr lang="en-NZ" sz="2800" dirty="0" smtClean="0">
                <a:solidFill>
                  <a:srgbClr val="191B0E"/>
                </a:solidFill>
              </a:rPr>
              <a:t>What is the context (cultural, historical, religious, </a:t>
            </a:r>
            <a:r>
              <a:rPr lang="en-NZ" sz="2800" dirty="0" err="1" smtClean="0">
                <a:solidFill>
                  <a:srgbClr val="191B0E"/>
                </a:solidFill>
              </a:rPr>
              <a:t>etc</a:t>
            </a:r>
            <a:r>
              <a:rPr lang="en-NZ" sz="2800" dirty="0" smtClean="0">
                <a:solidFill>
                  <a:srgbClr val="191B0E"/>
                </a:solidFill>
              </a:rPr>
              <a:t>) of the views being put forward?</a:t>
            </a:r>
          </a:p>
          <a:p>
            <a:pPr marL="457200" indent="-457200">
              <a:buFont typeface="Arial" charset="0"/>
              <a:buChar char="•"/>
            </a:pPr>
            <a:r>
              <a:rPr lang="en-NZ" sz="2800" dirty="0" smtClean="0">
                <a:solidFill>
                  <a:srgbClr val="191B0E"/>
                </a:solidFill>
              </a:rPr>
              <a:t>What/whose interests are being protected/promoted? And whose interests are being challenged/threatened?</a:t>
            </a:r>
          </a:p>
          <a:p>
            <a:pPr marL="457200" indent="-457200">
              <a:buFont typeface="Arial" charset="0"/>
              <a:buChar char="•"/>
            </a:pPr>
            <a:r>
              <a:rPr lang="en-NZ" sz="2800" dirty="0" smtClean="0">
                <a:solidFill>
                  <a:srgbClr val="191B0E"/>
                </a:solidFill>
              </a:rPr>
              <a:t>What rhetoric is being used? </a:t>
            </a:r>
          </a:p>
          <a:p>
            <a:pPr marL="457200" indent="-457200">
              <a:buFont typeface="Arial" charset="0"/>
              <a:buChar char="•"/>
            </a:pPr>
            <a:r>
              <a:rPr lang="en-NZ" sz="2800" dirty="0" smtClean="0">
                <a:solidFill>
                  <a:srgbClr val="191B0E"/>
                </a:solidFill>
              </a:rPr>
              <a:t>Who has the power in this relationship?</a:t>
            </a:r>
          </a:p>
          <a:p>
            <a:endParaRPr lang="en-US" sz="28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32232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WHAT ARE THE CULTURAL FUNCTIONS OF MENSTRUAL </a:t>
            </a:r>
            <a:r>
              <a:rPr lang="en-NZ" dirty="0" smtClean="0"/>
              <a:t>TABOOS IN RELIGIONS?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216" y="2005584"/>
            <a:ext cx="9761772" cy="4675632"/>
          </a:xfrm>
        </p:spPr>
        <p:txBody>
          <a:bodyPr>
            <a:normAutofit/>
          </a:bodyPr>
          <a:lstStyle/>
          <a:p>
            <a:r>
              <a:rPr lang="en-NZ" sz="2800" dirty="0" smtClean="0"/>
              <a:t>Menstrual stigma/taboo extends beyond religious boundaries – it is a socio-cultural construct.</a:t>
            </a:r>
          </a:p>
          <a:p>
            <a:r>
              <a:rPr lang="en-NZ" sz="2800" dirty="0" smtClean="0"/>
              <a:t>Policing women’s bodies, sexually and socially?</a:t>
            </a:r>
          </a:p>
          <a:p>
            <a:r>
              <a:rPr lang="en-NZ" sz="2800" dirty="0"/>
              <a:t>Asserting patriarchal authority? Or the authority of patriarchal religious traditions/hierarchies?</a:t>
            </a:r>
          </a:p>
          <a:p>
            <a:r>
              <a:rPr lang="en-NZ" sz="2800" dirty="0" smtClean="0"/>
              <a:t>Rendering </a:t>
            </a:r>
            <a:r>
              <a:rPr lang="en-NZ" sz="2800" dirty="0" smtClean="0"/>
              <a:t>women’s reproductive health a ‘public’ or communal concern – fears over paternity?</a:t>
            </a:r>
          </a:p>
          <a:p>
            <a:r>
              <a:rPr lang="en-NZ" sz="2800" dirty="0" smtClean="0"/>
              <a:t>Barring </a:t>
            </a:r>
            <a:r>
              <a:rPr lang="en-NZ" sz="2800" dirty="0" smtClean="0"/>
              <a:t>entry of women to full religious life and leadership?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9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Cultural relativism? Or is there a need to address cultural and religious menstrual stigma?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368" y="2353283"/>
            <a:ext cx="8023860" cy="41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5059"/>
            <a:ext cx="9601200" cy="1485900"/>
          </a:xfrm>
        </p:spPr>
        <p:txBody>
          <a:bodyPr/>
          <a:lstStyle/>
          <a:p>
            <a:r>
              <a:rPr lang="en-US" dirty="0" smtClean="0"/>
              <a:t>Tradition and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00782"/>
            <a:ext cx="10126494" cy="4961107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NZ" sz="2400" dirty="0"/>
              <a:t>Who is speaking? And who is silent?</a:t>
            </a:r>
          </a:p>
          <a:p>
            <a:pPr marL="457200" indent="-457200">
              <a:buFont typeface="Arial" charset="0"/>
              <a:buChar char="•"/>
            </a:pPr>
            <a:r>
              <a:rPr lang="en-NZ" sz="2400" dirty="0"/>
              <a:t>Who is being addressed? Who is </a:t>
            </a:r>
            <a:r>
              <a:rPr lang="en-NZ" sz="2400" dirty="0" smtClean="0"/>
              <a:t>absent/excluded </a:t>
            </a:r>
            <a:r>
              <a:rPr lang="en-NZ" sz="2400" dirty="0"/>
              <a:t>from the audience?</a:t>
            </a:r>
          </a:p>
          <a:p>
            <a:pPr marL="457200" indent="-457200">
              <a:buFont typeface="Arial" charset="0"/>
              <a:buChar char="•"/>
            </a:pPr>
            <a:r>
              <a:rPr lang="en-NZ" sz="2400" dirty="0"/>
              <a:t>What is the context </a:t>
            </a:r>
            <a:r>
              <a:rPr lang="en-NZ" sz="2400" dirty="0" smtClean="0"/>
              <a:t>(cultural, historical, religious, </a:t>
            </a:r>
            <a:r>
              <a:rPr lang="en-NZ" sz="2400" dirty="0" err="1" smtClean="0"/>
              <a:t>etc</a:t>
            </a:r>
            <a:r>
              <a:rPr lang="en-NZ" sz="2400" dirty="0" smtClean="0"/>
              <a:t>) of </a:t>
            </a:r>
            <a:r>
              <a:rPr lang="en-NZ" sz="2400" dirty="0"/>
              <a:t>the views being put forward?</a:t>
            </a:r>
          </a:p>
          <a:p>
            <a:pPr marL="457200" indent="-457200">
              <a:buFont typeface="Arial" charset="0"/>
              <a:buChar char="•"/>
            </a:pPr>
            <a:r>
              <a:rPr lang="en-NZ" sz="2400" dirty="0"/>
              <a:t>What rhetoric is being used? [I.e. how are the audience being persuaded?]</a:t>
            </a:r>
          </a:p>
          <a:p>
            <a:pPr marL="457200" indent="-457200">
              <a:buFont typeface="Arial" charset="0"/>
              <a:buChar char="•"/>
            </a:pPr>
            <a:r>
              <a:rPr lang="en-NZ" sz="2400" dirty="0" smtClean="0"/>
              <a:t>What/whose </a:t>
            </a:r>
            <a:r>
              <a:rPr lang="en-NZ" sz="2400" dirty="0"/>
              <a:t>interests are being protected/promoted</a:t>
            </a:r>
            <a:r>
              <a:rPr lang="en-NZ" sz="2400" dirty="0" smtClean="0"/>
              <a:t>? And whose interests are being challenged/threatened?</a:t>
            </a:r>
            <a:endParaRPr lang="en-NZ" sz="2400" dirty="0"/>
          </a:p>
          <a:p>
            <a:pPr marL="457200" indent="-457200">
              <a:buFont typeface="Arial" charset="0"/>
              <a:buChar char="•"/>
            </a:pPr>
            <a:r>
              <a:rPr lang="en-NZ" sz="2400" dirty="0" smtClean="0"/>
              <a:t>What </a:t>
            </a:r>
            <a:r>
              <a:rPr lang="en-NZ" sz="2400" dirty="0"/>
              <a:t>are the consequences – what </a:t>
            </a:r>
            <a:r>
              <a:rPr lang="en-NZ" sz="2400" dirty="0" smtClean="0"/>
              <a:t>religious </a:t>
            </a:r>
            <a:r>
              <a:rPr lang="en-NZ" sz="2400" b="1" dirty="0" smtClean="0"/>
              <a:t>and</a:t>
            </a:r>
            <a:r>
              <a:rPr lang="en-NZ" sz="2400" dirty="0" smtClean="0"/>
              <a:t> cultural functions are being </a:t>
            </a:r>
            <a:r>
              <a:rPr lang="en-NZ" sz="2400" dirty="0"/>
              <a:t>served?</a:t>
            </a:r>
          </a:p>
          <a:p>
            <a:pPr marL="457200" indent="-457200">
              <a:buFont typeface="Arial" charset="0"/>
              <a:buChar char="•"/>
            </a:pPr>
            <a:r>
              <a:rPr lang="en-NZ" sz="2400" dirty="0"/>
              <a:t>Who wins, and who loses? [or ‘who has the power in this relationship?’]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36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This week: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4959"/>
            <a:ext cx="9601200" cy="4893661"/>
          </a:xfrm>
        </p:spPr>
        <p:txBody>
          <a:bodyPr>
            <a:normAutofit/>
          </a:bodyPr>
          <a:lstStyle/>
          <a:p>
            <a:r>
              <a:rPr lang="en-NZ" sz="3200" dirty="0" smtClean="0"/>
              <a:t>What is ‘purity’ in religious and cultural terms?</a:t>
            </a:r>
          </a:p>
          <a:p>
            <a:r>
              <a:rPr lang="en-NZ" sz="3200" dirty="0" smtClean="0"/>
              <a:t>Gendered purity:</a:t>
            </a:r>
          </a:p>
          <a:p>
            <a:pPr lvl="1"/>
            <a:r>
              <a:rPr lang="en-NZ" sz="3200" dirty="0" smtClean="0"/>
              <a:t>Menstruation</a:t>
            </a:r>
          </a:p>
          <a:p>
            <a:pPr lvl="1"/>
            <a:r>
              <a:rPr lang="en-NZ" sz="3200" dirty="0" smtClean="0"/>
              <a:t>Purity culture and virginity</a:t>
            </a:r>
          </a:p>
          <a:p>
            <a:pPr lvl="1"/>
            <a:r>
              <a:rPr lang="en-NZ" sz="3200" dirty="0" smtClean="0"/>
              <a:t>Modesty</a:t>
            </a:r>
          </a:p>
          <a:p>
            <a:r>
              <a:rPr lang="en-NZ" sz="3200" dirty="0" smtClean="0"/>
              <a:t>What are the religious and cultural functions of purity and modesty regulations?</a:t>
            </a:r>
          </a:p>
          <a:p>
            <a:r>
              <a:rPr lang="en-NZ" sz="3200" dirty="0" smtClean="0"/>
              <a:t>Hermeneutic of suspicion.</a:t>
            </a:r>
          </a:p>
        </p:txBody>
      </p:sp>
    </p:spTree>
    <p:extLst>
      <p:ext uri="{BB962C8B-B14F-4D97-AF65-F5344CB8AC3E}">
        <p14:creationId xmlns:p14="http://schemas.microsoft.com/office/powerpoint/2010/main" val="2685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Meanings of purity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8122"/>
            <a:ext cx="10588752" cy="4774223"/>
          </a:xfrm>
        </p:spPr>
        <p:txBody>
          <a:bodyPr>
            <a:normAutofit/>
          </a:bodyPr>
          <a:lstStyle/>
          <a:p>
            <a:r>
              <a:rPr lang="en-NZ" sz="2800" dirty="0" smtClean="0"/>
              <a:t>The condition or quality of being pure; freedom from anything that debases, contaminates, pollutes, etc. </a:t>
            </a:r>
          </a:p>
          <a:p>
            <a:r>
              <a:rPr lang="en-NZ" sz="2800" dirty="0" smtClean="0"/>
              <a:t>Things in their ‘correct’ place – impurity is caused by ‘matter out of place’ (Mary Douglas, </a:t>
            </a:r>
            <a:r>
              <a:rPr lang="en-NZ" sz="2800" i="1" dirty="0" smtClean="0"/>
              <a:t>Purity and Danger</a:t>
            </a:r>
            <a:r>
              <a:rPr lang="en-NZ" sz="2800" dirty="0" smtClean="0"/>
              <a:t>, 1966).</a:t>
            </a:r>
          </a:p>
          <a:p>
            <a:r>
              <a:rPr lang="en-NZ" sz="2800" dirty="0"/>
              <a:t>Physical chastity; virginity.</a:t>
            </a:r>
          </a:p>
          <a:p>
            <a:r>
              <a:rPr lang="en-NZ" sz="2800" dirty="0" smtClean="0"/>
              <a:t>Ceremonial or ritual purity.</a:t>
            </a:r>
          </a:p>
          <a:p>
            <a:r>
              <a:rPr lang="en-NZ" sz="2800" dirty="0" smtClean="0"/>
              <a:t>Freedom from guilt or evil; innocence, spiritual purity.</a:t>
            </a:r>
          </a:p>
          <a:p>
            <a:pPr marL="0" indent="0" algn="r">
              <a:buNone/>
            </a:pPr>
            <a:r>
              <a:rPr lang="en-NZ" dirty="0" smtClean="0"/>
              <a:t>Adapted from </a:t>
            </a:r>
            <a:r>
              <a:rPr lang="en-NZ" dirty="0"/>
              <a:t>dictionary.com (</a:t>
            </a:r>
            <a:r>
              <a:rPr lang="en-NZ" dirty="0">
                <a:hlinkClick r:id="rId3"/>
              </a:rPr>
              <a:t>http://</a:t>
            </a:r>
            <a:r>
              <a:rPr lang="en-NZ" dirty="0" smtClean="0">
                <a:hlinkClick r:id="rId3"/>
              </a:rPr>
              <a:t>www.dictionary.com/browse/purity</a:t>
            </a:r>
            <a:r>
              <a:rPr lang="en-NZ" dirty="0" smtClean="0"/>
              <a:t>)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25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79" y="252052"/>
            <a:ext cx="5017008" cy="1485900"/>
          </a:xfrm>
        </p:spPr>
        <p:txBody>
          <a:bodyPr/>
          <a:lstStyle/>
          <a:p>
            <a:r>
              <a:rPr lang="en-NZ" dirty="0" smtClean="0"/>
              <a:t>Religious purity regulations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5920"/>
            <a:ext cx="7947498" cy="4988344"/>
          </a:xfrm>
        </p:spPr>
        <p:txBody>
          <a:bodyPr>
            <a:normAutofit/>
          </a:bodyPr>
          <a:lstStyle/>
          <a:p>
            <a:r>
              <a:rPr lang="en-NZ" sz="2800" dirty="0" smtClean="0"/>
              <a:t>Bodies and body fluids</a:t>
            </a:r>
          </a:p>
          <a:p>
            <a:r>
              <a:rPr lang="en-NZ" sz="2800" dirty="0" smtClean="0"/>
              <a:t>Foods</a:t>
            </a:r>
          </a:p>
          <a:p>
            <a:r>
              <a:rPr lang="en-NZ" sz="2800" dirty="0" smtClean="0"/>
              <a:t>Diseases</a:t>
            </a:r>
          </a:p>
          <a:p>
            <a:r>
              <a:rPr lang="en-NZ" sz="2800" dirty="0"/>
              <a:t>Spaces and </a:t>
            </a:r>
            <a:r>
              <a:rPr lang="en-NZ" sz="2800" dirty="0" smtClean="0"/>
              <a:t>places</a:t>
            </a:r>
          </a:p>
          <a:p>
            <a:r>
              <a:rPr lang="en-NZ" sz="2800" dirty="0" smtClean="0"/>
              <a:t>Peoples</a:t>
            </a:r>
          </a:p>
          <a:p>
            <a:r>
              <a:rPr lang="en-NZ" sz="2800" dirty="0" smtClean="0"/>
              <a:t>Other objects, including sacred texts</a:t>
            </a:r>
          </a:p>
          <a:p>
            <a:endParaRPr lang="en-NZ" sz="2800" dirty="0"/>
          </a:p>
          <a:p>
            <a:r>
              <a:rPr lang="en-NZ" sz="2800" dirty="0" smtClean="0"/>
              <a:t>Ritual (</a:t>
            </a:r>
            <a:r>
              <a:rPr lang="en-NZ" sz="2800" dirty="0" err="1" smtClean="0"/>
              <a:t>im</a:t>
            </a:r>
            <a:r>
              <a:rPr lang="en-NZ" sz="2800" dirty="0" smtClean="0"/>
              <a:t>)purity</a:t>
            </a:r>
            <a:endParaRPr lang="en-NZ" sz="2800" dirty="0" smtClean="0"/>
          </a:p>
          <a:p>
            <a:r>
              <a:rPr lang="en-NZ" sz="2800" dirty="0" smtClean="0"/>
              <a:t>Moral (</a:t>
            </a:r>
            <a:r>
              <a:rPr lang="en-NZ" sz="2800" dirty="0" err="1" smtClean="0"/>
              <a:t>im</a:t>
            </a:r>
            <a:r>
              <a:rPr lang="en-NZ" sz="2800" dirty="0" smtClean="0"/>
              <a:t>)purity</a:t>
            </a:r>
            <a:endParaRPr lang="en-NZ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20" t="3617" b="6951"/>
          <a:stretch/>
        </p:blipFill>
        <p:spPr>
          <a:xfrm>
            <a:off x="8651426" y="1645920"/>
            <a:ext cx="3194431" cy="4136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679" t="957" r="28651"/>
          <a:stretch/>
        </p:blipFill>
        <p:spPr>
          <a:xfrm>
            <a:off x="6172200" y="344083"/>
            <a:ext cx="3054485" cy="32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04" y="320040"/>
            <a:ext cx="9601200" cy="1485900"/>
          </a:xfrm>
        </p:spPr>
        <p:txBody>
          <a:bodyPr>
            <a:normAutofit/>
          </a:bodyPr>
          <a:lstStyle/>
          <a:p>
            <a:r>
              <a:rPr lang="en-NZ" dirty="0" smtClean="0"/>
              <a:t>What cultural functions do purity regulations serve in religions?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49780"/>
            <a:ext cx="6888480" cy="3581400"/>
          </a:xfrm>
        </p:spPr>
        <p:txBody>
          <a:bodyPr>
            <a:noAutofit/>
          </a:bodyPr>
          <a:lstStyle/>
          <a:p>
            <a:r>
              <a:rPr lang="en-NZ" sz="2800" dirty="0" smtClean="0"/>
              <a:t>A means of cohesion within a group – purity rituals ‘create </a:t>
            </a:r>
            <a:r>
              <a:rPr lang="en-NZ" sz="2800" dirty="0"/>
              <a:t>unity in </a:t>
            </a:r>
            <a:r>
              <a:rPr lang="en-NZ" sz="2800" dirty="0" smtClean="0"/>
              <a:t>experience’ (Douglas).</a:t>
            </a:r>
          </a:p>
          <a:p>
            <a:r>
              <a:rPr lang="en-NZ" sz="2800" dirty="0"/>
              <a:t>A way to draw group boundaries and exclude the ‘Other’, particularly among close-dwelling communities.</a:t>
            </a:r>
          </a:p>
          <a:p>
            <a:r>
              <a:rPr lang="en-NZ" sz="2800" dirty="0" smtClean="0"/>
              <a:t>A means of social control and validating political/social authority, hierarchies and segregation.</a:t>
            </a:r>
          </a:p>
          <a:p>
            <a:r>
              <a:rPr lang="en-NZ" sz="2800" dirty="0" smtClean="0"/>
              <a:t>A symbolic means of “moral” control.</a:t>
            </a:r>
          </a:p>
          <a:p>
            <a:endParaRPr lang="en-NZ" sz="2800" dirty="0" smtClean="0"/>
          </a:p>
          <a:p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610" y="1595336"/>
            <a:ext cx="3276858" cy="501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71" y="320175"/>
            <a:ext cx="9601200" cy="1485900"/>
          </a:xfrm>
        </p:spPr>
        <p:txBody>
          <a:bodyPr/>
          <a:lstStyle/>
          <a:p>
            <a:r>
              <a:rPr lang="en-NZ" dirty="0" smtClean="0"/>
              <a:t>Menstrual taboos in culture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8649" y="1822704"/>
            <a:ext cx="2820328" cy="2162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833" y="531876"/>
            <a:ext cx="2391889" cy="3279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554" y="1438058"/>
            <a:ext cx="2151830" cy="3035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649" y="4627936"/>
            <a:ext cx="4540949" cy="1965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6069" y="4848606"/>
            <a:ext cx="3028950" cy="186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710" y="1231043"/>
            <a:ext cx="2645301" cy="3449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5414" t="2588" r="5200" b="3120"/>
          <a:stretch/>
        </p:blipFill>
        <p:spPr>
          <a:xfrm>
            <a:off x="9385017" y="3984956"/>
            <a:ext cx="2653908" cy="279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0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239268"/>
            <a:ext cx="9601200" cy="1485900"/>
          </a:xfrm>
        </p:spPr>
        <p:txBody>
          <a:bodyPr/>
          <a:lstStyle/>
          <a:p>
            <a:r>
              <a:rPr lang="en-NZ" dirty="0" smtClean="0"/>
              <a:t>MENSTRUATION AND RELIGION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288" y="1152144"/>
            <a:ext cx="7217664" cy="4760976"/>
          </a:xfrm>
        </p:spPr>
        <p:txBody>
          <a:bodyPr>
            <a:noAutofit/>
          </a:bodyPr>
          <a:lstStyle/>
          <a:p>
            <a:r>
              <a:rPr lang="en-NZ" sz="2800" dirty="0" smtClean="0"/>
              <a:t>Taboo in many </a:t>
            </a:r>
            <a:r>
              <a:rPr lang="en-NZ" sz="2800" dirty="0" smtClean="0"/>
              <a:t>religious </a:t>
            </a:r>
            <a:r>
              <a:rPr lang="en-NZ" sz="2800" dirty="0" smtClean="0"/>
              <a:t>communities </a:t>
            </a:r>
          </a:p>
          <a:p>
            <a:pPr lvl="1"/>
            <a:r>
              <a:rPr lang="en-NZ" sz="2800" dirty="0" smtClean="0"/>
              <a:t>a (temporary) source of ritual impurity </a:t>
            </a:r>
          </a:p>
          <a:p>
            <a:pPr lvl="1"/>
            <a:r>
              <a:rPr lang="en-NZ" sz="2800" dirty="0" smtClean="0"/>
              <a:t>contagious, but not necessarily associated with ‘wrongdoing’</a:t>
            </a:r>
          </a:p>
          <a:p>
            <a:pPr lvl="1"/>
            <a:r>
              <a:rPr lang="en-NZ" sz="2800" dirty="0" smtClean="0"/>
              <a:t>A form </a:t>
            </a:r>
            <a:r>
              <a:rPr lang="en-NZ" sz="2800" dirty="0" smtClean="0"/>
              <a:t>of ‘threat’ and </a:t>
            </a:r>
            <a:r>
              <a:rPr lang="en-NZ" sz="2800" dirty="0" smtClean="0"/>
              <a:t>danger - taboo</a:t>
            </a:r>
          </a:p>
          <a:p>
            <a:pPr lvl="1"/>
            <a:r>
              <a:rPr lang="en-NZ" sz="2800" dirty="0" smtClean="0"/>
              <a:t>A ‘supernatural’ event</a:t>
            </a:r>
            <a:endParaRPr lang="en-NZ" sz="2800" dirty="0" smtClean="0"/>
          </a:p>
          <a:p>
            <a:pPr lvl="1"/>
            <a:r>
              <a:rPr lang="en-NZ" sz="2800" dirty="0" smtClean="0"/>
              <a:t>Often a source of stigma</a:t>
            </a:r>
          </a:p>
          <a:p>
            <a:r>
              <a:rPr lang="en-NZ" sz="2800" dirty="0" smtClean="0"/>
              <a:t>May involve rituals of segregation and </a:t>
            </a:r>
            <a:r>
              <a:rPr lang="en-NZ" sz="2800" dirty="0" smtClean="0"/>
              <a:t>re-purification (laid down in scriptures and traditions).</a:t>
            </a:r>
          </a:p>
          <a:p>
            <a:endParaRPr lang="en-NZ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0" t="10099" b="7553"/>
          <a:stretch/>
        </p:blipFill>
        <p:spPr>
          <a:xfrm>
            <a:off x="8121964" y="1816608"/>
            <a:ext cx="3807908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lang="en-NZ" dirty="0" smtClean="0"/>
              <a:t>Menstruation and religion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61744"/>
            <a:ext cx="10552176" cy="4870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 smtClean="0"/>
              <a:t>See reading by </a:t>
            </a:r>
            <a:r>
              <a:rPr lang="en-NZ" sz="2400" dirty="0" err="1" smtClean="0"/>
              <a:t>Guterman</a:t>
            </a:r>
            <a:r>
              <a:rPr lang="en-NZ" sz="2400" dirty="0" smtClean="0"/>
              <a:t>, Mehta, and Gibbs, ‘Menstrual Taboos among Major Religions’.</a:t>
            </a:r>
          </a:p>
          <a:p>
            <a:r>
              <a:rPr lang="en-NZ" sz="2400" dirty="0" smtClean="0"/>
              <a:t>A ‘curse’</a:t>
            </a:r>
          </a:p>
          <a:p>
            <a:r>
              <a:rPr lang="en-NZ" sz="2400" dirty="0" smtClean="0"/>
              <a:t>Source of danger and impurity – taboo</a:t>
            </a:r>
          </a:p>
          <a:p>
            <a:r>
              <a:rPr lang="en-NZ" sz="2400" dirty="0" smtClean="0"/>
              <a:t>May harm community (especially men)</a:t>
            </a:r>
          </a:p>
          <a:p>
            <a:r>
              <a:rPr lang="en-NZ" sz="2400" dirty="0" smtClean="0"/>
              <a:t>Sexual prohibitions</a:t>
            </a:r>
          </a:p>
          <a:p>
            <a:r>
              <a:rPr lang="en-NZ" sz="2400" dirty="0" smtClean="0"/>
              <a:t>Social restrictions – segregation (menstruation huts), restriction to touch</a:t>
            </a:r>
          </a:p>
          <a:p>
            <a:r>
              <a:rPr lang="en-NZ" sz="2400" dirty="0" smtClean="0"/>
              <a:t>Domestic restrictions – e.g. cooking, family relationships, personal </a:t>
            </a:r>
            <a:r>
              <a:rPr lang="en-NZ" sz="2400" dirty="0" err="1" smtClean="0"/>
              <a:t>hygeine</a:t>
            </a:r>
            <a:endParaRPr lang="en-NZ" sz="2400" dirty="0" smtClean="0"/>
          </a:p>
          <a:p>
            <a:r>
              <a:rPr lang="en-NZ" sz="2400" dirty="0" smtClean="0"/>
              <a:t>Religious restrictions</a:t>
            </a:r>
          </a:p>
          <a:p>
            <a:r>
              <a:rPr lang="en-NZ" sz="2400" dirty="0" smtClean="0"/>
              <a:t>May require re-purification rituals</a:t>
            </a:r>
          </a:p>
          <a:p>
            <a:endParaRPr lang="en-NZ" sz="2400" dirty="0" smtClean="0"/>
          </a:p>
          <a:p>
            <a:endParaRPr lang="en-NZ" sz="2400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7840293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</TotalTime>
  <Words>696</Words>
  <Application>Microsoft Office PowerPoint</Application>
  <PresentationFormat>Widescreen</PresentationFormat>
  <Paragraphs>98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Wingdings</vt:lpstr>
      <vt:lpstr>Crop</vt:lpstr>
      <vt:lpstr>Policing bodies 1</vt:lpstr>
      <vt:lpstr>Tradition and interpretation</vt:lpstr>
      <vt:lpstr>This week:</vt:lpstr>
      <vt:lpstr>Meanings of purity </vt:lpstr>
      <vt:lpstr>Religious purity regulations</vt:lpstr>
      <vt:lpstr>What cultural functions do purity regulations serve in religions?</vt:lpstr>
      <vt:lpstr>Menstrual taboos in culture</vt:lpstr>
      <vt:lpstr>MENSTRUATION AND RELIGION</vt:lpstr>
      <vt:lpstr>Menstruation and religion</vt:lpstr>
      <vt:lpstr>PowerPoint Presentation</vt:lpstr>
      <vt:lpstr>PowerPoint Presentation</vt:lpstr>
      <vt:lpstr>WHAT ARE THE CULTURAL FUNCTIONS OF MENSTRUAL TABOOS IN RELIGIONS?</vt:lpstr>
      <vt:lpstr>Cultural relativism? Or is there a need to address cultural and religious menstrual stigma?</vt:lpstr>
    </vt:vector>
  </TitlesOfParts>
  <Company>The University of Auckland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Policing bodies 1</dc:title>
  <dc:creator>Caroline Blyth</dc:creator>
  <cp:lastModifiedBy>Caroline Blyth</cp:lastModifiedBy>
  <cp:revision>1</cp:revision>
  <dcterms:created xsi:type="dcterms:W3CDTF">2017-03-19T19:44:49Z</dcterms:created>
  <dcterms:modified xsi:type="dcterms:W3CDTF">2017-03-19T19:50:04Z</dcterms:modified>
</cp:coreProperties>
</file>