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2" r:id="rId2"/>
    <p:sldId id="257" r:id="rId3"/>
    <p:sldId id="258" r:id="rId4"/>
    <p:sldId id="260" r:id="rId5"/>
    <p:sldId id="261" r:id="rId6"/>
    <p:sldId id="262" r:id="rId7"/>
    <p:sldId id="264" r:id="rId8"/>
    <p:sldId id="265" r:id="rId9"/>
    <p:sldId id="266" r:id="rId10"/>
    <p:sldId id="267" r:id="rId11"/>
    <p:sldId id="26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650" autoAdjust="0"/>
  </p:normalViewPr>
  <p:slideViewPr>
    <p:cSldViewPr snapToGrid="0">
      <p:cViewPr varScale="1">
        <p:scale>
          <a:sx n="69" d="100"/>
          <a:sy n="69" d="100"/>
        </p:scale>
        <p:origin x="21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7C8B1-7BB5-4823-ABDA-FF476DDAB781}" type="datetimeFigureOut">
              <a:rPr lang="en-NZ" smtClean="0"/>
              <a:t>22/03/2017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AC8A0-ACCD-4273-989E-6C4C9310E697}" type="slidenum">
              <a:rPr lang="en-NZ" smtClean="0"/>
              <a:t>‹#›</a:t>
            </a:fld>
            <a:endParaRPr lang="en-NZ"/>
          </a:p>
        </p:txBody>
      </p:sp>
    </p:spTree>
    <p:extLst>
      <p:ext uri="{BB962C8B-B14F-4D97-AF65-F5344CB8AC3E}">
        <p14:creationId xmlns:p14="http://schemas.microsoft.com/office/powerpoint/2010/main" val="383239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2</a:t>
            </a:fld>
            <a:endParaRPr lang="en-NZ">
              <a:solidFill>
                <a:prstClr val="black"/>
              </a:solidFill>
            </a:endParaRPr>
          </a:p>
        </p:txBody>
      </p:sp>
    </p:spTree>
    <p:extLst>
      <p:ext uri="{BB962C8B-B14F-4D97-AF65-F5344CB8AC3E}">
        <p14:creationId xmlns:p14="http://schemas.microsoft.com/office/powerpoint/2010/main" val="180638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11</a:t>
            </a:fld>
            <a:endParaRPr lang="en-NZ">
              <a:solidFill>
                <a:prstClr val="black"/>
              </a:solidFill>
            </a:endParaRPr>
          </a:p>
        </p:txBody>
      </p:sp>
    </p:spTree>
    <p:extLst>
      <p:ext uri="{BB962C8B-B14F-4D97-AF65-F5344CB8AC3E}">
        <p14:creationId xmlns:p14="http://schemas.microsoft.com/office/powerpoint/2010/main" val="51382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3</a:t>
            </a:fld>
            <a:endParaRPr lang="en-NZ">
              <a:solidFill>
                <a:prstClr val="black"/>
              </a:solidFill>
            </a:endParaRPr>
          </a:p>
        </p:txBody>
      </p:sp>
    </p:spTree>
    <p:extLst>
      <p:ext uri="{BB962C8B-B14F-4D97-AF65-F5344CB8AC3E}">
        <p14:creationId xmlns:p14="http://schemas.microsoft.com/office/powerpoint/2010/main" val="38975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kern="1200" baseline="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4</a:t>
            </a:fld>
            <a:endParaRPr lang="en-NZ">
              <a:solidFill>
                <a:prstClr val="black"/>
              </a:solidFill>
            </a:endParaRPr>
          </a:p>
        </p:txBody>
      </p:sp>
    </p:spTree>
    <p:extLst>
      <p:ext uri="{BB962C8B-B14F-4D97-AF65-F5344CB8AC3E}">
        <p14:creationId xmlns:p14="http://schemas.microsoft.com/office/powerpoint/2010/main" val="95308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5</a:t>
            </a:fld>
            <a:endParaRPr lang="en-NZ">
              <a:solidFill>
                <a:prstClr val="black"/>
              </a:solidFill>
            </a:endParaRPr>
          </a:p>
        </p:txBody>
      </p:sp>
    </p:spTree>
    <p:extLst>
      <p:ext uri="{BB962C8B-B14F-4D97-AF65-F5344CB8AC3E}">
        <p14:creationId xmlns:p14="http://schemas.microsoft.com/office/powerpoint/2010/main" val="242895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301933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7</a:t>
            </a:fld>
            <a:endParaRPr lang="en-NZ">
              <a:solidFill>
                <a:prstClr val="black"/>
              </a:solidFill>
            </a:endParaRPr>
          </a:p>
        </p:txBody>
      </p:sp>
    </p:spTree>
    <p:extLst>
      <p:ext uri="{BB962C8B-B14F-4D97-AF65-F5344CB8AC3E}">
        <p14:creationId xmlns:p14="http://schemas.microsoft.com/office/powerpoint/2010/main" val="104381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8</a:t>
            </a:fld>
            <a:endParaRPr lang="en-NZ">
              <a:solidFill>
                <a:prstClr val="black"/>
              </a:solidFill>
            </a:endParaRPr>
          </a:p>
        </p:txBody>
      </p:sp>
    </p:spTree>
    <p:extLst>
      <p:ext uri="{BB962C8B-B14F-4D97-AF65-F5344CB8AC3E}">
        <p14:creationId xmlns:p14="http://schemas.microsoft.com/office/powerpoint/2010/main" val="354743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9</a:t>
            </a:fld>
            <a:endParaRPr lang="en-NZ">
              <a:solidFill>
                <a:prstClr val="black"/>
              </a:solidFill>
            </a:endParaRPr>
          </a:p>
        </p:txBody>
      </p:sp>
    </p:spTree>
    <p:extLst>
      <p:ext uri="{BB962C8B-B14F-4D97-AF65-F5344CB8AC3E}">
        <p14:creationId xmlns:p14="http://schemas.microsoft.com/office/powerpoint/2010/main" val="203024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7258AF6-4431-4F55-93FC-F48F9701AAB1}" type="slidenum">
              <a:rPr lang="en-NZ" smtClean="0">
                <a:solidFill>
                  <a:prstClr val="black"/>
                </a:solidFill>
              </a:rPr>
              <a:pPr/>
              <a:t>10</a:t>
            </a:fld>
            <a:endParaRPr lang="en-NZ">
              <a:solidFill>
                <a:prstClr val="black"/>
              </a:solidFill>
            </a:endParaRPr>
          </a:p>
        </p:txBody>
      </p:sp>
    </p:spTree>
    <p:extLst>
      <p:ext uri="{BB962C8B-B14F-4D97-AF65-F5344CB8AC3E}">
        <p14:creationId xmlns:p14="http://schemas.microsoft.com/office/powerpoint/2010/main" val="318627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NZ">
              <a:solidFill>
                <a:srgbClr val="191B0E"/>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18C196-3ABE-43C0-9E5E-32D62974A7DC}" type="slidenum">
              <a:rPr lang="en-NZ" smtClean="0">
                <a:solidFill>
                  <a:srgbClr val="191B0E"/>
                </a:solidFill>
              </a:rPr>
              <a:pPr/>
              <a:t>‹#›</a:t>
            </a:fld>
            <a:endParaRPr lang="en-NZ">
              <a:solidFill>
                <a:srgbClr val="191B0E"/>
              </a:solidFill>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509641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5" name="Footer Placeholder 4"/>
          <p:cNvSpPr>
            <a:spLocks noGrp="1"/>
          </p:cNvSpPr>
          <p:nvPr>
            <p:ph type="ftr" sz="quarter" idx="11"/>
          </p:nvPr>
        </p:nvSpPr>
        <p:spPr/>
        <p:txBody>
          <a:bodyPr/>
          <a:lstStyle/>
          <a:p>
            <a:endParaRPr lang="en-NZ">
              <a:solidFill>
                <a:srgbClr val="191B0E"/>
              </a:solidFill>
            </a:endParaRPr>
          </a:p>
        </p:txBody>
      </p:sp>
      <p:sp>
        <p:nvSpPr>
          <p:cNvPr id="6" name="Slide Number Placeholder 5"/>
          <p:cNvSpPr>
            <a:spLocks noGrp="1"/>
          </p:cNvSpPr>
          <p:nvPr>
            <p:ph type="sldNum" sz="quarter" idx="12"/>
          </p:nvPr>
        </p:nvSpPr>
        <p:spPr/>
        <p:txBody>
          <a:bodyPr/>
          <a:lstStyle/>
          <a:p>
            <a:fld id="{BF18C196-3ABE-43C0-9E5E-32D62974A7DC}" type="slidenum">
              <a:rPr lang="en-NZ" smtClean="0">
                <a:solidFill>
                  <a:srgbClr val="191B0E"/>
                </a:solidFill>
              </a:rPr>
              <a:pPr/>
              <a:t>‹#›</a:t>
            </a:fld>
            <a:endParaRPr lang="en-NZ">
              <a:solidFill>
                <a:srgbClr val="191B0E"/>
              </a:solidFill>
            </a:endParaRPr>
          </a:p>
        </p:txBody>
      </p:sp>
    </p:spTree>
    <p:extLst>
      <p:ext uri="{BB962C8B-B14F-4D97-AF65-F5344CB8AC3E}">
        <p14:creationId xmlns:p14="http://schemas.microsoft.com/office/powerpoint/2010/main" val="18521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5" name="Footer Placeholder 4"/>
          <p:cNvSpPr>
            <a:spLocks noGrp="1"/>
          </p:cNvSpPr>
          <p:nvPr>
            <p:ph type="ftr" sz="quarter" idx="11"/>
          </p:nvPr>
        </p:nvSpPr>
        <p:spPr/>
        <p:txBody>
          <a:bodyPr/>
          <a:lstStyle/>
          <a:p>
            <a:endParaRPr lang="en-NZ">
              <a:solidFill>
                <a:srgbClr val="191B0E"/>
              </a:solidFill>
            </a:endParaRPr>
          </a:p>
        </p:txBody>
      </p:sp>
      <p:sp>
        <p:nvSpPr>
          <p:cNvPr id="6" name="Slide Number Placeholder 5"/>
          <p:cNvSpPr>
            <a:spLocks noGrp="1"/>
          </p:cNvSpPr>
          <p:nvPr>
            <p:ph type="sldNum" sz="quarter" idx="12"/>
          </p:nvPr>
        </p:nvSpPr>
        <p:spPr/>
        <p:txBody>
          <a:bodyPr/>
          <a:lstStyle/>
          <a:p>
            <a:fld id="{BF18C196-3ABE-43C0-9E5E-32D62974A7DC}" type="slidenum">
              <a:rPr lang="en-NZ" smtClean="0">
                <a:solidFill>
                  <a:srgbClr val="191B0E"/>
                </a:solidFill>
              </a:rPr>
              <a:pPr/>
              <a:t>‹#›</a:t>
            </a:fld>
            <a:endParaRPr lang="en-NZ">
              <a:solidFill>
                <a:srgbClr val="191B0E"/>
              </a:solidFill>
            </a:endParaRPr>
          </a:p>
        </p:txBody>
      </p:sp>
    </p:spTree>
    <p:extLst>
      <p:ext uri="{BB962C8B-B14F-4D97-AF65-F5344CB8AC3E}">
        <p14:creationId xmlns:p14="http://schemas.microsoft.com/office/powerpoint/2010/main" val="187469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5" name="Footer Placeholder 4"/>
          <p:cNvSpPr>
            <a:spLocks noGrp="1"/>
          </p:cNvSpPr>
          <p:nvPr>
            <p:ph type="ftr" sz="quarter" idx="11"/>
          </p:nvPr>
        </p:nvSpPr>
        <p:spPr/>
        <p:txBody>
          <a:bodyPr/>
          <a:lstStyle/>
          <a:p>
            <a:endParaRPr lang="en-NZ">
              <a:solidFill>
                <a:srgbClr val="191B0E"/>
              </a:solidFill>
            </a:endParaRPr>
          </a:p>
        </p:txBody>
      </p:sp>
      <p:sp>
        <p:nvSpPr>
          <p:cNvPr id="6" name="Slide Number Placeholder 5"/>
          <p:cNvSpPr>
            <a:spLocks noGrp="1"/>
          </p:cNvSpPr>
          <p:nvPr>
            <p:ph type="sldNum" sz="quarter" idx="12"/>
          </p:nvPr>
        </p:nvSpPr>
        <p:spPr/>
        <p:txBody>
          <a:bodyPr/>
          <a:lstStyle/>
          <a:p>
            <a:fld id="{BF18C196-3ABE-43C0-9E5E-32D62974A7DC}" type="slidenum">
              <a:rPr lang="en-NZ" smtClean="0">
                <a:solidFill>
                  <a:srgbClr val="191B0E"/>
                </a:solidFill>
              </a:rPr>
              <a:pPr/>
              <a:t>‹#›</a:t>
            </a:fld>
            <a:endParaRPr lang="en-NZ">
              <a:solidFill>
                <a:srgbClr val="191B0E"/>
              </a:solidFill>
            </a:endParaRPr>
          </a:p>
        </p:txBody>
      </p:sp>
    </p:spTree>
    <p:extLst>
      <p:ext uri="{BB962C8B-B14F-4D97-AF65-F5344CB8AC3E}">
        <p14:creationId xmlns:p14="http://schemas.microsoft.com/office/powerpoint/2010/main" val="170067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82F713A-5EB9-4B7A-B87D-F2B7940161AF}" type="datetimeFigureOut">
              <a:rPr lang="en-NZ" smtClean="0">
                <a:solidFill>
                  <a:srgbClr val="EFEDE3"/>
                </a:solidFill>
              </a:rPr>
              <a:pPr/>
              <a:t>22/03/2017</a:t>
            </a:fld>
            <a:endParaRPr lang="en-NZ">
              <a:solidFill>
                <a:srgbClr val="EFEDE3"/>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NZ">
              <a:solidFill>
                <a:srgbClr val="EFEDE3"/>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F18C196-3ABE-43C0-9E5E-32D62974A7DC}" type="slidenum">
              <a:rPr lang="en-NZ" smtClean="0">
                <a:solidFill>
                  <a:srgbClr val="EFEDE3"/>
                </a:solidFill>
              </a:rPr>
              <a:pPr/>
              <a:t>‹#›</a:t>
            </a:fld>
            <a:endParaRPr lang="en-NZ">
              <a:solidFill>
                <a:srgbClr val="EFEDE3"/>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22966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6" name="Footer Placeholder 5"/>
          <p:cNvSpPr>
            <a:spLocks noGrp="1"/>
          </p:cNvSpPr>
          <p:nvPr>
            <p:ph type="ftr" sz="quarter" idx="11"/>
          </p:nvPr>
        </p:nvSpPr>
        <p:spPr/>
        <p:txBody>
          <a:bodyPr/>
          <a:lstStyle/>
          <a:p>
            <a:endParaRPr lang="en-NZ">
              <a:solidFill>
                <a:srgbClr val="191B0E"/>
              </a:solidFill>
            </a:endParaRPr>
          </a:p>
        </p:txBody>
      </p:sp>
      <p:sp>
        <p:nvSpPr>
          <p:cNvPr id="7" name="Slide Number Placeholder 6"/>
          <p:cNvSpPr>
            <a:spLocks noGrp="1"/>
          </p:cNvSpPr>
          <p:nvPr>
            <p:ph type="sldNum" sz="quarter" idx="12"/>
          </p:nvPr>
        </p:nvSpPr>
        <p:spPr/>
        <p:txBody>
          <a:bodyPr/>
          <a:lstStyle/>
          <a:p>
            <a:fld id="{BF18C196-3ABE-43C0-9E5E-32D62974A7DC}" type="slidenum">
              <a:rPr lang="en-NZ" smtClean="0">
                <a:solidFill>
                  <a:srgbClr val="191B0E"/>
                </a:solidFill>
              </a:rPr>
              <a:pPr/>
              <a:t>‹#›</a:t>
            </a:fld>
            <a:endParaRPr lang="en-NZ">
              <a:solidFill>
                <a:srgbClr val="191B0E"/>
              </a:solidFill>
            </a:endParaRPr>
          </a:p>
        </p:txBody>
      </p:sp>
    </p:spTree>
    <p:extLst>
      <p:ext uri="{BB962C8B-B14F-4D97-AF65-F5344CB8AC3E}">
        <p14:creationId xmlns:p14="http://schemas.microsoft.com/office/powerpoint/2010/main" val="227847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8" name="Footer Placeholder 7"/>
          <p:cNvSpPr>
            <a:spLocks noGrp="1"/>
          </p:cNvSpPr>
          <p:nvPr>
            <p:ph type="ftr" sz="quarter" idx="11"/>
          </p:nvPr>
        </p:nvSpPr>
        <p:spPr/>
        <p:txBody>
          <a:bodyPr/>
          <a:lstStyle/>
          <a:p>
            <a:endParaRPr lang="en-NZ">
              <a:solidFill>
                <a:srgbClr val="191B0E"/>
              </a:solidFill>
            </a:endParaRPr>
          </a:p>
        </p:txBody>
      </p:sp>
      <p:sp>
        <p:nvSpPr>
          <p:cNvPr id="9" name="Slide Number Placeholder 8"/>
          <p:cNvSpPr>
            <a:spLocks noGrp="1"/>
          </p:cNvSpPr>
          <p:nvPr>
            <p:ph type="sldNum" sz="quarter" idx="12"/>
          </p:nvPr>
        </p:nvSpPr>
        <p:spPr/>
        <p:txBody>
          <a:bodyPr/>
          <a:lstStyle/>
          <a:p>
            <a:fld id="{BF18C196-3ABE-43C0-9E5E-32D62974A7DC}" type="slidenum">
              <a:rPr lang="en-NZ" smtClean="0">
                <a:solidFill>
                  <a:srgbClr val="191B0E"/>
                </a:solidFill>
              </a:rPr>
              <a:pPr/>
              <a:t>‹#›</a:t>
            </a:fld>
            <a:endParaRPr lang="en-NZ">
              <a:solidFill>
                <a:srgbClr val="191B0E"/>
              </a:solidFill>
            </a:endParaRPr>
          </a:p>
        </p:txBody>
      </p:sp>
    </p:spTree>
    <p:extLst>
      <p:ext uri="{BB962C8B-B14F-4D97-AF65-F5344CB8AC3E}">
        <p14:creationId xmlns:p14="http://schemas.microsoft.com/office/powerpoint/2010/main" val="343666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4" name="Footer Placeholder 3"/>
          <p:cNvSpPr>
            <a:spLocks noGrp="1"/>
          </p:cNvSpPr>
          <p:nvPr>
            <p:ph type="ftr" sz="quarter" idx="11"/>
          </p:nvPr>
        </p:nvSpPr>
        <p:spPr/>
        <p:txBody>
          <a:bodyPr/>
          <a:lstStyle/>
          <a:p>
            <a:endParaRPr lang="en-NZ">
              <a:solidFill>
                <a:srgbClr val="191B0E"/>
              </a:solidFill>
            </a:endParaRPr>
          </a:p>
        </p:txBody>
      </p:sp>
      <p:sp>
        <p:nvSpPr>
          <p:cNvPr id="5" name="Slide Number Placeholder 4"/>
          <p:cNvSpPr>
            <a:spLocks noGrp="1"/>
          </p:cNvSpPr>
          <p:nvPr>
            <p:ph type="sldNum" sz="quarter" idx="12"/>
          </p:nvPr>
        </p:nvSpPr>
        <p:spPr/>
        <p:txBody>
          <a:bodyPr/>
          <a:lstStyle/>
          <a:p>
            <a:fld id="{BF18C196-3ABE-43C0-9E5E-32D62974A7DC}" type="slidenum">
              <a:rPr lang="en-NZ" smtClean="0">
                <a:solidFill>
                  <a:srgbClr val="191B0E"/>
                </a:solidFill>
              </a:rPr>
              <a:pPr/>
              <a:t>‹#›</a:t>
            </a:fld>
            <a:endParaRPr lang="en-NZ">
              <a:solidFill>
                <a:srgbClr val="191B0E"/>
              </a:solidFill>
            </a:endParaRPr>
          </a:p>
        </p:txBody>
      </p:sp>
    </p:spTree>
    <p:extLst>
      <p:ext uri="{BB962C8B-B14F-4D97-AF65-F5344CB8AC3E}">
        <p14:creationId xmlns:p14="http://schemas.microsoft.com/office/powerpoint/2010/main" val="252137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3" name="Footer Placeholder 2"/>
          <p:cNvSpPr>
            <a:spLocks noGrp="1"/>
          </p:cNvSpPr>
          <p:nvPr>
            <p:ph type="ftr" sz="quarter" idx="11"/>
          </p:nvPr>
        </p:nvSpPr>
        <p:spPr/>
        <p:txBody>
          <a:bodyPr/>
          <a:lstStyle/>
          <a:p>
            <a:endParaRPr lang="en-NZ">
              <a:solidFill>
                <a:srgbClr val="191B0E"/>
              </a:solidFill>
            </a:endParaRPr>
          </a:p>
        </p:txBody>
      </p:sp>
      <p:sp>
        <p:nvSpPr>
          <p:cNvPr id="4" name="Slide Number Placeholder 3"/>
          <p:cNvSpPr>
            <a:spLocks noGrp="1"/>
          </p:cNvSpPr>
          <p:nvPr>
            <p:ph type="sldNum" sz="quarter" idx="12"/>
          </p:nvPr>
        </p:nvSpPr>
        <p:spPr/>
        <p:txBody>
          <a:bodyPr/>
          <a:lstStyle/>
          <a:p>
            <a:fld id="{BF18C196-3ABE-43C0-9E5E-32D62974A7DC}" type="slidenum">
              <a:rPr lang="en-NZ" smtClean="0">
                <a:solidFill>
                  <a:srgbClr val="191B0E"/>
                </a:solidFill>
              </a:rPr>
              <a:pPr/>
              <a:t>‹#›</a:t>
            </a:fld>
            <a:endParaRPr lang="en-NZ">
              <a:solidFill>
                <a:srgbClr val="191B0E"/>
              </a:solidFill>
            </a:endParaRPr>
          </a:p>
        </p:txBody>
      </p:sp>
    </p:spTree>
    <p:extLst>
      <p:ext uri="{BB962C8B-B14F-4D97-AF65-F5344CB8AC3E}">
        <p14:creationId xmlns:p14="http://schemas.microsoft.com/office/powerpoint/2010/main" val="49408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NZ">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F18C196-3ABE-43C0-9E5E-32D62974A7DC}" type="slidenum">
              <a:rPr lang="en-NZ" smtClean="0">
                <a:solidFill>
                  <a:srgbClr val="191B0E"/>
                </a:solidFill>
              </a:rPr>
              <a:pPr/>
              <a:t>‹#›</a:t>
            </a:fld>
            <a:endParaRPr lang="en-NZ">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331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NZ">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F18C196-3ABE-43C0-9E5E-32D62974A7DC}" type="slidenum">
              <a:rPr lang="en-NZ" smtClean="0">
                <a:solidFill>
                  <a:srgbClr val="191B0E"/>
                </a:solidFill>
              </a:rPr>
              <a:pPr/>
              <a:t>‹#›</a:t>
            </a:fld>
            <a:endParaRPr lang="en-NZ">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15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82F713A-5EB9-4B7A-B87D-F2B7940161AF}" type="datetimeFigureOut">
              <a:rPr lang="en-NZ" smtClean="0">
                <a:solidFill>
                  <a:srgbClr val="191B0E"/>
                </a:solidFill>
              </a:rPr>
              <a:pPr/>
              <a:t>22/03/2017</a:t>
            </a:fld>
            <a:endParaRPr lang="en-NZ">
              <a:solidFill>
                <a:srgbClr val="191B0E"/>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NZ">
              <a:solidFill>
                <a:srgbClr val="191B0E"/>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F18C196-3ABE-43C0-9E5E-32D62974A7DC}" type="slidenum">
              <a:rPr lang="en-NZ" smtClean="0">
                <a:solidFill>
                  <a:srgbClr val="191B0E"/>
                </a:solidFill>
              </a:rPr>
              <a:pPr/>
              <a:t>‹#›</a:t>
            </a:fld>
            <a:endParaRPr lang="en-NZ">
              <a:solidFill>
                <a:srgbClr val="191B0E"/>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5844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smtClean="0"/>
              <a:t>Purity culture and virginity</a:t>
            </a:r>
            <a:endParaRPr lang="en-NZ" dirty="0"/>
          </a:p>
        </p:txBody>
      </p:sp>
      <p:sp>
        <p:nvSpPr>
          <p:cNvPr id="5" name="Subtitle 4"/>
          <p:cNvSpPr>
            <a:spLocks noGrp="1"/>
          </p:cNvSpPr>
          <p:nvPr>
            <p:ph type="subTitle" idx="1"/>
          </p:nvPr>
        </p:nvSpPr>
        <p:spPr/>
        <p:txBody>
          <a:bodyPr>
            <a:normAutofit/>
          </a:bodyPr>
          <a:lstStyle/>
          <a:p>
            <a:r>
              <a:rPr lang="en-NZ" sz="3200" dirty="0" smtClean="0"/>
              <a:t>CULTURAL AND RELIGIOUS MEANINGS</a:t>
            </a:r>
            <a:endParaRPr lang="en-NZ" sz="3200" dirty="0"/>
          </a:p>
        </p:txBody>
      </p:sp>
    </p:spTree>
    <p:extLst>
      <p:ext uri="{BB962C8B-B14F-4D97-AF65-F5344CB8AC3E}">
        <p14:creationId xmlns:p14="http://schemas.microsoft.com/office/powerpoint/2010/main" val="207320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58" y="307848"/>
            <a:ext cx="9601200" cy="1485900"/>
          </a:xfrm>
        </p:spPr>
        <p:txBody>
          <a:bodyPr/>
          <a:lstStyle/>
          <a:p>
            <a:r>
              <a:rPr lang="en-US" dirty="0" smtClean="0"/>
              <a:t>Purity culture</a:t>
            </a:r>
            <a:endParaRPr lang="en-US" dirty="0"/>
          </a:p>
        </p:txBody>
      </p:sp>
      <p:sp>
        <p:nvSpPr>
          <p:cNvPr id="3" name="Content Placeholder 2"/>
          <p:cNvSpPr>
            <a:spLocks noGrp="1"/>
          </p:cNvSpPr>
          <p:nvPr>
            <p:ph idx="1"/>
          </p:nvPr>
        </p:nvSpPr>
        <p:spPr>
          <a:xfrm>
            <a:off x="1092958" y="1164334"/>
            <a:ext cx="5758946" cy="4858514"/>
          </a:xfrm>
        </p:spPr>
        <p:txBody>
          <a:bodyPr>
            <a:normAutofit/>
          </a:bodyPr>
          <a:lstStyle/>
          <a:p>
            <a:pPr marL="0" indent="0">
              <a:buNone/>
            </a:pPr>
            <a:r>
              <a:rPr lang="en-NZ" sz="2400" dirty="0"/>
              <a:t>‘Purity Culture’ is often associated with conservative Christianity, but is also a cultural phenomenon:</a:t>
            </a:r>
          </a:p>
          <a:p>
            <a:r>
              <a:rPr lang="en-NZ" sz="2400" i="1" dirty="0"/>
              <a:t>Pre-marital virginity</a:t>
            </a:r>
          </a:p>
          <a:p>
            <a:r>
              <a:rPr lang="en-NZ" sz="2400" i="1" dirty="0"/>
              <a:t>Virginity pledges</a:t>
            </a:r>
          </a:p>
          <a:p>
            <a:r>
              <a:rPr lang="en-NZ" sz="2400" i="1" dirty="0"/>
              <a:t>Purity pledges, balls, rings</a:t>
            </a:r>
          </a:p>
          <a:p>
            <a:r>
              <a:rPr lang="en-NZ" sz="2400" i="1" dirty="0"/>
              <a:t>Modesty teachings</a:t>
            </a:r>
          </a:p>
          <a:p>
            <a:r>
              <a:rPr lang="en-NZ" sz="2400" i="1" dirty="0"/>
              <a:t>Abstinence-based sex </a:t>
            </a:r>
            <a:r>
              <a:rPr lang="en-NZ" sz="2400" i="1" dirty="0" smtClean="0"/>
              <a:t>education</a:t>
            </a:r>
          </a:p>
          <a:p>
            <a:r>
              <a:rPr lang="en-NZ" sz="2400" i="1" dirty="0" smtClean="0"/>
              <a:t>Heteronormative </a:t>
            </a:r>
            <a:endParaRPr lang="en-NZ" sz="2400" i="1" dirty="0"/>
          </a:p>
          <a:p>
            <a:endParaRPr lang="en-US" dirty="0"/>
          </a:p>
        </p:txBody>
      </p:sp>
      <p:pic>
        <p:nvPicPr>
          <p:cNvPr id="4" name="Picture 3"/>
          <p:cNvPicPr>
            <a:picLocks noChangeAspect="1"/>
          </p:cNvPicPr>
          <p:nvPr/>
        </p:nvPicPr>
        <p:blipFill>
          <a:blip r:embed="rId3"/>
          <a:stretch>
            <a:fillRect/>
          </a:stretch>
        </p:blipFill>
        <p:spPr>
          <a:xfrm>
            <a:off x="6608064" y="149824"/>
            <a:ext cx="3572566" cy="2383743"/>
          </a:xfrm>
          <a:prstGeom prst="rect">
            <a:avLst/>
          </a:prstGeom>
        </p:spPr>
      </p:pic>
      <p:pic>
        <p:nvPicPr>
          <p:cNvPr id="5" name="Picture 4"/>
          <p:cNvPicPr>
            <a:picLocks noChangeAspect="1"/>
          </p:cNvPicPr>
          <p:nvPr/>
        </p:nvPicPr>
        <p:blipFill>
          <a:blip r:embed="rId4"/>
          <a:stretch>
            <a:fillRect/>
          </a:stretch>
        </p:blipFill>
        <p:spPr>
          <a:xfrm>
            <a:off x="8805863" y="2834474"/>
            <a:ext cx="2749534" cy="3822523"/>
          </a:xfrm>
          <a:prstGeom prst="rect">
            <a:avLst/>
          </a:prstGeom>
        </p:spPr>
      </p:pic>
      <p:pic>
        <p:nvPicPr>
          <p:cNvPr id="6" name="Picture 5"/>
          <p:cNvPicPr>
            <a:picLocks noChangeAspect="1"/>
          </p:cNvPicPr>
          <p:nvPr/>
        </p:nvPicPr>
        <p:blipFill>
          <a:blip r:embed="rId5"/>
          <a:stretch>
            <a:fillRect/>
          </a:stretch>
        </p:blipFill>
        <p:spPr>
          <a:xfrm>
            <a:off x="4264498" y="4898921"/>
            <a:ext cx="4129849" cy="1770947"/>
          </a:xfrm>
          <a:prstGeom prst="rect">
            <a:avLst/>
          </a:prstGeom>
        </p:spPr>
      </p:pic>
    </p:spTree>
    <p:extLst>
      <p:ext uri="{BB962C8B-B14F-4D97-AF65-F5344CB8AC3E}">
        <p14:creationId xmlns:p14="http://schemas.microsoft.com/office/powerpoint/2010/main" val="156051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90081"/>
          </a:xfrm>
        </p:spPr>
        <p:txBody>
          <a:bodyPr>
            <a:normAutofit fontScale="90000"/>
          </a:bodyPr>
          <a:lstStyle/>
          <a:p>
            <a:r>
              <a:rPr lang="en-NZ" dirty="0" smtClean="0"/>
              <a:t>Cultural function of religious teachings on virginity and purity</a:t>
            </a:r>
            <a:endParaRPr lang="en-NZ" dirty="0"/>
          </a:p>
        </p:txBody>
      </p:sp>
      <p:sp>
        <p:nvSpPr>
          <p:cNvPr id="3" name="Content Placeholder 2"/>
          <p:cNvSpPr>
            <a:spLocks noGrp="1"/>
          </p:cNvSpPr>
          <p:nvPr>
            <p:ph idx="1"/>
          </p:nvPr>
        </p:nvSpPr>
        <p:spPr>
          <a:xfrm>
            <a:off x="1371600" y="2208178"/>
            <a:ext cx="9601200" cy="3581400"/>
          </a:xfrm>
        </p:spPr>
        <p:txBody>
          <a:bodyPr>
            <a:normAutofit fontScale="92500" lnSpcReduction="10000"/>
          </a:bodyPr>
          <a:lstStyle/>
          <a:p>
            <a:r>
              <a:rPr lang="en-NZ" sz="2800" dirty="0" smtClean="0"/>
              <a:t>A means of exerting patriarchal control over (predominantly) women’s bodies and sexual agency? </a:t>
            </a:r>
          </a:p>
          <a:p>
            <a:r>
              <a:rPr lang="en-NZ" sz="2800" dirty="0" smtClean="0"/>
              <a:t>Validation for women’s subjection to male control?</a:t>
            </a:r>
          </a:p>
          <a:p>
            <a:r>
              <a:rPr lang="en-NZ" sz="2800" dirty="0" smtClean="0"/>
              <a:t>A woman’s virginity as a commodity – a valuable source of economic exchange?</a:t>
            </a:r>
          </a:p>
          <a:p>
            <a:r>
              <a:rPr lang="en-NZ" sz="2800" dirty="0" smtClean="0"/>
              <a:t>Safeguarding patrilineal inheritance, ensuring a husband’s paternity?</a:t>
            </a:r>
          </a:p>
          <a:p>
            <a:r>
              <a:rPr lang="en-NZ" sz="2800" dirty="0" smtClean="0"/>
              <a:t>Granting validation to women who wish to embrace a lifestyle?</a:t>
            </a:r>
          </a:p>
          <a:p>
            <a:endParaRPr lang="en-NZ" dirty="0"/>
          </a:p>
        </p:txBody>
      </p:sp>
    </p:spTree>
    <p:extLst>
      <p:ext uri="{BB962C8B-B14F-4D97-AF65-F5344CB8AC3E}">
        <p14:creationId xmlns:p14="http://schemas.microsoft.com/office/powerpoint/2010/main" val="3275903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MODESTY CULTURE</a:t>
            </a:r>
            <a:endParaRPr lang="en-NZ" dirty="0"/>
          </a:p>
        </p:txBody>
      </p:sp>
      <p:sp>
        <p:nvSpPr>
          <p:cNvPr id="3" name="Content Placeholder 2"/>
          <p:cNvSpPr>
            <a:spLocks noGrp="1"/>
          </p:cNvSpPr>
          <p:nvPr>
            <p:ph idx="1"/>
          </p:nvPr>
        </p:nvSpPr>
        <p:spPr>
          <a:xfrm>
            <a:off x="1176528" y="1578864"/>
            <a:ext cx="10637520" cy="4907280"/>
          </a:xfrm>
        </p:spPr>
        <p:txBody>
          <a:bodyPr>
            <a:normAutofit/>
          </a:bodyPr>
          <a:lstStyle/>
          <a:p>
            <a:r>
              <a:rPr lang="en-NZ" sz="2800" dirty="0"/>
              <a:t>A shame-based </a:t>
            </a:r>
            <a:r>
              <a:rPr lang="en-NZ" sz="2800" dirty="0" smtClean="0"/>
              <a:t>environment – (women’s) purity is compromised by ‘immodest’ dress and therefore shames her.</a:t>
            </a:r>
          </a:p>
          <a:p>
            <a:r>
              <a:rPr lang="en-NZ" sz="2800" dirty="0" smtClean="0"/>
              <a:t>Double standards – men are ‘naturally’ sexually aggressive, while women ought to be passive and sexless.</a:t>
            </a:r>
            <a:endParaRPr lang="en-NZ" sz="2800" dirty="0"/>
          </a:p>
          <a:p>
            <a:r>
              <a:rPr lang="en-NZ" sz="2800" dirty="0"/>
              <a:t>Women may ‘tempt’ </a:t>
            </a:r>
            <a:r>
              <a:rPr lang="en-NZ" sz="2800" dirty="0" smtClean="0"/>
              <a:t>men by immodest dress, and will be held (partly) to blame for men’s sinful thoughts and actions.</a:t>
            </a:r>
          </a:p>
          <a:p>
            <a:r>
              <a:rPr lang="en-NZ" sz="2800" dirty="0" smtClean="0"/>
              <a:t>Women must take responsibility for men’s ‘natural’ sexual impulses.</a:t>
            </a:r>
            <a:endParaRPr lang="en-NZ" sz="2800" dirty="0"/>
          </a:p>
          <a:p>
            <a:r>
              <a:rPr lang="en-NZ" sz="2800" dirty="0" smtClean="0"/>
              <a:t>Consent </a:t>
            </a:r>
            <a:r>
              <a:rPr lang="en-NZ" sz="2800" dirty="0"/>
              <a:t>is absent from the conversation</a:t>
            </a:r>
          </a:p>
          <a:p>
            <a:r>
              <a:rPr lang="en-NZ" sz="2800" dirty="0"/>
              <a:t>Strict, heteronormative gender roles</a:t>
            </a:r>
          </a:p>
          <a:p>
            <a:endParaRPr lang="en-NZ" dirty="0"/>
          </a:p>
        </p:txBody>
      </p:sp>
    </p:spTree>
    <p:extLst>
      <p:ext uri="{BB962C8B-B14F-4D97-AF65-F5344CB8AC3E}">
        <p14:creationId xmlns:p14="http://schemas.microsoft.com/office/powerpoint/2010/main" val="3603414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872" y="259080"/>
            <a:ext cx="9601200" cy="1485900"/>
          </a:xfrm>
        </p:spPr>
        <p:txBody>
          <a:bodyPr/>
          <a:lstStyle/>
          <a:p>
            <a:r>
              <a:rPr lang="en-NZ" dirty="0" smtClean="0"/>
              <a:t>Menstrual taboos and religion</a:t>
            </a:r>
            <a:endParaRPr lang="en-NZ" dirty="0"/>
          </a:p>
        </p:txBody>
      </p:sp>
      <p:sp>
        <p:nvSpPr>
          <p:cNvPr id="6" name="Content Placeholder 5"/>
          <p:cNvSpPr>
            <a:spLocks noGrp="1"/>
          </p:cNvSpPr>
          <p:nvPr>
            <p:ph idx="1"/>
          </p:nvPr>
        </p:nvSpPr>
        <p:spPr>
          <a:xfrm>
            <a:off x="914400" y="1170432"/>
            <a:ext cx="5620512" cy="3581400"/>
          </a:xfrm>
        </p:spPr>
        <p:txBody>
          <a:bodyPr>
            <a:normAutofit/>
          </a:bodyPr>
          <a:lstStyle/>
          <a:p>
            <a:r>
              <a:rPr lang="en-NZ" sz="2800" dirty="0" smtClean="0"/>
              <a:t>A source of ritual impurity</a:t>
            </a:r>
          </a:p>
          <a:p>
            <a:r>
              <a:rPr lang="en-NZ" sz="2800" dirty="0" smtClean="0"/>
              <a:t>Rules of segregation, restriction, and re-purification</a:t>
            </a:r>
          </a:p>
          <a:p>
            <a:r>
              <a:rPr lang="en-NZ" sz="2800" dirty="0" smtClean="0"/>
              <a:t>These rules may be interpreted and encountered positively or negatively by women</a:t>
            </a:r>
          </a:p>
          <a:p>
            <a:endParaRPr lang="en-NZ" sz="2800" dirty="0" smtClean="0"/>
          </a:p>
          <a:p>
            <a:endParaRPr lang="en-NZ" dirty="0"/>
          </a:p>
        </p:txBody>
      </p:sp>
      <p:pic>
        <p:nvPicPr>
          <p:cNvPr id="7" name="Picture 6"/>
          <p:cNvPicPr>
            <a:picLocks noChangeAspect="1"/>
          </p:cNvPicPr>
          <p:nvPr/>
        </p:nvPicPr>
        <p:blipFill rotWithShape="1">
          <a:blip r:embed="rId3"/>
          <a:srcRect l="16603" t="-1321" r="27799"/>
          <a:stretch/>
        </p:blipFill>
        <p:spPr>
          <a:xfrm>
            <a:off x="6872122" y="1182624"/>
            <a:ext cx="5116641" cy="5327904"/>
          </a:xfrm>
          <a:prstGeom prst="rect">
            <a:avLst/>
          </a:prstGeom>
        </p:spPr>
      </p:pic>
      <p:pic>
        <p:nvPicPr>
          <p:cNvPr id="8" name="Picture 7"/>
          <p:cNvPicPr>
            <a:picLocks noChangeAspect="1"/>
          </p:cNvPicPr>
          <p:nvPr/>
        </p:nvPicPr>
        <p:blipFill rotWithShape="1">
          <a:blip r:embed="rId4"/>
          <a:srcRect l="5655" t="22293" r="30183" b="11031"/>
          <a:stretch/>
        </p:blipFill>
        <p:spPr>
          <a:xfrm>
            <a:off x="1707936" y="4206240"/>
            <a:ext cx="3266399" cy="2472540"/>
          </a:xfrm>
          <a:prstGeom prst="rect">
            <a:avLst/>
          </a:prstGeom>
        </p:spPr>
      </p:pic>
    </p:spTree>
    <p:extLst>
      <p:ext uri="{BB962C8B-B14F-4D97-AF65-F5344CB8AC3E}">
        <p14:creationId xmlns:p14="http://schemas.microsoft.com/office/powerpoint/2010/main" val="2167525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32232"/>
            <a:ext cx="9601200" cy="1485900"/>
          </a:xfrm>
        </p:spPr>
        <p:txBody>
          <a:bodyPr>
            <a:normAutofit fontScale="90000"/>
          </a:bodyPr>
          <a:lstStyle/>
          <a:p>
            <a:r>
              <a:rPr lang="en-NZ" dirty="0" smtClean="0"/>
              <a:t>WHAT ARE THE CULTURAL FUNCTIONS OF MENSTRUAL TABOOS IN RELIGIONS?</a:t>
            </a:r>
            <a:endParaRPr lang="en-NZ" dirty="0"/>
          </a:p>
        </p:txBody>
      </p:sp>
      <p:sp>
        <p:nvSpPr>
          <p:cNvPr id="3" name="Content Placeholder 2"/>
          <p:cNvSpPr>
            <a:spLocks noGrp="1"/>
          </p:cNvSpPr>
          <p:nvPr>
            <p:ph idx="1"/>
          </p:nvPr>
        </p:nvSpPr>
        <p:spPr>
          <a:xfrm>
            <a:off x="1347216" y="2005584"/>
            <a:ext cx="10296144" cy="4675632"/>
          </a:xfrm>
        </p:spPr>
        <p:txBody>
          <a:bodyPr>
            <a:normAutofit/>
          </a:bodyPr>
          <a:lstStyle/>
          <a:p>
            <a:r>
              <a:rPr lang="en-NZ" sz="2800" dirty="0" smtClean="0"/>
              <a:t>Menstrual stigma/taboo extends beyond religious boundaries – it is a socio-cultural construct.</a:t>
            </a:r>
          </a:p>
          <a:p>
            <a:r>
              <a:rPr lang="en-NZ" sz="2800" dirty="0" smtClean="0"/>
              <a:t>Policing women’s bodies, sexually and socially?</a:t>
            </a:r>
          </a:p>
          <a:p>
            <a:r>
              <a:rPr lang="en-NZ" sz="2800" dirty="0"/>
              <a:t>Asserting patriarchal authority? Or the authority of patriarchal religious traditions/hierarchies?</a:t>
            </a:r>
          </a:p>
          <a:p>
            <a:r>
              <a:rPr lang="en-NZ" sz="2800" dirty="0" smtClean="0"/>
              <a:t>Rendering women’s reproductive health a ‘public’ or communal concern – fears over paternity?</a:t>
            </a:r>
          </a:p>
          <a:p>
            <a:r>
              <a:rPr lang="en-NZ" sz="2800" dirty="0" smtClean="0"/>
              <a:t>Barring entry of women to full religious life and leadership?</a:t>
            </a:r>
          </a:p>
          <a:p>
            <a:endParaRPr lang="en-NZ" dirty="0" smtClean="0"/>
          </a:p>
          <a:p>
            <a:endParaRPr lang="en-NZ" dirty="0" smtClean="0"/>
          </a:p>
          <a:p>
            <a:endParaRPr lang="en-NZ" dirty="0"/>
          </a:p>
        </p:txBody>
      </p:sp>
    </p:spTree>
    <p:extLst>
      <p:ext uri="{BB962C8B-B14F-4D97-AF65-F5344CB8AC3E}">
        <p14:creationId xmlns:p14="http://schemas.microsoft.com/office/powerpoint/2010/main" val="1319294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2" y="320040"/>
            <a:ext cx="9601200" cy="1485900"/>
          </a:xfrm>
        </p:spPr>
        <p:txBody>
          <a:bodyPr/>
          <a:lstStyle/>
          <a:p>
            <a:r>
              <a:rPr lang="en-NZ" dirty="0" smtClean="0"/>
              <a:t>Sexual purity</a:t>
            </a:r>
            <a:endParaRPr lang="en-NZ" dirty="0"/>
          </a:p>
        </p:txBody>
      </p:sp>
      <p:sp>
        <p:nvSpPr>
          <p:cNvPr id="6" name="Content Placeholder 5"/>
          <p:cNvSpPr>
            <a:spLocks noGrp="1"/>
          </p:cNvSpPr>
          <p:nvPr>
            <p:ph idx="1"/>
          </p:nvPr>
        </p:nvSpPr>
        <p:spPr>
          <a:xfrm>
            <a:off x="964215" y="1563624"/>
            <a:ext cx="5217129" cy="5294376"/>
          </a:xfrm>
        </p:spPr>
        <p:txBody>
          <a:bodyPr>
            <a:normAutofit/>
          </a:bodyPr>
          <a:lstStyle/>
          <a:p>
            <a:r>
              <a:rPr lang="en-NZ" sz="2400" dirty="0" smtClean="0"/>
              <a:t>Many religious traditions connect issues of purity to sexual behaviour.</a:t>
            </a:r>
          </a:p>
          <a:p>
            <a:r>
              <a:rPr lang="en-NZ" sz="2400" dirty="0" smtClean="0"/>
              <a:t>‘Moral’ or ‘spiritual’ purity – an ethical value judgment is placed on certain sexual behaviours.</a:t>
            </a:r>
          </a:p>
          <a:p>
            <a:pPr lvl="1"/>
            <a:endParaRPr lang="en-NZ" sz="2400" dirty="0" smtClean="0"/>
          </a:p>
          <a:p>
            <a:r>
              <a:rPr lang="en-NZ" sz="2400" dirty="0" smtClean="0"/>
              <a:t>Gayle Rubin’s charmed circle – </a:t>
            </a:r>
            <a:r>
              <a:rPr lang="en-NZ" sz="2400" dirty="0"/>
              <a:t>those outside the charmed circle may be regarded as sources of impurity within some religious </a:t>
            </a:r>
            <a:r>
              <a:rPr lang="en-NZ" sz="2400" dirty="0" smtClean="0"/>
              <a:t>traditions</a:t>
            </a:r>
            <a:r>
              <a:rPr lang="en-NZ" sz="2400" dirty="0"/>
              <a:t>.</a:t>
            </a:r>
          </a:p>
          <a:p>
            <a:r>
              <a:rPr lang="en-NZ" sz="2400" dirty="0"/>
              <a:t>And for others, anything in the circle is ‘impure’.</a:t>
            </a:r>
          </a:p>
          <a:p>
            <a:endParaRPr lang="en-NZ" sz="2400" dirty="0" smtClean="0"/>
          </a:p>
          <a:p>
            <a:endParaRPr lang="en-NZ" dirty="0"/>
          </a:p>
        </p:txBody>
      </p:sp>
      <p:pic>
        <p:nvPicPr>
          <p:cNvPr id="4" name="Picture 3"/>
          <p:cNvPicPr>
            <a:picLocks noChangeAspect="1"/>
          </p:cNvPicPr>
          <p:nvPr/>
        </p:nvPicPr>
        <p:blipFill>
          <a:blip r:embed="rId3"/>
          <a:stretch>
            <a:fillRect/>
          </a:stretch>
        </p:blipFill>
        <p:spPr>
          <a:xfrm>
            <a:off x="6304214" y="1062990"/>
            <a:ext cx="5446303" cy="5410200"/>
          </a:xfrm>
          <a:prstGeom prst="rect">
            <a:avLst/>
          </a:prstGeom>
        </p:spPr>
      </p:pic>
    </p:spTree>
    <p:extLst>
      <p:ext uri="{BB962C8B-B14F-4D97-AF65-F5344CB8AC3E}">
        <p14:creationId xmlns:p14="http://schemas.microsoft.com/office/powerpoint/2010/main" val="2501170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296" y="239268"/>
            <a:ext cx="9601200" cy="1485900"/>
          </a:xfrm>
        </p:spPr>
        <p:txBody>
          <a:bodyPr>
            <a:normAutofit fontScale="90000"/>
          </a:bodyPr>
          <a:lstStyle/>
          <a:p>
            <a:r>
              <a:rPr lang="en-NZ" dirty="0" smtClean="0"/>
              <a:t>Virginity</a:t>
            </a:r>
            <a:r>
              <a:rPr lang="en-NZ" dirty="0"/>
              <a:t>: Definitions </a:t>
            </a:r>
            <a:r>
              <a:rPr lang="en-NZ" dirty="0" smtClean="0"/>
              <a:t>in Oxford </a:t>
            </a:r>
            <a:r>
              <a:rPr lang="en-NZ" dirty="0"/>
              <a:t>English Dictionary</a:t>
            </a:r>
            <a:br>
              <a:rPr lang="en-NZ" dirty="0"/>
            </a:br>
            <a:endParaRPr lang="en-NZ" dirty="0"/>
          </a:p>
        </p:txBody>
      </p:sp>
      <p:sp>
        <p:nvSpPr>
          <p:cNvPr id="3" name="Content Placeholder 2"/>
          <p:cNvSpPr>
            <a:spLocks noGrp="1"/>
          </p:cNvSpPr>
          <p:nvPr>
            <p:ph idx="1"/>
          </p:nvPr>
        </p:nvSpPr>
        <p:spPr>
          <a:xfrm>
            <a:off x="1225296" y="1725168"/>
            <a:ext cx="6845808" cy="4614672"/>
          </a:xfrm>
        </p:spPr>
        <p:txBody>
          <a:bodyPr>
            <a:normAutofit lnSpcReduction="10000"/>
          </a:bodyPr>
          <a:lstStyle/>
          <a:p>
            <a:r>
              <a:rPr lang="en-NZ" sz="2800" dirty="0" smtClean="0"/>
              <a:t>Abstinence or avoidance of all sexual relations;</a:t>
            </a:r>
            <a:r>
              <a:rPr lang="en-NZ" sz="2800" dirty="0"/>
              <a:t> bodily chastity, </a:t>
            </a:r>
            <a:r>
              <a:rPr lang="en-NZ" sz="2800" b="1" dirty="0"/>
              <a:t>as a virtue </a:t>
            </a:r>
            <a:r>
              <a:rPr lang="en-NZ" sz="2800" dirty="0"/>
              <a:t>of great commendation, or as conferring especial </a:t>
            </a:r>
            <a:r>
              <a:rPr lang="en-NZ" sz="2800" b="1" dirty="0"/>
              <a:t>merit or </a:t>
            </a:r>
            <a:r>
              <a:rPr lang="en-NZ" sz="2800" b="1" dirty="0" smtClean="0"/>
              <a:t>sanctity</a:t>
            </a:r>
            <a:r>
              <a:rPr lang="en-NZ" sz="2800" dirty="0" smtClean="0"/>
              <a:t>.</a:t>
            </a:r>
          </a:p>
          <a:p>
            <a:r>
              <a:rPr lang="en-NZ" sz="2800" dirty="0"/>
              <a:t>The state or condition of a virgin or chaste woman; </a:t>
            </a:r>
            <a:r>
              <a:rPr lang="en-NZ" sz="2800" b="1" dirty="0"/>
              <a:t>chastity, as the natural or normal condition of an unmarried woman</a:t>
            </a:r>
            <a:r>
              <a:rPr lang="en-NZ" sz="2800" dirty="0"/>
              <a:t>; maidenhood. Also, a condition affording presumption of chastity; </a:t>
            </a:r>
            <a:r>
              <a:rPr lang="en-NZ" sz="2800" b="1" dirty="0"/>
              <a:t>spinsterhood</a:t>
            </a:r>
            <a:r>
              <a:rPr lang="en-NZ" sz="2800" dirty="0" smtClean="0"/>
              <a:t>.</a:t>
            </a:r>
          </a:p>
          <a:p>
            <a:r>
              <a:rPr lang="en-NZ" sz="2800" dirty="0" smtClean="0"/>
              <a:t>Often practiced for religious reasons.</a:t>
            </a:r>
          </a:p>
          <a:p>
            <a:endParaRPr lang="en-NZ" dirty="0"/>
          </a:p>
          <a:p>
            <a:endParaRPr lang="en-NZ" dirty="0"/>
          </a:p>
        </p:txBody>
      </p:sp>
      <p:pic>
        <p:nvPicPr>
          <p:cNvPr id="4" name="Picture 3"/>
          <p:cNvPicPr>
            <a:picLocks noChangeAspect="1"/>
          </p:cNvPicPr>
          <p:nvPr/>
        </p:nvPicPr>
        <p:blipFill rotWithShape="1">
          <a:blip r:embed="rId3"/>
          <a:srcRect l="28625" t="9188" r="30500" b="33534"/>
          <a:stretch/>
        </p:blipFill>
        <p:spPr>
          <a:xfrm>
            <a:off x="8071104" y="1847088"/>
            <a:ext cx="3867704" cy="2980944"/>
          </a:xfrm>
          <a:prstGeom prst="rect">
            <a:avLst/>
          </a:prstGeom>
        </p:spPr>
      </p:pic>
    </p:spTree>
    <p:extLst>
      <p:ext uri="{BB962C8B-B14F-4D97-AF65-F5344CB8AC3E}">
        <p14:creationId xmlns:p14="http://schemas.microsoft.com/office/powerpoint/2010/main" val="40290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Purity and virginity in culture</a:t>
            </a:r>
            <a:endParaRPr lang="en-NZ" dirty="0"/>
          </a:p>
        </p:txBody>
      </p:sp>
      <p:sp>
        <p:nvSpPr>
          <p:cNvPr id="3" name="Content Placeholder 2"/>
          <p:cNvSpPr>
            <a:spLocks noGrp="1"/>
          </p:cNvSpPr>
          <p:nvPr>
            <p:ph idx="1"/>
          </p:nvPr>
        </p:nvSpPr>
        <p:spPr>
          <a:xfrm>
            <a:off x="993648" y="1615440"/>
            <a:ext cx="6784848" cy="5065776"/>
          </a:xfrm>
        </p:spPr>
        <p:txBody>
          <a:bodyPr>
            <a:normAutofit lnSpcReduction="10000"/>
          </a:bodyPr>
          <a:lstStyle/>
          <a:p>
            <a:r>
              <a:rPr lang="en-NZ" sz="2200" dirty="0" smtClean="0"/>
              <a:t>Sexuality becomes a means of defining a person’s social ‘worth’ – particularly for women.</a:t>
            </a:r>
          </a:p>
          <a:p>
            <a:r>
              <a:rPr lang="en-NZ" sz="2200" dirty="0" smtClean="0"/>
              <a:t>‘Lack’ of virginity = less ‘good’, less ‘valuable’, less ‘moral’.</a:t>
            </a:r>
          </a:p>
          <a:p>
            <a:r>
              <a:rPr lang="en-NZ" sz="2200" dirty="0" smtClean="0"/>
              <a:t>The sexual double standard.</a:t>
            </a:r>
          </a:p>
          <a:p>
            <a:r>
              <a:rPr lang="en-NZ" sz="2200" dirty="0" smtClean="0"/>
              <a:t>Perpetuates the myth of women as passive gatekeepers of their sexuality.</a:t>
            </a:r>
          </a:p>
          <a:p>
            <a:r>
              <a:rPr lang="en-NZ" sz="2200" dirty="0" smtClean="0"/>
              <a:t>Profoundly affects many women’s lives – they can be ‘judged to death’ on the grounds of their sexual ‘purity’.</a:t>
            </a:r>
          </a:p>
          <a:p>
            <a:endParaRPr lang="en-NZ" sz="2200" dirty="0" smtClean="0"/>
          </a:p>
          <a:p>
            <a:r>
              <a:rPr lang="en-NZ" sz="2200" dirty="0" smtClean="0"/>
              <a:t>Who determines this? And who is silent?</a:t>
            </a:r>
          </a:p>
          <a:p>
            <a:r>
              <a:rPr lang="en-NZ" sz="2200" dirty="0" smtClean="0"/>
              <a:t>How does it impact power and privilege?</a:t>
            </a:r>
          </a:p>
          <a:p>
            <a:endParaRPr lang="en-NZ" dirty="0" smtClean="0"/>
          </a:p>
        </p:txBody>
      </p:sp>
      <p:pic>
        <p:nvPicPr>
          <p:cNvPr id="4" name="Picture 3"/>
          <p:cNvPicPr>
            <a:picLocks noChangeAspect="1"/>
          </p:cNvPicPr>
          <p:nvPr/>
        </p:nvPicPr>
        <p:blipFill>
          <a:blip r:embed="rId3"/>
          <a:stretch>
            <a:fillRect/>
          </a:stretch>
        </p:blipFill>
        <p:spPr>
          <a:xfrm>
            <a:off x="8400288" y="1615440"/>
            <a:ext cx="3380095" cy="5065776"/>
          </a:xfrm>
          <a:prstGeom prst="rect">
            <a:avLst/>
          </a:prstGeom>
        </p:spPr>
      </p:pic>
    </p:spTree>
    <p:extLst>
      <p:ext uri="{BB962C8B-B14F-4D97-AF65-F5344CB8AC3E}">
        <p14:creationId xmlns:p14="http://schemas.microsoft.com/office/powerpoint/2010/main" val="174883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0970" y="407377"/>
            <a:ext cx="5723792" cy="6072188"/>
          </a:xfrm>
        </p:spPr>
        <p:txBody>
          <a:bodyPr>
            <a:normAutofit/>
          </a:bodyPr>
          <a:lstStyle/>
          <a:p>
            <a:pPr marL="0" indent="0">
              <a:buNone/>
            </a:pPr>
            <a:r>
              <a:rPr lang="en-NZ" dirty="0" smtClean="0"/>
              <a:t>Purity culture discourses feed into stereotypes about gender – recall our discussion of common cultural understandings of ‘femininity’ in week 1 – do you see similarities between ‘femininity’ and concepts of ‘virginity’ and sexual purity? Both are strongly gendered and convey some similar meanings (e.g. women as pure, passive, sexy not sexual, etc.)</a:t>
            </a:r>
            <a:endParaRPr lang="en-NZ" dirty="0"/>
          </a:p>
          <a:p>
            <a:pPr marL="0" indent="0">
              <a:buNone/>
            </a:pPr>
            <a:r>
              <a:rPr lang="en-NZ" dirty="0" smtClean="0"/>
              <a:t>Also, particular ‘types’ of women are highlighted as being ‘pure’ – typically white, western, young, ‘pretty’ (according to western standards) and heterosexual.</a:t>
            </a:r>
          </a:p>
          <a:p>
            <a:pPr marL="0" indent="0">
              <a:buNone/>
            </a:pPr>
            <a:r>
              <a:rPr lang="en-NZ" dirty="0" smtClean="0"/>
              <a:t>How might other issues – race, class, sexuality – intersect with women’s abilities to negotiate their sexuality and retain some autonomy and power in their sexual relationships? Do we judge women with less social and sexual power using the same purity lens?</a:t>
            </a:r>
            <a:endParaRPr lang="en-NZ" dirty="0"/>
          </a:p>
        </p:txBody>
      </p:sp>
      <p:pic>
        <p:nvPicPr>
          <p:cNvPr id="4" name="Picture 3"/>
          <p:cNvPicPr>
            <a:picLocks noChangeAspect="1"/>
          </p:cNvPicPr>
          <p:nvPr/>
        </p:nvPicPr>
        <p:blipFill>
          <a:blip r:embed="rId3"/>
          <a:stretch>
            <a:fillRect/>
          </a:stretch>
        </p:blipFill>
        <p:spPr>
          <a:xfrm>
            <a:off x="6444762" y="1295400"/>
            <a:ext cx="5589506" cy="3197197"/>
          </a:xfrm>
          <a:prstGeom prst="rect">
            <a:avLst/>
          </a:prstGeom>
        </p:spPr>
      </p:pic>
    </p:spTree>
    <p:extLst>
      <p:ext uri="{BB962C8B-B14F-4D97-AF65-F5344CB8AC3E}">
        <p14:creationId xmlns:p14="http://schemas.microsoft.com/office/powerpoint/2010/main" val="1359909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48996"/>
            <a:ext cx="9601200" cy="1485900"/>
          </a:xfrm>
        </p:spPr>
        <p:txBody>
          <a:bodyPr/>
          <a:lstStyle/>
          <a:p>
            <a:r>
              <a:rPr lang="en-NZ" dirty="0" smtClean="0"/>
              <a:t>Virginity in religious traditions</a:t>
            </a:r>
            <a:endParaRPr lang="en-NZ" dirty="0"/>
          </a:p>
        </p:txBody>
      </p:sp>
      <p:sp>
        <p:nvSpPr>
          <p:cNvPr id="3" name="Content Placeholder 2"/>
          <p:cNvSpPr>
            <a:spLocks noGrp="1"/>
          </p:cNvSpPr>
          <p:nvPr>
            <p:ph idx="1"/>
          </p:nvPr>
        </p:nvSpPr>
        <p:spPr>
          <a:xfrm>
            <a:off x="950976" y="1652016"/>
            <a:ext cx="10863072" cy="4834128"/>
          </a:xfrm>
        </p:spPr>
        <p:txBody>
          <a:bodyPr>
            <a:noAutofit/>
          </a:bodyPr>
          <a:lstStyle/>
          <a:p>
            <a:pPr marL="0" indent="0">
              <a:buNone/>
            </a:pPr>
            <a:r>
              <a:rPr lang="en-NZ" sz="3200" dirty="0" smtClean="0"/>
              <a:t>Virginity as a prized ‘commodity’ for women (or their male kin). An unmarried woman who is not a virgin is considered less ‘valuable’ (ties in with ideas of purity/impurity).</a:t>
            </a:r>
          </a:p>
          <a:p>
            <a:r>
              <a:rPr lang="en-NZ" sz="2800" dirty="0" smtClean="0"/>
              <a:t>Hindu marriage ceremony focuses on </a:t>
            </a:r>
            <a:r>
              <a:rPr lang="en-NZ" sz="2800" dirty="0" err="1" smtClean="0"/>
              <a:t>Kanyadan</a:t>
            </a:r>
            <a:r>
              <a:rPr lang="en-NZ" sz="2800" dirty="0" smtClean="0"/>
              <a:t> ritual (‘gift of a virgin’) – possession of the woman’s father, passed to her husband.</a:t>
            </a:r>
          </a:p>
          <a:p>
            <a:r>
              <a:rPr lang="en-NZ" sz="2800" dirty="0" smtClean="0"/>
              <a:t>Pre-marital virginity is a commandment in Jewish sacred texts. A woman’s sexuality belonged to her father, and was ‘bought’ by her husband’s family (Exodus 22.16-17).</a:t>
            </a:r>
          </a:p>
          <a:p>
            <a:r>
              <a:rPr lang="en-NZ" sz="2800" dirty="0" smtClean="0"/>
              <a:t>Think of contemporary weddings – bride (dressed in white) is ‘given away’ by her father.</a:t>
            </a:r>
          </a:p>
        </p:txBody>
      </p:sp>
    </p:spTree>
    <p:extLst>
      <p:ext uri="{BB962C8B-B14F-4D97-AF65-F5344CB8AC3E}">
        <p14:creationId xmlns:p14="http://schemas.microsoft.com/office/powerpoint/2010/main" val="11456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93970"/>
            <a:ext cx="9601200" cy="617706"/>
          </a:xfrm>
        </p:spPr>
        <p:txBody>
          <a:bodyPr>
            <a:normAutofit fontScale="90000"/>
          </a:bodyPr>
          <a:lstStyle/>
          <a:p>
            <a:r>
              <a:rPr lang="en-NZ" dirty="0"/>
              <a:t>Virginity in religious traditions</a:t>
            </a:r>
            <a:endParaRPr lang="en-US" dirty="0"/>
          </a:p>
        </p:txBody>
      </p:sp>
      <p:sp>
        <p:nvSpPr>
          <p:cNvPr id="3" name="Content Placeholder 2"/>
          <p:cNvSpPr>
            <a:spLocks noGrp="1"/>
          </p:cNvSpPr>
          <p:nvPr>
            <p:ph idx="1"/>
          </p:nvPr>
        </p:nvSpPr>
        <p:spPr>
          <a:xfrm>
            <a:off x="1215956" y="1342417"/>
            <a:ext cx="10732203" cy="4038600"/>
          </a:xfrm>
        </p:spPr>
        <p:txBody>
          <a:bodyPr>
            <a:noAutofit/>
          </a:bodyPr>
          <a:lstStyle/>
          <a:p>
            <a:r>
              <a:rPr lang="en-NZ" sz="2800" dirty="0"/>
              <a:t>Premarital sex is immoral in most </a:t>
            </a:r>
            <a:r>
              <a:rPr lang="en-NZ" sz="2800" dirty="0" smtClean="0"/>
              <a:t>Christian and Islamic </a:t>
            </a:r>
            <a:r>
              <a:rPr lang="en-NZ" sz="2800" dirty="0"/>
              <a:t>teachings. Virginity and chastity are </a:t>
            </a:r>
            <a:r>
              <a:rPr lang="en-NZ" sz="2800" dirty="0" smtClean="0"/>
              <a:t>prized, particularly </a:t>
            </a:r>
            <a:r>
              <a:rPr lang="en-NZ" sz="2800" dirty="0"/>
              <a:t>for </a:t>
            </a:r>
            <a:r>
              <a:rPr lang="en-NZ" sz="2800" dirty="0" smtClean="0"/>
              <a:t>women. </a:t>
            </a:r>
          </a:p>
          <a:p>
            <a:endParaRPr lang="en-NZ" sz="2800" dirty="0" smtClean="0"/>
          </a:p>
          <a:p>
            <a:r>
              <a:rPr lang="en-NZ" sz="2800" dirty="0" smtClean="0"/>
              <a:t>According </a:t>
            </a:r>
            <a:r>
              <a:rPr lang="en-NZ" sz="2800" dirty="0"/>
              <a:t>to Sikh sacred texts and traditions, virginity prior to marriage is an important part of spirituality for all sexes</a:t>
            </a:r>
            <a:r>
              <a:rPr lang="en-NZ" sz="2800" dirty="0" smtClean="0"/>
              <a:t>.</a:t>
            </a:r>
          </a:p>
          <a:p>
            <a:endParaRPr lang="en-NZ" sz="2800" dirty="0" smtClean="0"/>
          </a:p>
          <a:p>
            <a:r>
              <a:rPr lang="en-NZ" sz="2800" dirty="0" smtClean="0"/>
              <a:t>Chastity and abstinence, rather than virginity, is important in Buddhist teachings – sex is a distraction from enlightenment. Chastity (or celibacy) is also idealized in some Christian texts and traditions.</a:t>
            </a:r>
          </a:p>
          <a:p>
            <a:endParaRPr lang="en-NZ" sz="2800" dirty="0"/>
          </a:p>
          <a:p>
            <a:endParaRPr lang="en-NZ" sz="2800" dirty="0"/>
          </a:p>
          <a:p>
            <a:endParaRPr lang="en-US" sz="2800" dirty="0"/>
          </a:p>
        </p:txBody>
      </p:sp>
    </p:spTree>
    <p:extLst>
      <p:ext uri="{BB962C8B-B14F-4D97-AF65-F5344CB8AC3E}">
        <p14:creationId xmlns:p14="http://schemas.microsoft.com/office/powerpoint/2010/main" val="28501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TotalTime>
  <Words>899</Words>
  <Application>Microsoft Office PowerPoint</Application>
  <PresentationFormat>Widescreen</PresentationFormat>
  <Paragraphs>79</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Franklin Gothic Book</vt:lpstr>
      <vt:lpstr>Crop</vt:lpstr>
      <vt:lpstr>Purity culture and virginity</vt:lpstr>
      <vt:lpstr>Menstrual taboos and religion</vt:lpstr>
      <vt:lpstr>WHAT ARE THE CULTURAL FUNCTIONS OF MENSTRUAL TABOOS IN RELIGIONS?</vt:lpstr>
      <vt:lpstr>Sexual purity</vt:lpstr>
      <vt:lpstr>Virginity: Definitions in Oxford English Dictionary </vt:lpstr>
      <vt:lpstr>Purity and virginity in culture</vt:lpstr>
      <vt:lpstr>PowerPoint Presentation</vt:lpstr>
      <vt:lpstr>Virginity in religious traditions</vt:lpstr>
      <vt:lpstr>Virginity in religious traditions</vt:lpstr>
      <vt:lpstr>Purity culture</vt:lpstr>
      <vt:lpstr>Cultural function of religious teachings on virginity and purity</vt:lpstr>
      <vt:lpstr>MODESTY CULTURE</vt:lpstr>
    </vt:vector>
  </TitlesOfParts>
  <Company>The University of Auckland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Purity culture and virginity</dc:title>
  <dc:creator>Caroline Blyth</dc:creator>
  <cp:lastModifiedBy>Caroline Blyth</cp:lastModifiedBy>
  <cp:revision>2</cp:revision>
  <dcterms:created xsi:type="dcterms:W3CDTF">2017-03-22T03:19:33Z</dcterms:created>
  <dcterms:modified xsi:type="dcterms:W3CDTF">2017-03-22T03:27:51Z</dcterms:modified>
</cp:coreProperties>
</file>