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EC184-24EE-487A-8F82-9B2FAB2FB9A1}" type="datetimeFigureOut">
              <a:rPr lang="en-NZ" smtClean="0"/>
              <a:t>4/04/2017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4133A-E140-47D5-A585-038927C736E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9348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FA83D-9E1B-47CD-8329-A397DCAB91D4}" type="slidenum">
              <a:rPr lang="en-NZ" smtClean="0">
                <a:solidFill>
                  <a:prstClr val="black"/>
                </a:solidFill>
              </a:rPr>
              <a:pPr/>
              <a:t>1</a:t>
            </a:fld>
            <a:endParaRPr lang="en-N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272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37288-1D75-45D4-A563-A4FC232ED32A}" type="slidenum">
              <a:rPr lang="en-NZ" smtClean="0">
                <a:solidFill>
                  <a:prstClr val="black"/>
                </a:solidFill>
              </a:rPr>
              <a:pPr/>
              <a:t>3</a:t>
            </a:fld>
            <a:endParaRPr lang="en-N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87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82F713A-5EB9-4B7A-B87D-F2B7940161AF}" type="datetimeFigureOut">
              <a:rPr lang="en-NZ" smtClean="0">
                <a:solidFill>
                  <a:srgbClr val="191B0E"/>
                </a:solidFill>
              </a:rPr>
              <a:pPr/>
              <a:t>4/04/2017</a:t>
            </a:fld>
            <a:endParaRPr lang="en-NZ">
              <a:solidFill>
                <a:srgbClr val="191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191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F18C196-3ABE-43C0-9E5E-32D62974A7DC}" type="slidenum">
              <a:rPr lang="en-NZ" smtClean="0">
                <a:solidFill>
                  <a:srgbClr val="191B0E"/>
                </a:solidFill>
              </a:rPr>
              <a:pPr/>
              <a:t>‹#›</a:t>
            </a:fld>
            <a:endParaRPr lang="en-NZ">
              <a:solidFill>
                <a:srgbClr val="191B0E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869214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>
                <a:solidFill>
                  <a:srgbClr val="191B0E"/>
                </a:solidFill>
              </a:rPr>
              <a:pPr/>
              <a:t>4/04/2017</a:t>
            </a:fld>
            <a:endParaRPr lang="en-NZ">
              <a:solidFill>
                <a:srgbClr val="191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srgbClr val="191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>
                <a:solidFill>
                  <a:srgbClr val="191B0E"/>
                </a:solidFill>
              </a:rPr>
              <a:pPr/>
              <a:t>‹#›</a:t>
            </a:fld>
            <a:endParaRPr lang="en-NZ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01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>
                <a:solidFill>
                  <a:srgbClr val="191B0E"/>
                </a:solidFill>
              </a:rPr>
              <a:pPr/>
              <a:t>4/04/2017</a:t>
            </a:fld>
            <a:endParaRPr lang="en-NZ">
              <a:solidFill>
                <a:srgbClr val="191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srgbClr val="191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>
                <a:solidFill>
                  <a:srgbClr val="191B0E"/>
                </a:solidFill>
              </a:rPr>
              <a:pPr/>
              <a:t>‹#›</a:t>
            </a:fld>
            <a:endParaRPr lang="en-NZ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82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>
                <a:solidFill>
                  <a:srgbClr val="191B0E"/>
                </a:solidFill>
              </a:rPr>
              <a:pPr/>
              <a:t>4/04/2017</a:t>
            </a:fld>
            <a:endParaRPr lang="en-NZ">
              <a:solidFill>
                <a:srgbClr val="191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srgbClr val="191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>
                <a:solidFill>
                  <a:srgbClr val="191B0E"/>
                </a:solidFill>
              </a:rPr>
              <a:pPr/>
              <a:t>‹#›</a:t>
            </a:fld>
            <a:endParaRPr lang="en-NZ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2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2F713A-5EB9-4B7A-B87D-F2B7940161AF}" type="datetimeFigureOut">
              <a:rPr lang="en-NZ" smtClean="0">
                <a:solidFill>
                  <a:srgbClr val="EFEDE3"/>
                </a:solidFill>
              </a:rPr>
              <a:pPr/>
              <a:t>4/04/2017</a:t>
            </a:fld>
            <a:endParaRPr lang="en-NZ">
              <a:solidFill>
                <a:srgbClr val="EFEDE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FEDE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18C196-3ABE-43C0-9E5E-32D62974A7DC}" type="slidenum">
              <a:rPr lang="en-NZ" smtClean="0">
                <a:solidFill>
                  <a:srgbClr val="EFEDE3"/>
                </a:solidFill>
              </a:rPr>
              <a:pPr/>
              <a:t>‹#›</a:t>
            </a:fld>
            <a:endParaRPr lang="en-NZ">
              <a:solidFill>
                <a:srgbClr val="EFEDE3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92488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>
                <a:solidFill>
                  <a:srgbClr val="191B0E"/>
                </a:solidFill>
              </a:rPr>
              <a:pPr/>
              <a:t>4/04/2017</a:t>
            </a:fld>
            <a:endParaRPr lang="en-NZ">
              <a:solidFill>
                <a:srgbClr val="191B0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srgbClr val="191B0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>
                <a:solidFill>
                  <a:srgbClr val="191B0E"/>
                </a:solidFill>
              </a:rPr>
              <a:pPr/>
              <a:t>‹#›</a:t>
            </a:fld>
            <a:endParaRPr lang="en-NZ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678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>
                <a:solidFill>
                  <a:srgbClr val="191B0E"/>
                </a:solidFill>
              </a:rPr>
              <a:pPr/>
              <a:t>4/04/2017</a:t>
            </a:fld>
            <a:endParaRPr lang="en-NZ">
              <a:solidFill>
                <a:srgbClr val="191B0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srgbClr val="191B0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>
                <a:solidFill>
                  <a:srgbClr val="191B0E"/>
                </a:solidFill>
              </a:rPr>
              <a:pPr/>
              <a:t>‹#›</a:t>
            </a:fld>
            <a:endParaRPr lang="en-NZ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90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>
                <a:solidFill>
                  <a:srgbClr val="191B0E"/>
                </a:solidFill>
              </a:rPr>
              <a:pPr/>
              <a:t>4/04/2017</a:t>
            </a:fld>
            <a:endParaRPr lang="en-NZ">
              <a:solidFill>
                <a:srgbClr val="191B0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srgbClr val="191B0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>
                <a:solidFill>
                  <a:srgbClr val="191B0E"/>
                </a:solidFill>
              </a:rPr>
              <a:pPr/>
              <a:t>‹#›</a:t>
            </a:fld>
            <a:endParaRPr lang="en-NZ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49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>
                <a:solidFill>
                  <a:srgbClr val="191B0E"/>
                </a:solidFill>
              </a:rPr>
              <a:pPr/>
              <a:t>4/04/2017</a:t>
            </a:fld>
            <a:endParaRPr lang="en-NZ">
              <a:solidFill>
                <a:srgbClr val="191B0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srgbClr val="191B0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>
                <a:solidFill>
                  <a:srgbClr val="191B0E"/>
                </a:solidFill>
              </a:rPr>
              <a:pPr/>
              <a:t>‹#›</a:t>
            </a:fld>
            <a:endParaRPr lang="en-NZ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8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2F713A-5EB9-4B7A-B87D-F2B7940161AF}" type="datetimeFigureOut">
              <a:rPr lang="en-NZ" smtClean="0">
                <a:solidFill>
                  <a:srgbClr val="191B0E"/>
                </a:solidFill>
              </a:rPr>
              <a:pPr/>
              <a:t>4/04/2017</a:t>
            </a:fld>
            <a:endParaRPr lang="en-NZ">
              <a:solidFill>
                <a:srgbClr val="191B0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191B0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18C196-3ABE-43C0-9E5E-32D62974A7DC}" type="slidenum">
              <a:rPr lang="en-NZ" smtClean="0">
                <a:solidFill>
                  <a:srgbClr val="191B0E"/>
                </a:solidFill>
              </a:rPr>
              <a:pPr/>
              <a:t>‹#›</a:t>
            </a:fld>
            <a:endParaRPr lang="en-NZ">
              <a:solidFill>
                <a:srgbClr val="191B0E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9475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2F713A-5EB9-4B7A-B87D-F2B7940161AF}" type="datetimeFigureOut">
              <a:rPr lang="en-NZ" smtClean="0">
                <a:solidFill>
                  <a:srgbClr val="191B0E"/>
                </a:solidFill>
              </a:rPr>
              <a:pPr/>
              <a:t>4/04/2017</a:t>
            </a:fld>
            <a:endParaRPr lang="en-NZ">
              <a:solidFill>
                <a:srgbClr val="191B0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191B0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18C196-3ABE-43C0-9E5E-32D62974A7DC}" type="slidenum">
              <a:rPr lang="en-NZ" smtClean="0">
                <a:solidFill>
                  <a:srgbClr val="191B0E"/>
                </a:solidFill>
              </a:rPr>
              <a:pPr/>
              <a:t>‹#›</a:t>
            </a:fld>
            <a:endParaRPr lang="en-NZ">
              <a:solidFill>
                <a:srgbClr val="191B0E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08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82F713A-5EB9-4B7A-B87D-F2B7940161AF}" type="datetimeFigureOut">
              <a:rPr lang="en-NZ" smtClean="0">
                <a:solidFill>
                  <a:srgbClr val="191B0E"/>
                </a:solidFill>
              </a:rPr>
              <a:pPr/>
              <a:t>4/04/2017</a:t>
            </a:fld>
            <a:endParaRPr lang="en-NZ">
              <a:solidFill>
                <a:srgbClr val="191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191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F18C196-3ABE-43C0-9E5E-32D62974A7DC}" type="slidenum">
              <a:rPr lang="en-NZ" smtClean="0">
                <a:solidFill>
                  <a:srgbClr val="191B0E"/>
                </a:solidFill>
              </a:rPr>
              <a:pPr/>
              <a:t>‹#›</a:t>
            </a:fld>
            <a:endParaRPr lang="en-NZ">
              <a:solidFill>
                <a:srgbClr val="191B0E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715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ethics/abortion/religion/religion.s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531" y="204676"/>
            <a:ext cx="9601200" cy="1485900"/>
          </a:xfrm>
        </p:spPr>
        <p:txBody>
          <a:bodyPr/>
          <a:lstStyle/>
          <a:p>
            <a:r>
              <a:rPr lang="en-US" dirty="0" smtClean="0"/>
              <a:t>Abortion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126" y="1146566"/>
            <a:ext cx="10978454" cy="4859079"/>
          </a:xfrm>
        </p:spPr>
        <p:txBody>
          <a:bodyPr>
            <a:noAutofit/>
          </a:bodyPr>
          <a:lstStyle/>
          <a:p>
            <a:r>
              <a:rPr lang="en-US" sz="2800" dirty="0" smtClean="0"/>
              <a:t>Religious traditions have </a:t>
            </a:r>
            <a:r>
              <a:rPr lang="en-US" sz="2800" b="1" dirty="0" smtClean="0"/>
              <a:t>various</a:t>
            </a:r>
            <a:r>
              <a:rPr lang="en-US" sz="2800" dirty="0" smtClean="0"/>
              <a:t> attitudes towards abortion – from outright condemnation, to toleration in particular circumstances (and much disagreement </a:t>
            </a:r>
            <a:r>
              <a:rPr lang="en-US" sz="2800" b="1" dirty="0" smtClean="0"/>
              <a:t>within</a:t>
            </a:r>
            <a:r>
              <a:rPr lang="en-US" sz="2800" dirty="0" smtClean="0"/>
              <a:t> religious communities too).</a:t>
            </a:r>
          </a:p>
          <a:p>
            <a:pPr lvl="1"/>
            <a:r>
              <a:rPr lang="en-US" sz="2800" dirty="0" smtClean="0"/>
              <a:t>Welfare of mother – physical and/or mental health</a:t>
            </a:r>
          </a:p>
          <a:p>
            <a:pPr lvl="1"/>
            <a:r>
              <a:rPr lang="en-US" sz="2800" dirty="0" smtClean="0"/>
              <a:t>Welfare of </a:t>
            </a:r>
            <a:r>
              <a:rPr lang="en-US" sz="2800" dirty="0" err="1" smtClean="0"/>
              <a:t>foetus</a:t>
            </a:r>
            <a:r>
              <a:rPr lang="en-US" sz="2800" dirty="0" smtClean="0"/>
              <a:t> </a:t>
            </a:r>
          </a:p>
          <a:p>
            <a:endParaRPr lang="en-US" sz="500" dirty="0" smtClean="0"/>
          </a:p>
          <a:p>
            <a:r>
              <a:rPr lang="en-US" sz="2800" dirty="0" smtClean="0"/>
              <a:t>Religious functions:</a:t>
            </a:r>
          </a:p>
          <a:p>
            <a:pPr lvl="1"/>
            <a:r>
              <a:rPr lang="en-US" sz="2800" dirty="0" smtClean="0"/>
              <a:t>Focus on the sanctity of life – of both/either the </a:t>
            </a:r>
            <a:r>
              <a:rPr lang="en-US" sz="2800" dirty="0" err="1" smtClean="0"/>
              <a:t>foetus</a:t>
            </a:r>
            <a:r>
              <a:rPr lang="en-US" sz="2800" dirty="0" smtClean="0"/>
              <a:t> and/or the mother. </a:t>
            </a:r>
          </a:p>
          <a:p>
            <a:pPr lvl="1"/>
            <a:r>
              <a:rPr lang="en-US" sz="2800" dirty="0" smtClean="0"/>
              <a:t>Concerns with reincarnation and karma.</a:t>
            </a:r>
          </a:p>
          <a:p>
            <a:r>
              <a:rPr lang="en-US" sz="2800" dirty="0"/>
              <a:t>See </a:t>
            </a: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www.bbc.co.uk/ethics/abortion/religion/religion.shtml</a:t>
            </a:r>
            <a:r>
              <a:rPr lang="en-US" sz="2400" dirty="0" smtClean="0"/>
              <a:t> </a:t>
            </a:r>
          </a:p>
          <a:p>
            <a:endParaRPr lang="en-US" sz="300" dirty="0" smtClean="0"/>
          </a:p>
        </p:txBody>
      </p:sp>
    </p:spTree>
    <p:extLst>
      <p:ext uri="{BB962C8B-B14F-4D97-AF65-F5344CB8AC3E}">
        <p14:creationId xmlns:p14="http://schemas.microsoft.com/office/powerpoint/2010/main" val="381258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80617" y="816135"/>
            <a:ext cx="10764455" cy="585088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NZ" sz="3300" dirty="0">
                <a:solidFill>
                  <a:srgbClr val="252525"/>
                </a:solidFill>
                <a:latin typeface="Franklin Gothic Book" panose="020B0503020102020204" pitchFamily="34" charset="0"/>
              </a:rPr>
              <a:t>“Many of the decisions made about the bodies of </a:t>
            </a:r>
            <a:r>
              <a:rPr lang="en-NZ" sz="3300" dirty="0">
                <a:solidFill>
                  <a:prstClr val="black"/>
                </a:solidFill>
                <a:latin typeface="Franklin Gothic Book" panose="020B0503020102020204" pitchFamily="34" charset="0"/>
              </a:rPr>
              <a:t>people with a uterus</a:t>
            </a:r>
            <a:r>
              <a:rPr lang="en-NZ" sz="3300" dirty="0">
                <a:solidFill>
                  <a:srgbClr val="252525"/>
                </a:solidFill>
                <a:latin typeface="Franklin Gothic Book" panose="020B0503020102020204" pitchFamily="34" charset="0"/>
              </a:rPr>
              <a:t> are by cisgender men” (Broderick </a:t>
            </a:r>
            <a:r>
              <a:rPr lang="en-NZ" sz="3300" dirty="0" smtClean="0">
                <a:solidFill>
                  <a:srgbClr val="252525"/>
                </a:solidFill>
                <a:latin typeface="Franklin Gothic Book" panose="020B0503020102020204" pitchFamily="34" charset="0"/>
              </a:rPr>
              <a:t>Greer; see also Tina Beattie).</a:t>
            </a:r>
          </a:p>
          <a:p>
            <a:pPr lvl="1"/>
            <a:r>
              <a:rPr lang="en-NZ" sz="3300" dirty="0" smtClean="0">
                <a:solidFill>
                  <a:srgbClr val="252525"/>
                </a:solidFill>
                <a:latin typeface="Franklin Gothic Book" panose="020B0503020102020204" pitchFamily="34" charset="0"/>
              </a:rPr>
              <a:t>Who should be making these decisions?</a:t>
            </a:r>
          </a:p>
          <a:p>
            <a:pPr lvl="1"/>
            <a:endParaRPr lang="en-NZ" sz="3300" dirty="0">
              <a:solidFill>
                <a:srgbClr val="252525"/>
              </a:solidFill>
              <a:latin typeface="Franklin Gothic Book" panose="020B0503020102020204" pitchFamily="34" charset="0"/>
            </a:endParaRPr>
          </a:p>
          <a:p>
            <a:pPr lvl="0"/>
            <a:endParaRPr lang="en-US" sz="700" dirty="0">
              <a:solidFill>
                <a:srgbClr val="191B0E"/>
              </a:solidFill>
              <a:latin typeface="Franklin Gothic Book" panose="020B0503020102020204" pitchFamily="34" charset="0"/>
            </a:endParaRPr>
          </a:p>
          <a:p>
            <a:pPr lvl="0"/>
            <a:r>
              <a:rPr lang="en-NZ" sz="3300" dirty="0">
                <a:solidFill>
                  <a:srgbClr val="191B0E"/>
                </a:solidFill>
              </a:rPr>
              <a:t>To what extent should religions influence </a:t>
            </a:r>
            <a:r>
              <a:rPr lang="en-NZ" sz="3300" dirty="0" smtClean="0">
                <a:solidFill>
                  <a:srgbClr val="191B0E"/>
                </a:solidFill>
              </a:rPr>
              <a:t>secular laws </a:t>
            </a:r>
            <a:r>
              <a:rPr lang="en-NZ" sz="3300" dirty="0">
                <a:solidFill>
                  <a:srgbClr val="191B0E"/>
                </a:solidFill>
              </a:rPr>
              <a:t>around sex and sexuality, including contraception and abortion</a:t>
            </a:r>
            <a:r>
              <a:rPr lang="en-NZ" sz="3300" dirty="0" smtClean="0">
                <a:solidFill>
                  <a:srgbClr val="191B0E"/>
                </a:solidFill>
              </a:rPr>
              <a:t>?</a:t>
            </a:r>
          </a:p>
          <a:p>
            <a:pPr lvl="0"/>
            <a:endParaRPr lang="en-NZ" sz="3300" dirty="0" smtClean="0">
              <a:solidFill>
                <a:srgbClr val="191B0E"/>
              </a:solidFill>
            </a:endParaRPr>
          </a:p>
          <a:p>
            <a:pPr lvl="0"/>
            <a:r>
              <a:rPr lang="en-NZ" sz="3300" dirty="0" smtClean="0">
                <a:solidFill>
                  <a:srgbClr val="191B0E"/>
                </a:solidFill>
              </a:rPr>
              <a:t>How important is it for religious and secular debates around abortion to look beyond gender binaries and consider intersectionality (i.e. race, sexuality, socio-economic status, religious beliefs, etc.)?</a:t>
            </a:r>
            <a:endParaRPr lang="en-US" sz="3300" dirty="0">
              <a:solidFill>
                <a:srgbClr val="191B0E"/>
              </a:solidFill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9724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30146" y="585365"/>
            <a:ext cx="7111678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Z" sz="3200" dirty="0" smtClean="0"/>
              <a:t>“The </a:t>
            </a:r>
            <a:r>
              <a:rPr lang="en-NZ" sz="3200" dirty="0"/>
              <a:t>human dimension of reproductive health and justice is often what is ceded in culture wars over hot topic matters like abortion. People seeking out reproductive healthcare - not just abortions - aren’t an “issue” or a “question”. They are people with needs, desires, and a right to autonomy and self-determination in their reproductive </a:t>
            </a:r>
            <a:r>
              <a:rPr lang="en-NZ" sz="3200" dirty="0" smtClean="0"/>
              <a:t>decisions.”</a:t>
            </a:r>
          </a:p>
          <a:p>
            <a:pPr marL="0" indent="0" algn="r">
              <a:buNone/>
            </a:pPr>
            <a:r>
              <a:rPr lang="en-NZ" dirty="0" smtClean="0"/>
              <a:t>Broderick Greer, “</a:t>
            </a:r>
            <a:r>
              <a:rPr lang="en-NZ" dirty="0"/>
              <a:t>I Am a Priest, and This is Why I’m </a:t>
            </a:r>
            <a:r>
              <a:rPr lang="en-NZ" dirty="0" smtClean="0"/>
              <a:t>Pro-Choice.”</a:t>
            </a:r>
            <a:endParaRPr lang="en-NZ" dirty="0"/>
          </a:p>
          <a:p>
            <a:pPr marL="0" indent="0" algn="r">
              <a:buNone/>
            </a:pPr>
            <a:endParaRPr lang="en-NZ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1824" y="740900"/>
            <a:ext cx="3761531" cy="376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1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158</Words>
  <Application>Microsoft Office PowerPoint</Application>
  <PresentationFormat>Widescreen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Franklin Gothic Book</vt:lpstr>
      <vt:lpstr>Crop</vt:lpstr>
      <vt:lpstr>Abortion</vt:lpstr>
      <vt:lpstr>PowerPoint Presentation</vt:lpstr>
      <vt:lpstr>PowerPoint Presentation</vt:lpstr>
    </vt:vector>
  </TitlesOfParts>
  <Company>The University of Auckland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Abortion</dc:title>
  <dc:creator>Caroline Blyth</dc:creator>
  <cp:lastModifiedBy>Caroline Blyth</cp:lastModifiedBy>
  <cp:revision>1</cp:revision>
  <dcterms:created xsi:type="dcterms:W3CDTF">2017-04-03T22:44:14Z</dcterms:created>
  <dcterms:modified xsi:type="dcterms:W3CDTF">2017-04-03T22:44:43Z</dcterms:modified>
</cp:coreProperties>
</file>