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80" r:id="rId2"/>
    <p:sldId id="281" r:id="rId3"/>
    <p:sldId id="282" r:id="rId4"/>
    <p:sldId id="283" r:id="rId5"/>
    <p:sldId id="284" r:id="rId6"/>
    <p:sldId id="285" r:id="rId7"/>
    <p:sldId id="289" r:id="rId8"/>
    <p:sldId id="288" r:id="rId9"/>
    <p:sldId id="290" r:id="rId10"/>
    <p:sldId id="286" r:id="rId11"/>
    <p:sldId id="28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FFFFFF"/>
    <a:srgbClr val="FF0000"/>
    <a:srgbClr val="F6F9FC"/>
    <a:srgbClr val="E0ECF5"/>
    <a:srgbClr val="FFFFE7"/>
    <a:srgbClr val="FFFF99"/>
    <a:srgbClr val="000000"/>
    <a:srgbClr val="BEDCF4"/>
    <a:srgbClr val="9ACD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30" autoAdjust="0"/>
  </p:normalViewPr>
  <p:slideViewPr>
    <p:cSldViewPr snapToGrid="0">
      <p:cViewPr varScale="1">
        <p:scale>
          <a:sx n="106" d="100"/>
          <a:sy n="106" d="100"/>
        </p:scale>
        <p:origin x="17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847D0-F73A-4440-B02E-915A17D91062}" type="datetimeFigureOut">
              <a:rPr lang="en-NZ" smtClean="0"/>
              <a:t>26/02/2018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6CABD-467A-4413-8690-E060B03CBCC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7174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3" y="3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41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41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8"/>
            <a:ext cx="2057400" cy="365125"/>
          </a:xfrm>
        </p:spPr>
        <p:txBody>
          <a:bodyPr/>
          <a:lstStyle/>
          <a:p>
            <a:fld id="{0ED739FD-9C53-4C79-8832-9C38DD7F8EFA}" type="datetimeFigureOut">
              <a:rPr lang="en-NZ" smtClean="0"/>
              <a:t>26/02/2018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40" y="5410208"/>
            <a:ext cx="3843665" cy="365125"/>
          </a:xfr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6" y="5410206"/>
            <a:ext cx="578317" cy="365125"/>
          </a:xfrm>
        </p:spPr>
        <p:txBody>
          <a:bodyPr/>
          <a:lstStyle/>
          <a:p>
            <a:fld id="{8687F53F-69FE-4544-99E9-DEB14C4035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85678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4304671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60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39FD-9C53-4C79-8832-9C38DD7F8EFA}" type="datetimeFigureOut">
              <a:rPr lang="en-NZ" smtClean="0"/>
              <a:t>26/02/2018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F53F-69FE-4544-99E9-DEB14C4035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41801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60" y="4419606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39FD-9C53-4C79-8832-9C38DD7F8EFA}" type="datetimeFigureOut">
              <a:rPr lang="en-NZ" smtClean="0"/>
              <a:t>26/02/2018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F53F-69FE-4544-99E9-DEB14C4035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9229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2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60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39FD-9C53-4C79-8832-9C38DD7F8EFA}" type="datetimeFigureOut">
              <a:rPr lang="en-NZ" smtClean="0"/>
              <a:t>26/02/2018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F53F-69FE-4544-99E9-DEB14C403527}" type="slidenum">
              <a:rPr lang="en-NZ" smtClean="0"/>
              <a:t>‹#›</a:t>
            </a:fld>
            <a:endParaRPr lang="en-NZ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5405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2134048"/>
            <a:ext cx="7429501" cy="109960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6" y="3291846"/>
            <a:ext cx="7428379" cy="2506459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39FD-9C53-4C79-8832-9C38DD7F8EFA}" type="datetimeFigureOut">
              <a:rPr lang="en-NZ" smtClean="0"/>
              <a:t>26/02/2018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F53F-69FE-4544-99E9-DEB14C4035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2509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3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9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60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8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6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39FD-9C53-4C79-8832-9C38DD7F8EFA}" type="datetimeFigureOut">
              <a:rPr lang="en-NZ" smtClean="0"/>
              <a:t>26/02/2018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F53F-69FE-4544-99E9-DEB14C4035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5322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62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65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1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5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61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39FD-9C53-4C79-8832-9C38DD7F8EFA}" type="datetimeFigureOut">
              <a:rPr lang="en-NZ" smtClean="0"/>
              <a:t>26/02/2018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F53F-69FE-4544-99E9-DEB14C4035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48577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39FD-9C53-4C79-8832-9C38DD7F8EFA}" type="datetimeFigureOut">
              <a:rPr lang="en-NZ" smtClean="0"/>
              <a:t>26/02/2018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F53F-69FE-4544-99E9-DEB14C4035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04722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6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60" y="609606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39FD-9C53-4C79-8832-9C38DD7F8EFA}" type="datetimeFigureOut">
              <a:rPr lang="en-NZ" smtClean="0"/>
              <a:t>26/02/2018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F53F-69FE-4544-99E9-DEB14C4035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730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3" y="618518"/>
            <a:ext cx="7429499" cy="7022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3" y="1320800"/>
            <a:ext cx="7429499" cy="51212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6442082"/>
            <a:ext cx="2057400" cy="365125"/>
          </a:xfrm>
        </p:spPr>
        <p:txBody>
          <a:bodyPr/>
          <a:lstStyle/>
          <a:p>
            <a:fld id="{0ED739FD-9C53-4C79-8832-9C38DD7F8EFA}" type="datetimeFigureOut">
              <a:rPr lang="en-NZ" smtClean="0"/>
              <a:t>26/02/2018</a:t>
            </a:fld>
            <a:endParaRPr lang="en-NZ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6442081"/>
            <a:ext cx="4679482" cy="365125"/>
          </a:xfrm>
        </p:spPr>
        <p:txBody>
          <a:bodyPr/>
          <a:lstStyle/>
          <a:p>
            <a:endParaRPr lang="en-NZ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4" y="6442080"/>
            <a:ext cx="578317" cy="365125"/>
          </a:xfrm>
        </p:spPr>
        <p:txBody>
          <a:bodyPr/>
          <a:lstStyle/>
          <a:p>
            <a:fld id="{8687F53F-69FE-4544-99E9-DEB14C4035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535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8"/>
            <a:ext cx="7429500" cy="1598292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3133904"/>
            <a:ext cx="7429500" cy="2665239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39FD-9C53-4C79-8832-9C38DD7F8EFA}" type="datetimeFigureOut">
              <a:rPr lang="en-NZ" smtClean="0"/>
              <a:t>26/02/2018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F53F-69FE-4544-99E9-DEB14C4035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9470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9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39FD-9C53-4C79-8832-9C38DD7F8EFA}" type="datetimeFigureOut">
              <a:rPr lang="en-NZ" smtClean="0"/>
              <a:t>26/02/2018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F53F-69FE-4544-99E9-DEB14C4035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4405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33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5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61" y="3073404"/>
            <a:ext cx="3658793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5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3073404"/>
            <a:ext cx="3656408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39FD-9C53-4C79-8832-9C38DD7F8EFA}" type="datetimeFigureOut">
              <a:rPr lang="en-NZ" smtClean="0"/>
              <a:t>26/02/2018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F53F-69FE-4544-99E9-DEB14C4035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260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3" y="618518"/>
            <a:ext cx="7429499" cy="70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39FD-9C53-4C79-8832-9C38DD7F8EFA}" type="datetimeFigureOut">
              <a:rPr lang="en-NZ" smtClean="0"/>
              <a:t>26/02/2018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F53F-69FE-4544-99E9-DEB14C4035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592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39FD-9C53-4C79-8832-9C38DD7F8EFA}" type="datetimeFigureOut">
              <a:rPr lang="en-NZ" smtClean="0"/>
              <a:t>26/02/2018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F53F-69FE-4544-99E9-DEB14C4035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6023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31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3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31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39FD-9C53-4C79-8832-9C38DD7F8EFA}" type="datetimeFigureOut">
              <a:rPr lang="en-NZ" smtClean="0"/>
              <a:t>26/02/2018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F53F-69FE-4544-99E9-DEB14C4035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1939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3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9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739FD-9C53-4C79-8832-9C38DD7F8EFA}" type="datetimeFigureOut">
              <a:rPr lang="en-NZ" smtClean="0"/>
              <a:t>26/02/2018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F53F-69FE-4544-99E9-DEB14C4035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701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lumMod val="95000"/>
              </a:schemeClr>
            </a:gs>
          </a:gsLst>
          <a:lin ang="50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3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3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3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8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739FD-9C53-4C79-8832-9C38DD7F8EFA}" type="datetimeFigureOut">
              <a:rPr lang="en-NZ" smtClean="0"/>
              <a:t>26/02/2018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82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4" y="5883281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7F53F-69FE-4544-99E9-DEB14C40352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1467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auckland.ac.nz/courses/30001" TargetMode="External"/><Relationship Id="rId2" Type="http://schemas.openxmlformats.org/officeDocument/2006/relationships/hyperlink" Target="https://canvas.auckland.ac.nz/courses/3148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gerald@cs.auckland.ac.n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andrew.meads@auckland.ac.n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bfar713@auckland.ac.n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auckland.ac.nz/courses/30001/pages/project-description-and-topics" TargetMode="External"/><Relationship Id="rId2" Type="http://schemas.openxmlformats.org/officeDocument/2006/relationships/hyperlink" Target="https://canvas.auckland.ac.nz/courses/31486/pages/project-description-and-topic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COMPSCI 732 / </a:t>
            </a:r>
            <a:r>
              <a:rPr lang="en-NZ" dirty="0" smtClean="0"/>
              <a:t>SOFTENG </a:t>
            </a:r>
            <a:r>
              <a:rPr lang="en-NZ" dirty="0" smtClean="0"/>
              <a:t>750</a:t>
            </a:r>
            <a:endParaRPr lang="en-NZ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Course introduction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90986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Plagiarism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The university takes a very serious stance on plagiarism – it will not be tolerated and will lead to harsh penalties and possible disciplinary action!</a:t>
            </a:r>
          </a:p>
          <a:p>
            <a:r>
              <a:rPr lang="en-NZ" dirty="0" smtClean="0"/>
              <a:t>Always </a:t>
            </a:r>
            <a:r>
              <a:rPr lang="en-NZ" dirty="0"/>
              <a:t>use quotation marks and cite the source when copying </a:t>
            </a:r>
            <a:r>
              <a:rPr lang="en-NZ" dirty="0" smtClean="0"/>
              <a:t>text</a:t>
            </a:r>
          </a:p>
          <a:p>
            <a:pPr lvl="1"/>
            <a:r>
              <a:rPr lang="en-NZ" dirty="0" smtClean="0"/>
              <a:t>Same </a:t>
            </a:r>
            <a:r>
              <a:rPr lang="en-NZ" dirty="0"/>
              <a:t>with copying images: cite the source</a:t>
            </a:r>
          </a:p>
          <a:p>
            <a:r>
              <a:rPr lang="en-NZ" dirty="0" smtClean="0"/>
              <a:t>When </a:t>
            </a:r>
            <a:r>
              <a:rPr lang="en-NZ" dirty="0"/>
              <a:t>copying </a:t>
            </a:r>
            <a:r>
              <a:rPr lang="en-NZ" dirty="0" smtClean="0"/>
              <a:t>code:</a:t>
            </a:r>
          </a:p>
          <a:p>
            <a:pPr lvl="1"/>
            <a:r>
              <a:rPr lang="en-NZ" dirty="0" smtClean="0"/>
              <a:t>Check </a:t>
            </a:r>
            <a:r>
              <a:rPr lang="en-NZ" dirty="0"/>
              <a:t>license, is it </a:t>
            </a:r>
            <a:r>
              <a:rPr lang="en-NZ" dirty="0" smtClean="0"/>
              <a:t>legal?</a:t>
            </a:r>
          </a:p>
          <a:p>
            <a:pPr lvl="1"/>
            <a:r>
              <a:rPr lang="en-NZ" dirty="0" smtClean="0"/>
              <a:t>Cite </a:t>
            </a:r>
            <a:r>
              <a:rPr lang="en-NZ" dirty="0"/>
              <a:t>source in report (and possibly source </a:t>
            </a:r>
            <a:r>
              <a:rPr lang="en-NZ" dirty="0" smtClean="0"/>
              <a:t>code)</a:t>
            </a:r>
          </a:p>
          <a:p>
            <a:r>
              <a:rPr lang="en-NZ" dirty="0" smtClean="0"/>
              <a:t>When </a:t>
            </a:r>
            <a:r>
              <a:rPr lang="en-NZ" dirty="0"/>
              <a:t>in doubt, ask your </a:t>
            </a:r>
            <a:r>
              <a:rPr lang="en-NZ" dirty="0" smtClean="0"/>
              <a:t>lecturer </a:t>
            </a:r>
            <a:r>
              <a:rPr lang="en-NZ" dirty="0" smtClean="0">
                <a:sym typeface="Wingdings" panose="05000000000000000000" pitchFamily="2" charset="2"/>
              </a:rPr>
              <a:t></a:t>
            </a:r>
            <a:endParaRPr lang="en-NZ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  <p:pic>
        <p:nvPicPr>
          <p:cNvPr id="4" name="Shape 139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9343" y1="40146" x2="19343" y2="40146"/>
                        <a14:foregroundMark x1="35766" y1="39416" x2="35766" y2="39416"/>
                        <a14:foregroundMark x1="26277" y1="61679" x2="26277" y2="61679"/>
                        <a14:foregroundMark x1="45985" y1="59854" x2="45985" y2="59854"/>
                        <a14:foregroundMark x1="61679" y1="62409" x2="61679" y2="62409"/>
                        <a14:foregroundMark x1="71533" y1="60949" x2="71533" y2="60949"/>
                        <a14:backgroundMark x1="74088" y1="41606" x2="74088" y2="41606"/>
                        <a14:backgroundMark x1="74453" y1="35401" x2="74453" y2="35401"/>
                        <a14:backgroundMark x1="23358" y1="59124" x2="23358" y2="59124"/>
                      </a14:backgroundRemoval>
                    </a14:imgEffect>
                  </a14:imgLayer>
                </a14:imgProps>
              </a:ext>
            </a:extLst>
          </a:blip>
          <a:stretch/>
        </p:blipFill>
        <p:spPr>
          <a:xfrm>
            <a:off x="7017840" y="4681674"/>
            <a:ext cx="1760400" cy="17604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5209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Canvas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All course resources will be available on Canvas, organized in modules</a:t>
            </a:r>
          </a:p>
          <a:p>
            <a:r>
              <a:rPr lang="en-NZ" dirty="0" smtClean="0"/>
              <a:t>Separate Canvas pages for SE750 and CS732</a:t>
            </a:r>
          </a:p>
          <a:p>
            <a:pPr lvl="1"/>
            <a:r>
              <a:rPr lang="en-NZ" dirty="0" smtClean="0">
                <a:hlinkClick r:id="rId2"/>
              </a:rPr>
              <a:t>SOFTENG 750 page</a:t>
            </a:r>
            <a:endParaRPr lang="en-NZ" dirty="0" smtClean="0"/>
          </a:p>
          <a:p>
            <a:pPr lvl="1"/>
            <a:r>
              <a:rPr lang="en-NZ" dirty="0" smtClean="0">
                <a:hlinkClick r:id="rId3"/>
              </a:rPr>
              <a:t>COMPSCI 732 page</a:t>
            </a:r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5738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About Us – Gerald Weber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Department of Computer Science</a:t>
            </a:r>
          </a:p>
          <a:p>
            <a:r>
              <a:rPr lang="en-NZ" dirty="0" smtClean="0"/>
              <a:t>Senior Lecturer in Software Engineering since 2003</a:t>
            </a:r>
          </a:p>
          <a:p>
            <a:r>
              <a:rPr lang="en-NZ" dirty="0" smtClean="0"/>
              <a:t>Research interests:</a:t>
            </a:r>
          </a:p>
          <a:p>
            <a:pPr lvl="1"/>
            <a:r>
              <a:rPr lang="en-NZ" dirty="0" smtClean="0"/>
              <a:t>Software construction</a:t>
            </a:r>
          </a:p>
          <a:p>
            <a:pPr lvl="1"/>
            <a:r>
              <a:rPr lang="en-NZ" dirty="0" smtClean="0"/>
              <a:t>Resource-aware computing</a:t>
            </a:r>
          </a:p>
          <a:p>
            <a:pPr lvl="1"/>
            <a:r>
              <a:rPr lang="en-NZ" dirty="0" smtClean="0"/>
              <a:t>Databases</a:t>
            </a:r>
          </a:p>
          <a:p>
            <a:pPr lvl="1"/>
            <a:r>
              <a:rPr lang="en-NZ" dirty="0" smtClean="0"/>
              <a:t>Human-Computer Interaction</a:t>
            </a:r>
          </a:p>
          <a:p>
            <a:r>
              <a:rPr lang="en-NZ" dirty="0" smtClean="0"/>
              <a:t>Contact details:</a:t>
            </a:r>
          </a:p>
          <a:p>
            <a:pPr lvl="1"/>
            <a:r>
              <a:rPr lang="en-NZ" dirty="0" err="1" smtClean="0"/>
              <a:t>Ph</a:t>
            </a:r>
            <a:r>
              <a:rPr lang="en-NZ" dirty="0" smtClean="0"/>
              <a:t>: </a:t>
            </a:r>
            <a:r>
              <a:rPr lang="en-NZ" dirty="0" err="1" smtClean="0"/>
              <a:t>ext</a:t>
            </a:r>
            <a:r>
              <a:rPr lang="en-NZ" dirty="0" smtClean="0"/>
              <a:t> 88114, Email: </a:t>
            </a:r>
            <a:r>
              <a:rPr lang="en-NZ" dirty="0" smtClean="0">
                <a:hlinkClick r:id="rId2"/>
              </a:rPr>
              <a:t>gerald@cs.auckland.ac.nz</a:t>
            </a:r>
            <a:endParaRPr lang="en-NZ" dirty="0"/>
          </a:p>
          <a:p>
            <a:pPr lvl="1"/>
            <a:r>
              <a:rPr lang="en-NZ" dirty="0" smtClean="0"/>
              <a:t>Room: 303-527</a:t>
            </a:r>
          </a:p>
          <a:p>
            <a:pPr lvl="1"/>
            <a:r>
              <a:rPr lang="en-NZ" dirty="0" smtClean="0"/>
              <a:t>Open door policy</a:t>
            </a:r>
            <a:endParaRPr lang="en-NZ" dirty="0"/>
          </a:p>
        </p:txBody>
      </p:sp>
      <p:pic>
        <p:nvPicPr>
          <p:cNvPr id="5" name="Shape 43"/>
          <p:cNvPicPr/>
          <p:nvPr/>
        </p:nvPicPr>
        <p:blipFill>
          <a:blip r:embed="rId3"/>
          <a:stretch/>
        </p:blipFill>
        <p:spPr>
          <a:xfrm>
            <a:off x="7578042" y="167040"/>
            <a:ext cx="1415040" cy="189241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19327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About Us – Andrew Meads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Department of Computer Science</a:t>
            </a:r>
          </a:p>
          <a:p>
            <a:r>
              <a:rPr lang="en-NZ" dirty="0" smtClean="0"/>
              <a:t>PTF in Computer Science / Software Engineering</a:t>
            </a:r>
            <a:endParaRPr lang="en-NZ" dirty="0"/>
          </a:p>
          <a:p>
            <a:r>
              <a:rPr lang="en-NZ" dirty="0"/>
              <a:t>Research interests:</a:t>
            </a:r>
          </a:p>
          <a:p>
            <a:pPr lvl="1"/>
            <a:r>
              <a:rPr lang="en-NZ" dirty="0" smtClean="0"/>
              <a:t>Mobile &amp; Web Computing</a:t>
            </a:r>
          </a:p>
          <a:p>
            <a:pPr lvl="1"/>
            <a:r>
              <a:rPr lang="en-NZ" dirty="0" smtClean="0"/>
              <a:t>Computing in Healthcare &amp; Psychology</a:t>
            </a:r>
          </a:p>
          <a:p>
            <a:r>
              <a:rPr lang="en-NZ" dirty="0" smtClean="0"/>
              <a:t>Contact </a:t>
            </a:r>
            <a:r>
              <a:rPr lang="en-NZ" dirty="0"/>
              <a:t>details:</a:t>
            </a:r>
          </a:p>
          <a:p>
            <a:pPr lvl="1"/>
            <a:r>
              <a:rPr lang="en-NZ" dirty="0" err="1"/>
              <a:t>Ph</a:t>
            </a:r>
            <a:r>
              <a:rPr lang="en-NZ" dirty="0"/>
              <a:t>: </a:t>
            </a:r>
            <a:r>
              <a:rPr lang="en-NZ" dirty="0" err="1"/>
              <a:t>ext</a:t>
            </a:r>
            <a:r>
              <a:rPr lang="en-NZ" dirty="0"/>
              <a:t> </a:t>
            </a:r>
            <a:r>
              <a:rPr lang="en-NZ" dirty="0" smtClean="0"/>
              <a:t>XXXXX, Email: </a:t>
            </a:r>
            <a:r>
              <a:rPr lang="en-NZ" dirty="0" smtClean="0">
                <a:hlinkClick r:id="rId2"/>
              </a:rPr>
              <a:t>andrew.meads@auckland.ac.nz</a:t>
            </a:r>
            <a:endParaRPr lang="en-NZ" dirty="0" smtClean="0"/>
          </a:p>
          <a:p>
            <a:pPr lvl="1"/>
            <a:r>
              <a:rPr lang="en-NZ" dirty="0" smtClean="0"/>
              <a:t>Room</a:t>
            </a:r>
            <a:r>
              <a:rPr lang="en-NZ" dirty="0"/>
              <a:t>: </a:t>
            </a:r>
            <a:r>
              <a:rPr lang="en-NZ" dirty="0" smtClean="0"/>
              <a:t>303-520</a:t>
            </a:r>
            <a:endParaRPr lang="en-NZ" dirty="0"/>
          </a:p>
          <a:p>
            <a:pPr lvl="1"/>
            <a:r>
              <a:rPr lang="en-NZ" dirty="0"/>
              <a:t>Open door </a:t>
            </a:r>
            <a:r>
              <a:rPr lang="en-NZ" dirty="0" smtClean="0"/>
              <a:t>policy (but please email first </a:t>
            </a:r>
            <a:r>
              <a:rPr lang="en-NZ" dirty="0" smtClean="0">
                <a:sym typeface="Wingdings" panose="05000000000000000000" pitchFamily="2" charset="2"/>
              </a:rPr>
              <a:t>)</a:t>
            </a:r>
            <a:endParaRPr lang="en-N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r="13253"/>
          <a:stretch/>
        </p:blipFill>
        <p:spPr>
          <a:xfrm>
            <a:off x="7586045" y="171265"/>
            <a:ext cx="1399033" cy="188819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98594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Class Representative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3" y="1320800"/>
            <a:ext cx="7429499" cy="2275840"/>
          </a:xfrm>
        </p:spPr>
        <p:txBody>
          <a:bodyPr>
            <a:noAutofit/>
          </a:bodyPr>
          <a:lstStyle/>
          <a:p>
            <a:r>
              <a:rPr lang="en-NZ" sz="2800" dirty="0" smtClean="0"/>
              <a:t>Who would like to be class rep? This person should:</a:t>
            </a:r>
          </a:p>
          <a:p>
            <a:pPr lvl="1"/>
            <a:r>
              <a:rPr lang="en-NZ" sz="2400" dirty="0" smtClean="0"/>
              <a:t>Be approachable</a:t>
            </a:r>
          </a:p>
          <a:p>
            <a:pPr lvl="1"/>
            <a:r>
              <a:rPr lang="en-NZ" sz="2400" dirty="0" smtClean="0"/>
              <a:t>Collect feedback and relay it to lecturers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56063" y="3596640"/>
            <a:ext cx="7429499" cy="702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dirty="0" smtClean="0"/>
              <a:t>Tutor – </a:t>
            </a:r>
            <a:r>
              <a:rPr lang="en-NZ" dirty="0" err="1" smtClean="0"/>
              <a:t>Behzad</a:t>
            </a:r>
            <a:r>
              <a:rPr lang="en-NZ" dirty="0" smtClean="0"/>
              <a:t> </a:t>
            </a:r>
            <a:r>
              <a:rPr lang="en-NZ" dirty="0" err="1" smtClean="0"/>
              <a:t>Farokhi</a:t>
            </a:r>
            <a:endParaRPr lang="en-NZ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56063" y="4298920"/>
            <a:ext cx="7429499" cy="22758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2800" dirty="0" smtClean="0"/>
              <a:t>Email: </a:t>
            </a:r>
            <a:r>
              <a:rPr lang="en-NZ" sz="2800" dirty="0" smtClean="0">
                <a:hlinkClick r:id="rId2"/>
              </a:rPr>
              <a:t>bfar713@auckland.ac.nz</a:t>
            </a:r>
            <a:r>
              <a:rPr lang="en-NZ" sz="2800" dirty="0" smtClean="0"/>
              <a:t> </a:t>
            </a:r>
            <a:endParaRPr lang="en-NZ" sz="2400" dirty="0" smtClean="0"/>
          </a:p>
        </p:txBody>
      </p:sp>
    </p:spTree>
    <p:extLst>
      <p:ext uri="{BB962C8B-B14F-4D97-AF65-F5344CB8AC3E}">
        <p14:creationId xmlns:p14="http://schemas.microsoft.com/office/powerpoint/2010/main" val="304180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6062" y="1709928"/>
            <a:ext cx="7429499" cy="1920240"/>
          </a:xfrm>
          <a:prstGeom prst="rect">
            <a:avLst/>
          </a:prstGeom>
          <a:solidFill>
            <a:srgbClr val="F2F2F2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856062" y="3694176"/>
            <a:ext cx="7429499" cy="2304288"/>
          </a:xfrm>
          <a:prstGeom prst="rect">
            <a:avLst/>
          </a:prstGeom>
          <a:solidFill>
            <a:srgbClr val="F2F2F2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Outcomes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NZ" dirty="0"/>
              <a:t>After successful completion of the course, </a:t>
            </a:r>
            <a:r>
              <a:rPr lang="en-NZ" dirty="0" smtClean="0"/>
              <a:t>you </a:t>
            </a:r>
            <a:r>
              <a:rPr lang="en-NZ" dirty="0"/>
              <a:t>will be able </a:t>
            </a:r>
            <a:r>
              <a:rPr lang="en-NZ" dirty="0" smtClean="0"/>
              <a:t>to:</a:t>
            </a:r>
          </a:p>
          <a:p>
            <a:r>
              <a:rPr lang="en-NZ" dirty="0" smtClean="0"/>
              <a:t>Apply </a:t>
            </a:r>
            <a:r>
              <a:rPr lang="en-NZ" dirty="0"/>
              <a:t>advanced source code management techniques to understand and manage change </a:t>
            </a:r>
            <a:r>
              <a:rPr lang="en-NZ" dirty="0" smtClean="0"/>
              <a:t>in projects.</a:t>
            </a:r>
          </a:p>
          <a:p>
            <a:r>
              <a:rPr lang="en-NZ" dirty="0" smtClean="0"/>
              <a:t>Apply </a:t>
            </a:r>
            <a:r>
              <a:rPr lang="en-NZ" dirty="0"/>
              <a:t>advanced techniques to make collaboration work smoothly on a technical and </a:t>
            </a:r>
            <a:r>
              <a:rPr lang="en-NZ" dirty="0" smtClean="0"/>
              <a:t>design level.</a:t>
            </a:r>
          </a:p>
          <a:p>
            <a:r>
              <a:rPr lang="en-NZ" dirty="0" smtClean="0"/>
              <a:t>Apply </a:t>
            </a:r>
            <a:r>
              <a:rPr lang="en-NZ" dirty="0"/>
              <a:t>advanced static analysis techniques and type concepts to improve software </a:t>
            </a:r>
            <a:r>
              <a:rPr lang="en-NZ" dirty="0" smtClean="0"/>
              <a:t>design.</a:t>
            </a:r>
          </a:p>
          <a:p>
            <a:r>
              <a:rPr lang="en-NZ" dirty="0" smtClean="0"/>
              <a:t>Describe </a:t>
            </a:r>
            <a:r>
              <a:rPr lang="en-NZ" dirty="0"/>
              <a:t>the challenges involved with developing cross-platform applications, </a:t>
            </a:r>
            <a:r>
              <a:rPr lang="en-NZ" dirty="0" smtClean="0"/>
              <a:t>identify solutions </a:t>
            </a:r>
            <a:r>
              <a:rPr lang="en-NZ" dirty="0"/>
              <a:t>to those challenges, and compare &amp; contrast those </a:t>
            </a:r>
            <a:r>
              <a:rPr lang="en-NZ" dirty="0" smtClean="0"/>
              <a:t>solutions.</a:t>
            </a:r>
          </a:p>
          <a:p>
            <a:r>
              <a:rPr lang="en-NZ" dirty="0" smtClean="0"/>
              <a:t>Develop </a:t>
            </a:r>
            <a:r>
              <a:rPr lang="en-NZ" dirty="0"/>
              <a:t>complex cross-platform applications using their choice of language </a:t>
            </a:r>
            <a:r>
              <a:rPr lang="en-NZ" dirty="0" smtClean="0"/>
              <a:t>and tool suite.</a:t>
            </a:r>
          </a:p>
          <a:p>
            <a:r>
              <a:rPr lang="en-NZ" dirty="0" smtClean="0"/>
              <a:t>Understand </a:t>
            </a:r>
            <a:r>
              <a:rPr lang="en-NZ" dirty="0"/>
              <a:t>the importance of application testing across a wide range </a:t>
            </a:r>
            <a:r>
              <a:rPr lang="en-NZ" dirty="0" smtClean="0"/>
              <a:t>of heterogeneous devices.</a:t>
            </a:r>
          </a:p>
          <a:p>
            <a:r>
              <a:rPr lang="en-NZ" dirty="0" smtClean="0"/>
              <a:t>Use </a:t>
            </a:r>
            <a:r>
              <a:rPr lang="en-NZ" dirty="0"/>
              <a:t>appropriate tools to ease the process of multi-device testing.</a:t>
            </a:r>
            <a:endParaRPr lang="en-NZ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974665" y="1709928"/>
            <a:ext cx="6126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974665" y="3630168"/>
            <a:ext cx="6126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974665" y="3685032"/>
            <a:ext cx="6126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974665" y="5989320"/>
            <a:ext cx="6126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200000">
            <a:off x="7731248" y="2485382"/>
            <a:ext cx="1487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i="1" dirty="0" smtClean="0">
                <a:solidFill>
                  <a:schemeClr val="bg1">
                    <a:lumMod val="50000"/>
                  </a:schemeClr>
                </a:solidFill>
              </a:rPr>
              <a:t>(Gerald’s part)</a:t>
            </a:r>
            <a:endParaRPr lang="en-NZ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7702716" y="4661654"/>
            <a:ext cx="154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i="1" dirty="0" smtClean="0">
                <a:solidFill>
                  <a:schemeClr val="bg1">
                    <a:lumMod val="50000"/>
                  </a:schemeClr>
                </a:solidFill>
              </a:rPr>
              <a:t>(Andrew’s part)</a:t>
            </a:r>
            <a:endParaRPr lang="en-NZ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23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Expectations in this Course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We expect that you put into this course </a:t>
            </a:r>
            <a:r>
              <a:rPr lang="en-NZ" b="1" dirty="0"/>
              <a:t>¼ of a </a:t>
            </a:r>
            <a:r>
              <a:rPr lang="en-NZ" b="1" dirty="0" smtClean="0"/>
              <a:t>full-time workload </a:t>
            </a:r>
            <a:r>
              <a:rPr lang="en-NZ" b="1" dirty="0"/>
              <a:t>(~ 10h / week)</a:t>
            </a:r>
            <a:r>
              <a:rPr lang="en-NZ" dirty="0"/>
              <a:t> - not more, not </a:t>
            </a:r>
            <a:r>
              <a:rPr lang="en-NZ" dirty="0" smtClean="0"/>
              <a:t>less.</a:t>
            </a:r>
          </a:p>
          <a:p>
            <a:r>
              <a:rPr lang="en-NZ" dirty="0" smtClean="0"/>
              <a:t>This </a:t>
            </a:r>
            <a:r>
              <a:rPr lang="en-NZ" dirty="0"/>
              <a:t>is a </a:t>
            </a:r>
            <a:r>
              <a:rPr lang="en-NZ" b="1" dirty="0"/>
              <a:t>postgraduate </a:t>
            </a:r>
            <a:r>
              <a:rPr lang="en-NZ" b="1" dirty="0" smtClean="0"/>
              <a:t>course</a:t>
            </a:r>
            <a:r>
              <a:rPr lang="en-NZ" dirty="0"/>
              <a:t> </a:t>
            </a:r>
            <a:r>
              <a:rPr lang="en-NZ" dirty="0" smtClean="0"/>
              <a:t>– the </a:t>
            </a:r>
            <a:r>
              <a:rPr lang="en-NZ" dirty="0"/>
              <a:t>expectations </a:t>
            </a:r>
            <a:r>
              <a:rPr lang="en-NZ" dirty="0" smtClean="0"/>
              <a:t>are different </a:t>
            </a:r>
            <a:r>
              <a:rPr lang="en-NZ" dirty="0"/>
              <a:t>than in an undergraduate </a:t>
            </a:r>
            <a:r>
              <a:rPr lang="en-NZ" dirty="0" smtClean="0"/>
              <a:t>course.</a:t>
            </a:r>
          </a:p>
          <a:p>
            <a:r>
              <a:rPr lang="en-NZ" dirty="0" smtClean="0"/>
              <a:t>You </a:t>
            </a:r>
            <a:r>
              <a:rPr lang="en-NZ" dirty="0"/>
              <a:t>have to show </a:t>
            </a:r>
            <a:r>
              <a:rPr lang="en-NZ" b="1" dirty="0"/>
              <a:t>independent thinking</a:t>
            </a:r>
            <a:r>
              <a:rPr lang="en-NZ" dirty="0"/>
              <a:t> and drive </a:t>
            </a:r>
            <a:r>
              <a:rPr lang="en-NZ" dirty="0" smtClean="0"/>
              <a:t>the project </a:t>
            </a:r>
            <a:r>
              <a:rPr lang="en-NZ" dirty="0"/>
              <a:t>forward within the given topic </a:t>
            </a:r>
            <a:r>
              <a:rPr lang="en-NZ" dirty="0" smtClean="0"/>
              <a:t>framework.</a:t>
            </a:r>
          </a:p>
          <a:p>
            <a:r>
              <a:rPr lang="en-NZ" dirty="0" smtClean="0"/>
              <a:t>You </a:t>
            </a:r>
            <a:r>
              <a:rPr lang="en-NZ" dirty="0"/>
              <a:t>should read &amp; </a:t>
            </a:r>
            <a:r>
              <a:rPr lang="en-NZ" dirty="0" err="1"/>
              <a:t>analyze</a:t>
            </a:r>
            <a:r>
              <a:rPr lang="en-NZ" dirty="0"/>
              <a:t> a lot of </a:t>
            </a:r>
            <a:r>
              <a:rPr lang="en-NZ" b="1" dirty="0"/>
              <a:t>related </a:t>
            </a:r>
            <a:r>
              <a:rPr lang="en-NZ" b="1" dirty="0" smtClean="0"/>
              <a:t>work</a:t>
            </a:r>
            <a:r>
              <a:rPr lang="en-NZ" dirty="0" smtClean="0"/>
              <a:t>.</a:t>
            </a:r>
          </a:p>
          <a:p>
            <a:r>
              <a:rPr lang="en-NZ" dirty="0" smtClean="0"/>
              <a:t>Hone </a:t>
            </a:r>
            <a:r>
              <a:rPr lang="en-NZ" dirty="0"/>
              <a:t>your </a:t>
            </a:r>
            <a:r>
              <a:rPr lang="en-NZ" b="1" dirty="0"/>
              <a:t>writing skills</a:t>
            </a:r>
            <a:r>
              <a:rPr lang="en-NZ" dirty="0"/>
              <a:t>: </a:t>
            </a:r>
            <a:r>
              <a:rPr lang="en-NZ" dirty="0" smtClean="0"/>
              <a:t>spelling/grammar/style</a:t>
            </a:r>
          </a:p>
          <a:p>
            <a:r>
              <a:rPr lang="en-NZ" dirty="0" smtClean="0"/>
              <a:t>Use </a:t>
            </a:r>
            <a:r>
              <a:rPr lang="en-NZ" dirty="0"/>
              <a:t>the university resources to improve your skills: </a:t>
            </a:r>
            <a:r>
              <a:rPr lang="en-NZ" b="1" dirty="0" smtClean="0"/>
              <a:t>student learning </a:t>
            </a:r>
            <a:r>
              <a:rPr lang="en-NZ" b="1" dirty="0" err="1"/>
              <a:t>center</a:t>
            </a:r>
            <a:r>
              <a:rPr lang="en-NZ" dirty="0"/>
              <a:t> and other resources.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7496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Assessment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21999"/>
              </p:ext>
            </p:extLst>
          </p:nvPr>
        </p:nvGraphicFramePr>
        <p:xfrm>
          <a:off x="855663" y="1320800"/>
          <a:ext cx="7429500" cy="5180580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2606865">
                  <a:extLst>
                    <a:ext uri="{9D8B030D-6E8A-4147-A177-3AD203B41FA5}">
                      <a16:colId xmlns:a16="http://schemas.microsoft.com/office/drawing/2014/main" xmlns="" val="3561082814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xmlns="" val="191965068"/>
                    </a:ext>
                  </a:extLst>
                </a:gridCol>
                <a:gridCol w="3664395">
                  <a:extLst>
                    <a:ext uri="{9D8B030D-6E8A-4147-A177-3AD203B41FA5}">
                      <a16:colId xmlns:a16="http://schemas.microsoft.com/office/drawing/2014/main" xmlns="" val="956162118"/>
                    </a:ext>
                  </a:extLst>
                </a:gridCol>
              </a:tblGrid>
              <a:tr h="575620">
                <a:tc>
                  <a:txBody>
                    <a:bodyPr/>
                    <a:lstStyle/>
                    <a:p>
                      <a:r>
                        <a:rPr lang="en-NZ" dirty="0" smtClean="0"/>
                        <a:t>Deliverable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Worth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Due date</a:t>
                      </a:r>
                      <a:endParaRPr lang="en-N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26008354"/>
                  </a:ext>
                </a:extLst>
              </a:tr>
              <a:tr h="575620">
                <a:tc>
                  <a:txBody>
                    <a:bodyPr/>
                    <a:lstStyle/>
                    <a:p>
                      <a:r>
                        <a:rPr lang="en-NZ" dirty="0" smtClean="0"/>
                        <a:t>Project proposal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5%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Monday March 19</a:t>
                      </a:r>
                      <a:r>
                        <a:rPr lang="en-NZ" baseline="30000" dirty="0" smtClean="0"/>
                        <a:t>th</a:t>
                      </a:r>
                      <a:r>
                        <a:rPr lang="en-NZ" dirty="0" smtClean="0"/>
                        <a:t>, 7pm</a:t>
                      </a:r>
                      <a:endParaRPr lang="en-N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69057536"/>
                  </a:ext>
                </a:extLst>
              </a:tr>
              <a:tr h="575620">
                <a:tc>
                  <a:txBody>
                    <a:bodyPr/>
                    <a:lstStyle/>
                    <a:p>
                      <a:r>
                        <a:rPr lang="en-NZ" dirty="0" smtClean="0"/>
                        <a:t>Implementation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20%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Sunday April 29</a:t>
                      </a:r>
                      <a:r>
                        <a:rPr lang="en-NZ" baseline="30000" dirty="0" smtClean="0"/>
                        <a:t>th</a:t>
                      </a:r>
                      <a:r>
                        <a:rPr lang="en-NZ" dirty="0" smtClean="0"/>
                        <a:t>, 7pm</a:t>
                      </a:r>
                      <a:endParaRPr lang="en-N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3544216"/>
                  </a:ext>
                </a:extLst>
              </a:tr>
              <a:tr h="575620">
                <a:tc>
                  <a:txBody>
                    <a:bodyPr/>
                    <a:lstStyle/>
                    <a:p>
                      <a:r>
                        <a:rPr lang="en-NZ" dirty="0" smtClean="0"/>
                        <a:t>Peer reviews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3%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Monday May 7</a:t>
                      </a:r>
                      <a:r>
                        <a:rPr lang="en-NZ" baseline="30000" dirty="0" smtClean="0"/>
                        <a:t>th</a:t>
                      </a:r>
                      <a:r>
                        <a:rPr lang="en-NZ" dirty="0" smtClean="0"/>
                        <a:t>, 7pm</a:t>
                      </a:r>
                      <a:endParaRPr lang="en-N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6294076"/>
                  </a:ext>
                </a:extLst>
              </a:tr>
              <a:tr h="575620">
                <a:tc>
                  <a:txBody>
                    <a:bodyPr/>
                    <a:lstStyle/>
                    <a:p>
                      <a:r>
                        <a:rPr lang="en-NZ" dirty="0" smtClean="0"/>
                        <a:t>Report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15%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Sunday</a:t>
                      </a:r>
                      <a:r>
                        <a:rPr lang="en-NZ" baseline="0" dirty="0" smtClean="0"/>
                        <a:t> May 20</a:t>
                      </a:r>
                      <a:r>
                        <a:rPr lang="en-NZ" baseline="30000" dirty="0" smtClean="0"/>
                        <a:t>th</a:t>
                      </a:r>
                      <a:r>
                        <a:rPr lang="en-NZ" baseline="0" dirty="0" smtClean="0"/>
                        <a:t>, 7pm</a:t>
                      </a:r>
                      <a:endParaRPr lang="en-N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64194257"/>
                  </a:ext>
                </a:extLst>
              </a:tr>
              <a:tr h="575620">
                <a:tc>
                  <a:txBody>
                    <a:bodyPr/>
                    <a:lstStyle/>
                    <a:p>
                      <a:r>
                        <a:rPr lang="en-NZ" dirty="0" smtClean="0"/>
                        <a:t>Presentation &amp; Demo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7%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During</a:t>
                      </a:r>
                      <a:r>
                        <a:rPr lang="en-NZ" baseline="0" dirty="0" smtClean="0"/>
                        <a:t> weeks 9 – 12</a:t>
                      </a:r>
                      <a:endParaRPr lang="en-N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87059685"/>
                  </a:ext>
                </a:extLst>
              </a:tr>
              <a:tr h="575620">
                <a:tc>
                  <a:txBody>
                    <a:bodyPr/>
                    <a:lstStyle/>
                    <a:p>
                      <a:r>
                        <a:rPr lang="en-NZ" dirty="0" smtClean="0"/>
                        <a:t>Assignment 1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5%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Monday March 26</a:t>
                      </a:r>
                      <a:r>
                        <a:rPr lang="en-NZ" baseline="30000" dirty="0" smtClean="0"/>
                        <a:t>th</a:t>
                      </a:r>
                      <a:r>
                        <a:rPr lang="en-NZ" dirty="0" smtClean="0"/>
                        <a:t>, 7pm</a:t>
                      </a:r>
                      <a:endParaRPr lang="en-N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40029599"/>
                  </a:ext>
                </a:extLst>
              </a:tr>
              <a:tr h="575620">
                <a:tc>
                  <a:txBody>
                    <a:bodyPr/>
                    <a:lstStyle/>
                    <a:p>
                      <a:r>
                        <a:rPr lang="en-NZ" dirty="0" smtClean="0"/>
                        <a:t>Assignment 2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5%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Sunday May 27</a:t>
                      </a:r>
                      <a:r>
                        <a:rPr lang="en-NZ" baseline="30000" dirty="0" smtClean="0"/>
                        <a:t>th</a:t>
                      </a:r>
                      <a:r>
                        <a:rPr lang="en-NZ" dirty="0" smtClean="0"/>
                        <a:t>, 7pm</a:t>
                      </a:r>
                      <a:endParaRPr lang="en-N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83303756"/>
                  </a:ext>
                </a:extLst>
              </a:tr>
              <a:tr h="575620">
                <a:tc>
                  <a:txBody>
                    <a:bodyPr/>
                    <a:lstStyle/>
                    <a:p>
                      <a:r>
                        <a:rPr lang="en-NZ" dirty="0" smtClean="0"/>
                        <a:t>Exam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40%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TBC</a:t>
                      </a:r>
                      <a:endParaRPr lang="en-N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23755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917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Project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 research &amp; development project allowing you to explore one or more of the course topics in-depth</a:t>
            </a:r>
          </a:p>
          <a:p>
            <a:r>
              <a:rPr lang="en-NZ" dirty="0" smtClean="0"/>
              <a:t>Primarily code-centric</a:t>
            </a:r>
          </a:p>
          <a:p>
            <a:r>
              <a:rPr lang="en-NZ" dirty="0" smtClean="0"/>
              <a:t>This is a </a:t>
            </a:r>
            <a:r>
              <a:rPr lang="en-NZ" b="1" dirty="0" smtClean="0"/>
              <a:t>team project</a:t>
            </a:r>
            <a:r>
              <a:rPr lang="en-NZ" dirty="0" smtClean="0"/>
              <a:t> – teams of </a:t>
            </a:r>
            <a:r>
              <a:rPr lang="en-NZ" b="1" dirty="0" smtClean="0"/>
              <a:t>two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SE students, try not to choose your P4P partner!</a:t>
            </a:r>
          </a:p>
          <a:p>
            <a:r>
              <a:rPr lang="en-NZ" dirty="0" smtClean="0"/>
              <a:t>Deliverables:</a:t>
            </a:r>
          </a:p>
          <a:p>
            <a:pPr lvl="1"/>
            <a:r>
              <a:rPr lang="en-NZ" dirty="0" smtClean="0"/>
              <a:t>Proposal, Implementation, Peer review, Report, Presentation</a:t>
            </a:r>
          </a:p>
          <a:p>
            <a:r>
              <a:rPr lang="en-NZ" dirty="0" smtClean="0"/>
              <a:t>Details and project topics are available on Canvas:</a:t>
            </a:r>
          </a:p>
          <a:p>
            <a:pPr lvl="1"/>
            <a:r>
              <a:rPr lang="en-NZ" dirty="0" smtClean="0">
                <a:hlinkClick r:id="rId2"/>
              </a:rPr>
              <a:t>SOFTENG 750 link</a:t>
            </a:r>
            <a:endParaRPr lang="en-NZ" dirty="0" smtClean="0"/>
          </a:p>
          <a:p>
            <a:pPr lvl="1"/>
            <a:r>
              <a:rPr lang="en-NZ" dirty="0" smtClean="0">
                <a:hlinkClick r:id="rId3"/>
              </a:rPr>
              <a:t>COMPSCI 732 link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83582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Assignments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One assignment for each lecturer’s material</a:t>
            </a:r>
          </a:p>
          <a:p>
            <a:r>
              <a:rPr lang="en-NZ" dirty="0" smtClean="0"/>
              <a:t>Worth 5% each</a:t>
            </a:r>
          </a:p>
          <a:p>
            <a:r>
              <a:rPr lang="en-NZ" dirty="0" smtClean="0"/>
              <a:t>Coding-based</a:t>
            </a:r>
          </a:p>
          <a:p>
            <a:r>
              <a:rPr lang="en-NZ" dirty="0" smtClean="0"/>
              <a:t>Gives you experience with each lecturer’s content (even if you don’t choose a project from that lecturer)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796493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ustom 1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134770"/>
      </a:hlink>
      <a:folHlink>
        <a:srgbClr val="13477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2501</TotalTime>
  <Words>624</Words>
  <Application>Microsoft Office PowerPoint</Application>
  <PresentationFormat>On-screen Show (4:3)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Tw Cen MT</vt:lpstr>
      <vt:lpstr>Wingdings</vt:lpstr>
      <vt:lpstr>Circuit</vt:lpstr>
      <vt:lpstr>COMPSCI 732 / SOFTENG 750</vt:lpstr>
      <vt:lpstr>About Us – Gerald Weber</vt:lpstr>
      <vt:lpstr>About Us – Andrew Meads</vt:lpstr>
      <vt:lpstr>Class Representative</vt:lpstr>
      <vt:lpstr>Learning Outcomes</vt:lpstr>
      <vt:lpstr>Expectations in this Course</vt:lpstr>
      <vt:lpstr>Assessment</vt:lpstr>
      <vt:lpstr>The Project</vt:lpstr>
      <vt:lpstr>Assignments</vt:lpstr>
      <vt:lpstr>Plagiarism</vt:lpstr>
      <vt:lpstr>Canvas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Assurance Intro to Part II</dc:title>
  <dc:creator>Andrew Meads</dc:creator>
  <cp:lastModifiedBy>Andrew Meads</cp:lastModifiedBy>
  <cp:revision>868</cp:revision>
  <dcterms:created xsi:type="dcterms:W3CDTF">2016-09-06T04:30:54Z</dcterms:created>
  <dcterms:modified xsi:type="dcterms:W3CDTF">2018-02-26T00:41:13Z</dcterms:modified>
</cp:coreProperties>
</file>