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4" r:id="rId16"/>
    <p:sldId id="275" r:id="rId17"/>
    <p:sldId id="277" r:id="rId18"/>
    <p:sldId id="278" r:id="rId19"/>
    <p:sldId id="279" r:id="rId20"/>
    <p:sldId id="281" r:id="rId21"/>
    <p:sldId id="282" r:id="rId22"/>
    <p:sldId id="283" r:id="rId23"/>
    <p:sldId id="284" r:id="rId24"/>
    <p:sldId id="286" r:id="rId25"/>
    <p:sldId id="287" r:id="rId26"/>
    <p:sldId id="288" r:id="rId27"/>
    <p:sldId id="289"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1600B33-88CE-43BB-B2EB-4359581FEAB0}" type="datetimeFigureOut">
              <a:rPr lang="en-NZ" smtClean="0"/>
              <a:t>13/08/2018</a:t>
            </a:fld>
            <a:endParaRPr lang="en-NZ"/>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A964B45-E49D-44F5-881F-76CE9CCA8558}" type="slidenum">
              <a:rPr lang="en-NZ" smtClean="0"/>
              <a:t>‹#›</a:t>
            </a:fld>
            <a:endParaRPr lang="en-NZ"/>
          </a:p>
        </p:txBody>
      </p:sp>
    </p:spTree>
    <p:extLst>
      <p:ext uri="{BB962C8B-B14F-4D97-AF65-F5344CB8AC3E}">
        <p14:creationId xmlns:p14="http://schemas.microsoft.com/office/powerpoint/2010/main" val="3372219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4485A65-FF9D-4958-8D6A-7ECF3A87E34E}" type="datetimeFigureOut">
              <a:rPr lang="en-NZ" smtClean="0"/>
              <a:t>13/08/2018</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DC98561-7DC7-4446-B9F7-0C02B0AB0BF8}" type="slidenum">
              <a:rPr lang="en-NZ" smtClean="0"/>
              <a:t>‹#›</a:t>
            </a:fld>
            <a:endParaRPr lang="en-NZ"/>
          </a:p>
        </p:txBody>
      </p:sp>
    </p:spTree>
    <p:extLst>
      <p:ext uri="{BB962C8B-B14F-4D97-AF65-F5344CB8AC3E}">
        <p14:creationId xmlns:p14="http://schemas.microsoft.com/office/powerpoint/2010/main" val="395402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C83C4CC-DCF8-BC4C-BADF-24C69D5AEA57}" type="slidenum">
              <a:rPr lang="en-AU" smtClean="0">
                <a:solidFill>
                  <a:prstClr val="black"/>
                </a:solidFill>
              </a:rPr>
              <a:pPr/>
              <a:t>1</a:t>
            </a:fld>
            <a:endParaRPr lang="en-AU">
              <a:solidFill>
                <a:prstClr val="black"/>
              </a:solidFill>
            </a:endParaRPr>
          </a:p>
        </p:txBody>
      </p:sp>
    </p:spTree>
    <p:extLst>
      <p:ext uri="{BB962C8B-B14F-4D97-AF65-F5344CB8AC3E}">
        <p14:creationId xmlns:p14="http://schemas.microsoft.com/office/powerpoint/2010/main" val="5667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DCB4FC4-5B8E-6548-8277-21B9D77C881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9925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11</a:t>
            </a:fld>
            <a:endParaRPr lang="en-NZ"/>
          </a:p>
        </p:txBody>
      </p:sp>
    </p:spTree>
    <p:extLst>
      <p:ext uri="{BB962C8B-B14F-4D97-AF65-F5344CB8AC3E}">
        <p14:creationId xmlns:p14="http://schemas.microsoft.com/office/powerpoint/2010/main" val="109192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383018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13</a:t>
            </a:fld>
            <a:endParaRPr lang="en-AU">
              <a:solidFill>
                <a:prstClr val="black"/>
              </a:solidFill>
            </a:endParaRPr>
          </a:p>
        </p:txBody>
      </p:sp>
    </p:spTree>
    <p:extLst>
      <p:ext uri="{BB962C8B-B14F-4D97-AF65-F5344CB8AC3E}">
        <p14:creationId xmlns:p14="http://schemas.microsoft.com/office/powerpoint/2010/main" val="3700563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14</a:t>
            </a:fld>
            <a:endParaRPr lang="en-AU">
              <a:solidFill>
                <a:prstClr val="black"/>
              </a:solidFill>
            </a:endParaRPr>
          </a:p>
        </p:txBody>
      </p:sp>
    </p:spTree>
    <p:extLst>
      <p:ext uri="{BB962C8B-B14F-4D97-AF65-F5344CB8AC3E}">
        <p14:creationId xmlns:p14="http://schemas.microsoft.com/office/powerpoint/2010/main" val="1860499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15</a:t>
            </a:fld>
            <a:endParaRPr lang="en-AU">
              <a:solidFill>
                <a:prstClr val="black"/>
              </a:solidFill>
            </a:endParaRPr>
          </a:p>
        </p:txBody>
      </p:sp>
    </p:spTree>
    <p:extLst>
      <p:ext uri="{BB962C8B-B14F-4D97-AF65-F5344CB8AC3E}">
        <p14:creationId xmlns:p14="http://schemas.microsoft.com/office/powerpoint/2010/main" val="114232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E6267-BCD3-7C4C-8A9D-811C1CF0A37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8118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17</a:t>
            </a:fld>
            <a:endParaRPr lang="en-NZ"/>
          </a:p>
        </p:txBody>
      </p:sp>
    </p:spTree>
    <p:extLst>
      <p:ext uri="{BB962C8B-B14F-4D97-AF65-F5344CB8AC3E}">
        <p14:creationId xmlns:p14="http://schemas.microsoft.com/office/powerpoint/2010/main" val="28779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18</a:t>
            </a:fld>
            <a:endParaRPr lang="en-NZ"/>
          </a:p>
        </p:txBody>
      </p:sp>
    </p:spTree>
    <p:extLst>
      <p:ext uri="{BB962C8B-B14F-4D97-AF65-F5344CB8AC3E}">
        <p14:creationId xmlns:p14="http://schemas.microsoft.com/office/powerpoint/2010/main" val="1955022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19</a:t>
            </a:fld>
            <a:endParaRPr lang="en-AU">
              <a:solidFill>
                <a:prstClr val="black"/>
              </a:solidFill>
            </a:endParaRPr>
          </a:p>
        </p:txBody>
      </p:sp>
    </p:spTree>
    <p:extLst>
      <p:ext uri="{BB962C8B-B14F-4D97-AF65-F5344CB8AC3E}">
        <p14:creationId xmlns:p14="http://schemas.microsoft.com/office/powerpoint/2010/main" val="54060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2</a:t>
            </a:fld>
            <a:endParaRPr lang="en-NZ"/>
          </a:p>
        </p:txBody>
      </p:sp>
    </p:spTree>
    <p:extLst>
      <p:ext uri="{BB962C8B-B14F-4D97-AF65-F5344CB8AC3E}">
        <p14:creationId xmlns:p14="http://schemas.microsoft.com/office/powerpoint/2010/main" val="3338815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20</a:t>
            </a:fld>
            <a:endParaRPr lang="en-NZ"/>
          </a:p>
        </p:txBody>
      </p:sp>
    </p:spTree>
    <p:extLst>
      <p:ext uri="{BB962C8B-B14F-4D97-AF65-F5344CB8AC3E}">
        <p14:creationId xmlns:p14="http://schemas.microsoft.com/office/powerpoint/2010/main" val="3154904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21</a:t>
            </a:fld>
            <a:endParaRPr lang="en-NZ"/>
          </a:p>
        </p:txBody>
      </p:sp>
    </p:spTree>
    <p:extLst>
      <p:ext uri="{BB962C8B-B14F-4D97-AF65-F5344CB8AC3E}">
        <p14:creationId xmlns:p14="http://schemas.microsoft.com/office/powerpoint/2010/main" val="326677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22</a:t>
            </a:fld>
            <a:endParaRPr lang="en-NZ"/>
          </a:p>
        </p:txBody>
      </p:sp>
    </p:spTree>
    <p:extLst>
      <p:ext uri="{BB962C8B-B14F-4D97-AF65-F5344CB8AC3E}">
        <p14:creationId xmlns:p14="http://schemas.microsoft.com/office/powerpoint/2010/main" val="1040335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23</a:t>
            </a:fld>
            <a:endParaRPr lang="en-NZ"/>
          </a:p>
        </p:txBody>
      </p:sp>
    </p:spTree>
    <p:extLst>
      <p:ext uri="{BB962C8B-B14F-4D97-AF65-F5344CB8AC3E}">
        <p14:creationId xmlns:p14="http://schemas.microsoft.com/office/powerpoint/2010/main" val="352496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24</a:t>
            </a:fld>
            <a:endParaRPr lang="en-AU">
              <a:solidFill>
                <a:prstClr val="black"/>
              </a:solidFill>
            </a:endParaRPr>
          </a:p>
        </p:txBody>
      </p:sp>
    </p:spTree>
    <p:extLst>
      <p:ext uri="{BB962C8B-B14F-4D97-AF65-F5344CB8AC3E}">
        <p14:creationId xmlns:p14="http://schemas.microsoft.com/office/powerpoint/2010/main" val="267491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25</a:t>
            </a:fld>
            <a:endParaRPr lang="en-AU">
              <a:solidFill>
                <a:prstClr val="black"/>
              </a:solidFill>
            </a:endParaRPr>
          </a:p>
        </p:txBody>
      </p:sp>
    </p:spTree>
    <p:extLst>
      <p:ext uri="{BB962C8B-B14F-4D97-AF65-F5344CB8AC3E}">
        <p14:creationId xmlns:p14="http://schemas.microsoft.com/office/powerpoint/2010/main" val="1933533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D2922600-E933-42AC-8938-B8F8B3971C82}" type="slidenum">
              <a:rPr lang="en-NZ" smtClean="0">
                <a:solidFill>
                  <a:prstClr val="black"/>
                </a:solidFill>
              </a:rPr>
              <a:pPr/>
              <a:t>26</a:t>
            </a:fld>
            <a:endParaRPr lang="en-NZ">
              <a:solidFill>
                <a:prstClr val="black"/>
              </a:solidFill>
            </a:endParaRPr>
          </a:p>
        </p:txBody>
      </p:sp>
    </p:spTree>
    <p:extLst>
      <p:ext uri="{BB962C8B-B14F-4D97-AF65-F5344CB8AC3E}">
        <p14:creationId xmlns:p14="http://schemas.microsoft.com/office/powerpoint/2010/main" val="2310165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27</a:t>
            </a:fld>
            <a:endParaRPr lang="en-AU">
              <a:solidFill>
                <a:prstClr val="black"/>
              </a:solidFill>
            </a:endParaRPr>
          </a:p>
        </p:txBody>
      </p:sp>
    </p:spTree>
    <p:extLst>
      <p:ext uri="{BB962C8B-B14F-4D97-AF65-F5344CB8AC3E}">
        <p14:creationId xmlns:p14="http://schemas.microsoft.com/office/powerpoint/2010/main" val="165153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347583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CB4FC4-5B8E-6548-8277-21B9D77C881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39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5</a:t>
            </a:fld>
            <a:endParaRPr lang="en-AU">
              <a:solidFill>
                <a:prstClr val="black"/>
              </a:solidFill>
            </a:endParaRPr>
          </a:p>
        </p:txBody>
      </p:sp>
    </p:spTree>
    <p:extLst>
      <p:ext uri="{BB962C8B-B14F-4D97-AF65-F5344CB8AC3E}">
        <p14:creationId xmlns:p14="http://schemas.microsoft.com/office/powerpoint/2010/main" val="421316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B636DAC2-E93A-2840-A17E-DDCB7900956E}" type="slidenum">
              <a:rPr lang="en-AU" smtClean="0">
                <a:solidFill>
                  <a:prstClr val="black"/>
                </a:solidFill>
              </a:rPr>
              <a:pPr/>
              <a:t>6</a:t>
            </a:fld>
            <a:endParaRPr lang="en-AU">
              <a:solidFill>
                <a:prstClr val="black"/>
              </a:solidFill>
            </a:endParaRPr>
          </a:p>
        </p:txBody>
      </p:sp>
    </p:spTree>
    <p:extLst>
      <p:ext uri="{BB962C8B-B14F-4D97-AF65-F5344CB8AC3E}">
        <p14:creationId xmlns:p14="http://schemas.microsoft.com/office/powerpoint/2010/main" val="411333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7</a:t>
            </a:fld>
            <a:endParaRPr lang="en-NZ"/>
          </a:p>
        </p:txBody>
      </p:sp>
    </p:spTree>
    <p:extLst>
      <p:ext uri="{BB962C8B-B14F-4D97-AF65-F5344CB8AC3E}">
        <p14:creationId xmlns:p14="http://schemas.microsoft.com/office/powerpoint/2010/main" val="15781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E3B9F31F-E87A-2741-A720-4608FD8A461A}"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112689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EDC98561-7DC7-4446-B9F7-0C02B0AB0BF8}" type="slidenum">
              <a:rPr lang="en-NZ" smtClean="0"/>
              <a:t>9</a:t>
            </a:fld>
            <a:endParaRPr lang="en-NZ"/>
          </a:p>
        </p:txBody>
      </p:sp>
    </p:spTree>
    <p:extLst>
      <p:ext uri="{BB962C8B-B14F-4D97-AF65-F5344CB8AC3E}">
        <p14:creationId xmlns:p14="http://schemas.microsoft.com/office/powerpoint/2010/main" val="224761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6FE15A-F5CA-744A-B5CE-01AB450B37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3A2FC86-0468-2243-90B1-186CF193E0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19D4BE0-ADBF-1F40-9F02-3D51009E86C7}"/>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7148F28-5334-844E-BF3A-9E26927B951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E22BD442-D30C-F448-B3FB-BC978B5B00E1}"/>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201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EDA98-4299-D742-8E17-7BB8D8E7DA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81BCE8-F5B6-0549-9D7B-04F75D7742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A15605-496F-3347-B004-88BF979F5B75}"/>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C6551C44-F92A-2A4B-835A-BEE2A51E2D5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0DFA4A3-6DF3-FE48-8B9E-D0E542EA5208}"/>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5837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60D201-A6B3-7341-980C-150FC7CE1A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D11F602-3114-D14A-8E6F-01D570E981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CC871C-0D42-1A41-B8E3-9E05971F2AEB}"/>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5F3B88F-561B-C04C-85BF-0564A6678CC5}"/>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0DAAF769-DC9E-9745-AAA1-2094C7850E21}"/>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518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DD101-4CAB-B24D-A721-0EAFD89E1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4AA503-8A98-8340-A640-47F318A39F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CF86BB-67A6-BE42-A492-7B0E1D751160}"/>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8190E3D-5941-184C-B1CB-67DCABCB95D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AEC04308-2102-2D4A-89D0-56D78FD6D4B3}"/>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6385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F1E6BB-9494-5A4E-9AF1-561BD95FF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605D8A2-E056-714A-9B0C-ADC7CE9E39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B9CB757-9CD9-6648-8910-AD8FC81387CA}"/>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A7232B5-8B1F-684E-9DA4-E4A19F9FD6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1B7410FA-44A8-FC49-8CFF-8A7DB0646F8A}"/>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33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83AD17-C5E2-6844-AFA2-A4B2108A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3405C8-799D-174B-9F55-6387275CE6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646CF29-A55A-5846-8969-C352DD4258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387FEA4-36EC-E842-916A-F6031384CCAA}"/>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178EBFEB-E0BA-294D-B600-E453D70A44A2}"/>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47D757D7-3E77-EC44-83D6-8D9128044441}"/>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811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51825-28E7-AC4D-ADEE-CE2FCA77A6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63390D-19D5-4847-960F-5AFC08483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88A0623-0D7F-9B41-A266-62350F21D8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CFA071-CD1C-F741-9CBC-F2E4FC9C9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64F42EF-5787-6143-BD09-10C8ECCDF31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E651FDA-F0F6-6C46-89E6-9F9BA564D9EE}"/>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78EB6F58-C36B-5D48-9175-838130CBECF1}"/>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D00CA42F-CC40-0340-B627-D307351645E2}"/>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604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A88CDE-EAA3-6342-8568-1AB5490D0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038853-EA04-8940-B96A-EDF2569421BB}"/>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74A2CB16-299F-494E-919B-6009750EE3EA}"/>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DA9BFA3D-2F71-2143-8FE0-E5B3BB243BDA}"/>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198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0E610B-4FCE-D74C-BC05-C161ECD5162C}"/>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540401C1-9FFD-8746-8EE2-4E98A84547DF}"/>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780949F3-A30A-5143-AAC3-13BCA365389C}"/>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336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415CB-1621-AC48-9EB4-8E5A17D9B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D6A17B9-F904-2D4F-8940-98411CC7C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C8CBAA6-975F-BC40-AB32-BED9310AE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82E7F7C-6435-E045-A742-5DF31CEBDE7C}"/>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0451E61E-DE53-BE4B-90D8-F6ECACF45831}"/>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3BBA1C6F-21AE-C74A-ACF5-55CA6610D298}"/>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377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010550-EAC5-E241-B00B-005C6DCA2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C4D614-E26A-EC4E-8F35-D4F1202010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3B06067-9C30-804D-AA58-697AD01D3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3718246-535C-5742-928B-9FDBB0A31A4A}"/>
              </a:ext>
            </a:extLst>
          </p:cNvPr>
          <p:cNvSpPr>
            <a:spLocks noGrp="1"/>
          </p:cNvSpPr>
          <p:nvPr>
            <p:ph type="dt" sz="half" idx="10"/>
          </p:nvPr>
        </p:nvSpPr>
        <p:spPr/>
        <p:txBody>
          <a:bodyPr/>
          <a:lstStyle/>
          <a:p>
            <a:fld id="{87DE6118-2437-4B30-8E3C-4D2BE6020583}" type="datetimeFigureOut">
              <a:rPr lang="en-US" smtClean="0">
                <a:solidFill>
                  <a:prstClr val="black">
                    <a:tint val="75000"/>
                  </a:prstClr>
                </a:solidFill>
              </a:rPr>
              <a:pPr/>
              <a:t>8/13/2018</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C1E16CF4-7E0D-2746-B456-0A3EA3938E4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889C5321-62CE-8B46-A3D6-4D6342CF2A5E}"/>
              </a:ext>
            </a:extLst>
          </p:cNvPr>
          <p:cNvSpPr>
            <a:spLocks noGrp="1"/>
          </p:cNvSpPr>
          <p:nvPr>
            <p:ph type="sldNum" sz="quarter" idx="12"/>
          </p:nvPr>
        </p:nvSpPr>
        <p:spPr/>
        <p:txBody>
          <a:bodyPr/>
          <a:lstStyle/>
          <a:p>
            <a:fld id="{69E57DC2-970A-4B3E-BB1C-7A09969E49D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103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893283F-325D-BF4B-A784-A246D6FE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25A4DDB-F982-6C49-84C2-B9B67F700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496753-FA48-914A-9065-9D70EBF9D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7DE6118-2437-4B30-8E3C-4D2BE6020583}" type="datetimeFigureOut">
              <a:rPr lang="en-US" smtClean="0">
                <a:solidFill>
                  <a:prstClr val="black">
                    <a:tint val="75000"/>
                  </a:prstClr>
                </a:solidFill>
              </a:rPr>
              <a:pPr defTabSz="457200"/>
              <a:t>8/13/2018</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C5E372C-9FAD-184A-9B7F-F3E4C1707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11BFCF7-1D81-EC45-832F-AC812A32C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9E57DC2-970A-4B3E-BB1C-7A09969E49DF}"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673114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librarysearch.auckland.ac.nz/UOA2_A:Combined_Local:uoa_alma5125058571000209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vuMTMEendu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aucklandtheology.wordpress.com/2017/12/13/student-showcase-6-the-prophetic-voice-of-kendrick-lama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zlyrics.com/lyrics/kendricklamar/alright.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youtube.com/watch?v=VUC_DOhfzw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overland.org.au/2016/11/the-colonial-critique-of-hunt-for-the-wilderpeopl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png"/><Relationship Id="rId9" Type="http://schemas.openxmlformats.org/officeDocument/2006/relationships/image" Target="../media/image27.tiff"/></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567" y="2169404"/>
            <a:ext cx="4912956" cy="1470025"/>
          </a:xfrm>
        </p:spPr>
        <p:txBody>
          <a:bodyPr>
            <a:normAutofit fontScale="90000"/>
          </a:bodyPr>
          <a:lstStyle/>
          <a:p>
            <a:r>
              <a:rPr lang="en-AU" sz="4800" dirty="0"/>
              <a:t>Prophecy in the Bible and Popular Culture</a:t>
            </a:r>
          </a:p>
        </p:txBody>
      </p:sp>
      <p:sp>
        <p:nvSpPr>
          <p:cNvPr id="3" name="Subtitle 2"/>
          <p:cNvSpPr>
            <a:spLocks noGrp="1"/>
          </p:cNvSpPr>
          <p:nvPr>
            <p:ph type="subTitle" idx="1"/>
          </p:nvPr>
        </p:nvSpPr>
        <p:spPr/>
        <p:txBody>
          <a:bodyPr>
            <a:normAutofit/>
          </a:bodyPr>
          <a:lstStyle/>
          <a:p>
            <a:endParaRPr lang="en-AU" dirty="0">
              <a:solidFill>
                <a:schemeClr val="tx2"/>
              </a:solidFill>
            </a:endParaRPr>
          </a:p>
        </p:txBody>
      </p:sp>
      <p:pic>
        <p:nvPicPr>
          <p:cNvPr id="4" name="Picture 3"/>
          <p:cNvPicPr>
            <a:picLocks noChangeAspect="1"/>
          </p:cNvPicPr>
          <p:nvPr/>
        </p:nvPicPr>
        <p:blipFill>
          <a:blip r:embed="rId3"/>
          <a:stretch>
            <a:fillRect/>
          </a:stretch>
        </p:blipFill>
        <p:spPr>
          <a:xfrm>
            <a:off x="-549715" y="0"/>
            <a:ext cx="13150498" cy="6858000"/>
          </a:xfrm>
          <a:prstGeom prst="rect">
            <a:avLst/>
          </a:prstGeom>
        </p:spPr>
      </p:pic>
      <p:sp>
        <p:nvSpPr>
          <p:cNvPr id="5" name="Rectangle 4"/>
          <p:cNvSpPr/>
          <p:nvPr/>
        </p:nvSpPr>
        <p:spPr>
          <a:xfrm>
            <a:off x="1254676" y="315261"/>
            <a:ext cx="4770858" cy="769441"/>
          </a:xfrm>
          <a:prstGeom prst="rect">
            <a:avLst/>
          </a:prstGeom>
        </p:spPr>
        <p:txBody>
          <a:bodyPr wrap="none">
            <a:spAutoFit/>
          </a:bodyPr>
          <a:lstStyle/>
          <a:p>
            <a:pPr defTabSz="457200"/>
            <a:r>
              <a:rPr lang="en-NZ" sz="4400" b="1" dirty="0">
                <a:solidFill>
                  <a:prstClr val="white"/>
                </a:solidFill>
                <a:latin typeface="Castellar" panose="020A0402060406010301" pitchFamily="18" charset="0"/>
              </a:rPr>
              <a:t>The Prophets</a:t>
            </a:r>
          </a:p>
        </p:txBody>
      </p:sp>
    </p:spTree>
    <p:extLst>
      <p:ext uri="{BB962C8B-B14F-4D97-AF65-F5344CB8AC3E}">
        <p14:creationId xmlns:p14="http://schemas.microsoft.com/office/powerpoint/2010/main" val="152073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658" y="280092"/>
            <a:ext cx="8229600" cy="739775"/>
          </a:xfrm>
        </p:spPr>
        <p:txBody>
          <a:bodyPr>
            <a:noAutofit/>
          </a:bodyPr>
          <a:lstStyle/>
          <a:p>
            <a:pPr algn="ctr"/>
            <a:r>
              <a:rPr lang="en-US" sz="3200" dirty="0"/>
              <a:t>Marcus Borg, The roles of the biblical prophets</a:t>
            </a:r>
            <a:br>
              <a:rPr lang="en-US" sz="3200" dirty="0"/>
            </a:br>
            <a:endParaRPr lang="en-US" sz="3200" dirty="0"/>
          </a:p>
        </p:txBody>
      </p:sp>
      <p:sp>
        <p:nvSpPr>
          <p:cNvPr id="3" name="Content Placeholder 2"/>
          <p:cNvSpPr>
            <a:spLocks noGrp="1"/>
          </p:cNvSpPr>
          <p:nvPr>
            <p:ph idx="1"/>
          </p:nvPr>
        </p:nvSpPr>
        <p:spPr>
          <a:xfrm>
            <a:off x="353291" y="1410160"/>
            <a:ext cx="11524181" cy="5195357"/>
          </a:xfrm>
        </p:spPr>
        <p:txBody>
          <a:bodyPr>
            <a:noAutofit/>
          </a:bodyPr>
          <a:lstStyle/>
          <a:p>
            <a:pPr marL="514350" indent="-514350">
              <a:buFont typeface="+mj-lt"/>
              <a:buAutoNum type="arabicPeriod"/>
            </a:pPr>
            <a:r>
              <a:rPr lang="en-US" dirty="0"/>
              <a:t>Prophets disturb our sense of normalcy and the status quo – challenging, destabilizing dominant discourses – dare to speak the truth (even if it is unwelcome or dangerous).</a:t>
            </a:r>
          </a:p>
          <a:p>
            <a:pPr marL="480060" indent="-514350">
              <a:buFont typeface="+mj-lt"/>
              <a:buAutoNum type="arabicPeriod"/>
            </a:pPr>
            <a:r>
              <a:rPr lang="en-US" dirty="0"/>
              <a:t>Prophecy emerges from a situation of oppression by elites against the poor, vulnerable, powerless </a:t>
            </a:r>
            <a:r>
              <a:rPr lang="en-US" dirty="0" smtClean="0"/>
              <a:t>– they speak truth to power</a:t>
            </a:r>
            <a:endParaRPr lang="en-US" dirty="0"/>
          </a:p>
          <a:p>
            <a:pPr marL="480060" indent="-514350">
              <a:buFont typeface="+mj-lt"/>
              <a:buAutoNum type="arabicPeriod"/>
            </a:pPr>
            <a:r>
              <a:rPr lang="en-US" dirty="0"/>
              <a:t>Prophets have a passion for social justice</a:t>
            </a:r>
          </a:p>
          <a:p>
            <a:pPr marL="514350" indent="-514350">
              <a:buFont typeface="+mj-lt"/>
              <a:buAutoNum type="arabicPeriod"/>
            </a:pPr>
            <a:r>
              <a:rPr lang="en-US" dirty="0"/>
              <a:t>The prophet has a vision, a dream, that brings </a:t>
            </a:r>
            <a:r>
              <a:rPr lang="en-US" dirty="0" smtClean="0">
                <a:sym typeface="Wingdings"/>
              </a:rPr>
              <a:t>hope to his audience</a:t>
            </a:r>
            <a:endParaRPr lang="en-US" dirty="0">
              <a:sym typeface="Wingdings"/>
            </a:endParaRPr>
          </a:p>
          <a:p>
            <a:pPr marL="514350" indent="-514350">
              <a:buFont typeface="+mj-lt"/>
              <a:buAutoNum type="arabicPeriod"/>
            </a:pPr>
            <a:r>
              <a:rPr lang="en-US" dirty="0" smtClean="0"/>
              <a:t>With </a:t>
            </a:r>
            <a:r>
              <a:rPr lang="en-US" dirty="0"/>
              <a:t>prophetic speech there’s corresponding prophetic action</a:t>
            </a:r>
          </a:p>
          <a:p>
            <a:pPr marL="514350" indent="-514350">
              <a:buFont typeface="+mj-lt"/>
              <a:buAutoNum type="arabicPeriod"/>
            </a:pPr>
            <a:r>
              <a:rPr lang="en-US" dirty="0"/>
              <a:t>Intimate relationship with God in their lives</a:t>
            </a:r>
          </a:p>
          <a:p>
            <a:pPr marL="880110" lvl="1" indent="-514350"/>
            <a:r>
              <a:rPr lang="en-US" sz="2800" dirty="0"/>
              <a:t>Call narratives</a:t>
            </a:r>
          </a:p>
          <a:p>
            <a:pPr marL="880110" lvl="1" indent="-514350"/>
            <a:r>
              <a:rPr lang="en-US" sz="2800" dirty="0"/>
              <a:t>Witness to divine words, visions, supernatural experiences.</a:t>
            </a:r>
          </a:p>
          <a:p>
            <a:pPr marL="514350" indent="-514350">
              <a:buFont typeface="+mj-lt"/>
              <a:buAutoNum type="arabicPeriod"/>
            </a:pPr>
            <a:endParaRPr lang="en-US" sz="2400" dirty="0"/>
          </a:p>
        </p:txBody>
      </p:sp>
      <p:sp>
        <p:nvSpPr>
          <p:cNvPr id="4" name="Rectangle 3"/>
          <p:cNvSpPr/>
          <p:nvPr/>
        </p:nvSpPr>
        <p:spPr>
          <a:xfrm>
            <a:off x="1981200" y="789034"/>
            <a:ext cx="8047822" cy="461665"/>
          </a:xfrm>
          <a:prstGeom prst="rect">
            <a:avLst/>
          </a:prstGeom>
        </p:spPr>
        <p:txBody>
          <a:bodyPr wrap="square">
            <a:spAutoFit/>
          </a:bodyPr>
          <a:lstStyle/>
          <a:p>
            <a:pPr algn="ctr" defTabSz="457200"/>
            <a:r>
              <a:rPr lang="en-US" sz="2400" b="1" dirty="0">
                <a:solidFill>
                  <a:prstClr val="black"/>
                </a:solidFill>
              </a:rPr>
              <a:t>(See handout on Canvas for these biblical texts)</a:t>
            </a:r>
            <a:endParaRPr lang="en-NZ" sz="2400" b="1" dirty="0">
              <a:solidFill>
                <a:prstClr val="black"/>
              </a:solidFill>
            </a:endParaRPr>
          </a:p>
        </p:txBody>
      </p:sp>
    </p:spTree>
    <p:extLst>
      <p:ext uri="{BB962C8B-B14F-4D97-AF65-F5344CB8AC3E}">
        <p14:creationId xmlns:p14="http://schemas.microsoft.com/office/powerpoint/2010/main" val="389334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57783"/>
            <a:ext cx="9601200" cy="714983"/>
          </a:xfrm>
        </p:spPr>
        <p:txBody>
          <a:bodyPr/>
          <a:lstStyle/>
          <a:p>
            <a:pPr algn="ctr"/>
            <a:r>
              <a:rPr lang="en-NZ" dirty="0"/>
              <a:t>Contemporary prophets?</a:t>
            </a:r>
          </a:p>
        </p:txBody>
      </p:sp>
      <p:sp>
        <p:nvSpPr>
          <p:cNvPr id="3" name="Content Placeholder 2"/>
          <p:cNvSpPr>
            <a:spLocks noGrp="1"/>
          </p:cNvSpPr>
          <p:nvPr>
            <p:ph idx="1"/>
          </p:nvPr>
        </p:nvSpPr>
        <p:spPr>
          <a:xfrm>
            <a:off x="1335405" y="1352145"/>
            <a:ext cx="9601200" cy="3581400"/>
          </a:xfrm>
        </p:spPr>
        <p:txBody>
          <a:bodyPr/>
          <a:lstStyle/>
          <a:p>
            <a:pPr marL="0" indent="0" algn="ctr">
              <a:buNone/>
            </a:pPr>
            <a:r>
              <a:rPr lang="en-NZ" sz="3200" dirty="0"/>
              <a:t>In the absence of biblical prophets, who fulfils their role in contemporary (secular) popular culture?</a:t>
            </a:r>
          </a:p>
          <a:p>
            <a:pPr marL="0" indent="0">
              <a:buNone/>
            </a:pPr>
            <a:endParaRPr lang="en-NZ" dirty="0"/>
          </a:p>
        </p:txBody>
      </p:sp>
      <p:pic>
        <p:nvPicPr>
          <p:cNvPr id="4" name="Picture 3"/>
          <p:cNvPicPr>
            <a:picLocks noChangeAspect="1"/>
          </p:cNvPicPr>
          <p:nvPr/>
        </p:nvPicPr>
        <p:blipFill>
          <a:blip r:embed="rId3"/>
          <a:stretch>
            <a:fillRect/>
          </a:stretch>
        </p:blipFill>
        <p:spPr>
          <a:xfrm>
            <a:off x="3549890" y="2614078"/>
            <a:ext cx="5172229" cy="3884799"/>
          </a:xfrm>
          <a:prstGeom prst="rect">
            <a:avLst/>
          </a:prstGeom>
        </p:spPr>
      </p:pic>
    </p:spTree>
    <p:extLst>
      <p:ext uri="{BB962C8B-B14F-4D97-AF65-F5344CB8AC3E}">
        <p14:creationId xmlns:p14="http://schemas.microsoft.com/office/powerpoint/2010/main" val="371840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587" y="274638"/>
            <a:ext cx="10982528" cy="768350"/>
          </a:xfrm>
        </p:spPr>
        <p:txBody>
          <a:bodyPr>
            <a:noAutofit/>
          </a:bodyPr>
          <a:lstStyle/>
          <a:p>
            <a:pPr algn="ctr"/>
            <a:r>
              <a:rPr lang="en-NZ" dirty="0"/>
              <a:t>Prophets disturb our sense of normalcy</a:t>
            </a:r>
          </a:p>
        </p:txBody>
      </p:sp>
      <p:sp>
        <p:nvSpPr>
          <p:cNvPr id="3" name="Content Placeholder 2"/>
          <p:cNvSpPr>
            <a:spLocks noGrp="1"/>
          </p:cNvSpPr>
          <p:nvPr>
            <p:ph idx="1"/>
          </p:nvPr>
        </p:nvSpPr>
        <p:spPr>
          <a:xfrm>
            <a:off x="340660" y="1401477"/>
            <a:ext cx="7010400" cy="5643562"/>
          </a:xfrm>
        </p:spPr>
        <p:txBody>
          <a:bodyPr>
            <a:normAutofit/>
          </a:bodyPr>
          <a:lstStyle/>
          <a:p>
            <a:pPr>
              <a:buNone/>
            </a:pPr>
            <a:r>
              <a:rPr lang="en-NZ" sz="3200" dirty="0"/>
              <a:t>Harvey Milk (1930-78)</a:t>
            </a:r>
            <a:endParaRPr lang="en-NZ" sz="1050" dirty="0"/>
          </a:p>
          <a:p>
            <a:r>
              <a:rPr lang="en-NZ" sz="2800" dirty="0"/>
              <a:t>American politician in San Francisco who was a leading light in the gay rights movement, opposing political, social and legal discrimination against the LGBTI community.</a:t>
            </a:r>
          </a:p>
          <a:p>
            <a:r>
              <a:rPr lang="en-NZ" sz="2800" dirty="0"/>
              <a:t>The first openly gay person to be elected to public office in California (1977).</a:t>
            </a:r>
          </a:p>
          <a:p>
            <a:r>
              <a:rPr lang="en-NZ" sz="2800" dirty="0"/>
              <a:t>Left a legacy of revolutionary change in Californian politics.</a:t>
            </a:r>
          </a:p>
          <a:p>
            <a:r>
              <a:rPr lang="en-NZ" dirty="0"/>
              <a:t>Challenged the ‘normalcy’ of heteronormativity and homophobia.</a:t>
            </a:r>
            <a:endParaRPr lang="en-NZ" sz="2800" dirty="0"/>
          </a:p>
          <a:p>
            <a:endParaRPr lang="en-NZ" dirty="0"/>
          </a:p>
          <a:p>
            <a:pPr>
              <a:buNone/>
            </a:pPr>
            <a:endParaRPr lang="en-NZ" dirty="0"/>
          </a:p>
          <a:p>
            <a:endParaRPr lang="en-NZ" dirty="0"/>
          </a:p>
        </p:txBody>
      </p:sp>
      <p:pic>
        <p:nvPicPr>
          <p:cNvPr id="5" name="Picture 4"/>
          <p:cNvPicPr>
            <a:picLocks noChangeAspect="1"/>
          </p:cNvPicPr>
          <p:nvPr/>
        </p:nvPicPr>
        <p:blipFill>
          <a:blip r:embed="rId3"/>
          <a:stretch>
            <a:fillRect/>
          </a:stretch>
        </p:blipFill>
        <p:spPr>
          <a:xfrm>
            <a:off x="7481112" y="2037361"/>
            <a:ext cx="4355663" cy="4371794"/>
          </a:xfrm>
          <a:prstGeom prst="rect">
            <a:avLst/>
          </a:prstGeom>
        </p:spPr>
      </p:pic>
    </p:spTree>
    <p:extLst>
      <p:ext uri="{BB962C8B-B14F-4D97-AF65-F5344CB8AC3E}">
        <p14:creationId xmlns:p14="http://schemas.microsoft.com/office/powerpoint/2010/main" val="3279200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33" y="282453"/>
            <a:ext cx="10025297" cy="625475"/>
          </a:xfrm>
        </p:spPr>
        <p:txBody>
          <a:bodyPr>
            <a:noAutofit/>
          </a:bodyPr>
          <a:lstStyle/>
          <a:p>
            <a:pPr algn="ctr"/>
            <a:r>
              <a:rPr lang="en-US" sz="3600" dirty="0"/>
              <a:t>The prophet has a vision </a:t>
            </a:r>
            <a:r>
              <a:rPr lang="en-US" sz="3600" dirty="0">
                <a:sym typeface="Wingdings"/>
              </a:rPr>
              <a:t>to keep hope alive</a:t>
            </a:r>
            <a:endParaRPr lang="en-NZ" sz="4000" dirty="0"/>
          </a:p>
        </p:txBody>
      </p:sp>
      <p:sp>
        <p:nvSpPr>
          <p:cNvPr id="3" name="Content Placeholder 2"/>
          <p:cNvSpPr>
            <a:spLocks noGrp="1"/>
          </p:cNvSpPr>
          <p:nvPr>
            <p:ph idx="1"/>
          </p:nvPr>
        </p:nvSpPr>
        <p:spPr>
          <a:xfrm>
            <a:off x="1981200" y="1157289"/>
            <a:ext cx="8229600" cy="5272087"/>
          </a:xfrm>
        </p:spPr>
        <p:txBody>
          <a:bodyPr>
            <a:normAutofit/>
          </a:bodyPr>
          <a:lstStyle/>
          <a:p>
            <a:pPr marL="342900" lvl="1" indent="-342900">
              <a:buNone/>
            </a:pPr>
            <a:endParaRPr lang="en-NZ" dirty="0"/>
          </a:p>
          <a:p>
            <a:pPr>
              <a:buNone/>
            </a:pPr>
            <a:endParaRPr lang="en-NZ" dirty="0"/>
          </a:p>
        </p:txBody>
      </p:sp>
      <p:sp>
        <p:nvSpPr>
          <p:cNvPr id="4" name="Rectangle 3"/>
          <p:cNvSpPr/>
          <p:nvPr/>
        </p:nvSpPr>
        <p:spPr>
          <a:xfrm>
            <a:off x="304800" y="4859730"/>
            <a:ext cx="11546542" cy="1384995"/>
          </a:xfrm>
          <a:prstGeom prst="rect">
            <a:avLst/>
          </a:prstGeom>
        </p:spPr>
        <p:txBody>
          <a:bodyPr wrap="square">
            <a:spAutoFit/>
          </a:bodyPr>
          <a:lstStyle/>
          <a:p>
            <a:pPr marL="342900" lvl="1" defTabSz="457200"/>
            <a:r>
              <a:rPr lang="en-NZ" sz="2800" dirty="0">
                <a:solidFill>
                  <a:prstClr val="black"/>
                </a:solidFill>
              </a:rPr>
              <a:t>Anne </a:t>
            </a:r>
            <a:r>
              <a:rPr lang="en-NZ" sz="2800" dirty="0" err="1">
                <a:solidFill>
                  <a:prstClr val="black"/>
                </a:solidFill>
              </a:rPr>
              <a:t>Kronenberg</a:t>
            </a:r>
            <a:r>
              <a:rPr lang="en-NZ" sz="2800" dirty="0">
                <a:solidFill>
                  <a:prstClr val="black"/>
                </a:solidFill>
              </a:rPr>
              <a:t> (Milk’s campaign manager): “Whatever set Harvey apart from you or me was that he was a visionary. He imagined a righteous world inside his head and then he set about to create it for real, for all of us.”</a:t>
            </a:r>
          </a:p>
        </p:txBody>
      </p:sp>
      <p:pic>
        <p:nvPicPr>
          <p:cNvPr id="5" name="Picture 4"/>
          <p:cNvPicPr>
            <a:picLocks noChangeAspect="1"/>
          </p:cNvPicPr>
          <p:nvPr/>
        </p:nvPicPr>
        <p:blipFill>
          <a:blip r:embed="rId3"/>
          <a:stretch>
            <a:fillRect/>
          </a:stretch>
        </p:blipFill>
        <p:spPr>
          <a:xfrm>
            <a:off x="3463046" y="1154164"/>
            <a:ext cx="6147881" cy="3500210"/>
          </a:xfrm>
          <a:prstGeom prst="rect">
            <a:avLst/>
          </a:prstGeom>
        </p:spPr>
      </p:pic>
    </p:spTree>
    <p:extLst>
      <p:ext uri="{BB962C8B-B14F-4D97-AF65-F5344CB8AC3E}">
        <p14:creationId xmlns:p14="http://schemas.microsoft.com/office/powerpoint/2010/main" val="1493367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i="1" dirty="0"/>
              <a:t>Milk</a:t>
            </a:r>
          </a:p>
        </p:txBody>
      </p:sp>
      <p:sp>
        <p:nvSpPr>
          <p:cNvPr id="3" name="Content Placeholder 2"/>
          <p:cNvSpPr>
            <a:spLocks noGrp="1"/>
          </p:cNvSpPr>
          <p:nvPr>
            <p:ph idx="1"/>
          </p:nvPr>
        </p:nvSpPr>
        <p:spPr>
          <a:xfrm>
            <a:off x="885217" y="1600201"/>
            <a:ext cx="6663447" cy="4525963"/>
          </a:xfrm>
        </p:spPr>
        <p:txBody>
          <a:bodyPr>
            <a:normAutofit/>
          </a:bodyPr>
          <a:lstStyle/>
          <a:p>
            <a:pPr>
              <a:buNone/>
            </a:pPr>
            <a:r>
              <a:rPr lang="en-NZ" sz="2800" dirty="0"/>
              <a:t>Dir. Gus Van </a:t>
            </a:r>
            <a:r>
              <a:rPr lang="en-NZ" sz="2800" dirty="0" err="1"/>
              <a:t>Sant</a:t>
            </a:r>
            <a:r>
              <a:rPr lang="en-NZ" sz="2800" dirty="0"/>
              <a:t>, 2008.</a:t>
            </a:r>
          </a:p>
          <a:p>
            <a:pPr>
              <a:buNone/>
            </a:pPr>
            <a:endParaRPr lang="en-NZ" sz="2800" dirty="0"/>
          </a:p>
          <a:p>
            <a:pPr>
              <a:buNone/>
            </a:pPr>
            <a:r>
              <a:rPr lang="en-NZ" sz="2800" dirty="0"/>
              <a:t>Starring Sean Penn</a:t>
            </a:r>
          </a:p>
          <a:p>
            <a:pPr marL="0" indent="0">
              <a:buNone/>
            </a:pPr>
            <a:r>
              <a:rPr lang="en-NZ" sz="2800" dirty="0"/>
              <a:t>Biographical film based on life of Harvey Milk, containing some historical footage as well as recreated scenes.</a:t>
            </a:r>
          </a:p>
          <a:p>
            <a:pPr marL="0" indent="0">
              <a:buNone/>
            </a:pPr>
            <a:endParaRPr lang="en-NZ" sz="2800" dirty="0"/>
          </a:p>
          <a:p>
            <a:pPr marL="0" indent="0">
              <a:buNone/>
            </a:pPr>
            <a:r>
              <a:rPr lang="en-NZ" sz="1900" dirty="0">
                <a:hlinkClick r:id="rId3"/>
              </a:rPr>
              <a:t>http://librarysearch.auckland.ac.nz/UOA2_A:Combined_Local:uoa_alma51250585710002091</a:t>
            </a:r>
            <a:r>
              <a:rPr lang="en-NZ" sz="1900" dirty="0"/>
              <a:t> </a:t>
            </a:r>
          </a:p>
        </p:txBody>
      </p:sp>
      <p:pic>
        <p:nvPicPr>
          <p:cNvPr id="4" name="Picture 3"/>
          <p:cNvPicPr>
            <a:picLocks noChangeAspect="1"/>
          </p:cNvPicPr>
          <p:nvPr/>
        </p:nvPicPr>
        <p:blipFill>
          <a:blip r:embed="rId4"/>
          <a:stretch>
            <a:fillRect/>
          </a:stretch>
        </p:blipFill>
        <p:spPr>
          <a:xfrm>
            <a:off x="7822904" y="464326"/>
            <a:ext cx="3965856" cy="5858651"/>
          </a:xfrm>
          <a:prstGeom prst="rect">
            <a:avLst/>
          </a:prstGeom>
        </p:spPr>
      </p:pic>
    </p:spTree>
    <p:extLst>
      <p:ext uri="{BB962C8B-B14F-4D97-AF65-F5344CB8AC3E}">
        <p14:creationId xmlns:p14="http://schemas.microsoft.com/office/powerpoint/2010/main" val="37041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latin typeface="+mn-lt"/>
              </a:rPr>
              <a:t>Harvey Milk</a:t>
            </a:r>
          </a:p>
        </p:txBody>
      </p:sp>
      <p:sp>
        <p:nvSpPr>
          <p:cNvPr id="3" name="Content Placeholder 2"/>
          <p:cNvSpPr>
            <a:spLocks noGrp="1"/>
          </p:cNvSpPr>
          <p:nvPr>
            <p:ph idx="1"/>
          </p:nvPr>
        </p:nvSpPr>
        <p:spPr>
          <a:xfrm>
            <a:off x="466166" y="1673157"/>
            <a:ext cx="11411306" cy="4688732"/>
          </a:xfrm>
        </p:spPr>
        <p:txBody>
          <a:bodyPr>
            <a:normAutofit/>
          </a:bodyPr>
          <a:lstStyle/>
          <a:p>
            <a:pPr marL="0" indent="0">
              <a:buNone/>
            </a:pPr>
            <a:r>
              <a:rPr lang="en-NZ" sz="3600" dirty="0"/>
              <a:t>Using Borg’s definitions:</a:t>
            </a:r>
            <a:endParaRPr lang="en-NZ" sz="3200" dirty="0"/>
          </a:p>
          <a:p>
            <a:r>
              <a:rPr lang="en-NZ" sz="3600" dirty="0"/>
              <a:t>Disturbing a sense of normalcy – challenges the (homophobic)  status quo. Dares to speak the truth.</a:t>
            </a:r>
          </a:p>
          <a:p>
            <a:r>
              <a:rPr lang="en-NZ" sz="3600" dirty="0"/>
              <a:t>Passion for social justice</a:t>
            </a:r>
          </a:p>
          <a:p>
            <a:r>
              <a:rPr lang="en-NZ" sz="3600" dirty="0"/>
              <a:t>Emerges from a situation of oppression</a:t>
            </a:r>
          </a:p>
          <a:p>
            <a:r>
              <a:rPr lang="en-NZ" sz="3600" dirty="0"/>
              <a:t>Uses both words and action</a:t>
            </a:r>
          </a:p>
          <a:p>
            <a:r>
              <a:rPr lang="en-US" sz="3600" dirty="0"/>
              <a:t>Has a vision, a dream, that </a:t>
            </a:r>
            <a:r>
              <a:rPr lang="en-US" sz="3600" dirty="0">
                <a:sym typeface="Wingdings"/>
              </a:rPr>
              <a:t>keeps hope alive</a:t>
            </a:r>
            <a:endParaRPr lang="en-NZ" sz="3600" dirty="0"/>
          </a:p>
          <a:p>
            <a:endParaRPr lang="en-NZ" dirty="0"/>
          </a:p>
        </p:txBody>
      </p:sp>
    </p:spTree>
    <p:extLst>
      <p:ext uri="{BB962C8B-B14F-4D97-AF65-F5344CB8AC3E}">
        <p14:creationId xmlns:p14="http://schemas.microsoft.com/office/powerpoint/2010/main" val="257544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91" y="279253"/>
            <a:ext cx="11315700" cy="792804"/>
          </a:xfrm>
        </p:spPr>
        <p:txBody>
          <a:bodyPr>
            <a:noAutofit/>
          </a:bodyPr>
          <a:lstStyle/>
          <a:p>
            <a:pPr algn="ctr"/>
            <a:r>
              <a:rPr lang="en-US" sz="4000" dirty="0">
                <a:latin typeface="+mn-lt"/>
              </a:rPr>
              <a:t>Prophecy emerges from a situation of oppression: </a:t>
            </a:r>
            <a:r>
              <a:rPr lang="en-US" sz="4000" dirty="0" smtClean="0">
                <a:latin typeface="+mn-lt"/>
              </a:rPr>
              <a:t>ACT UP</a:t>
            </a:r>
            <a:endParaRPr lang="en-US" sz="4000" dirty="0">
              <a:latin typeface="+mn-lt"/>
            </a:endParaRPr>
          </a:p>
        </p:txBody>
      </p:sp>
      <p:sp>
        <p:nvSpPr>
          <p:cNvPr id="3" name="Content Placeholder 2"/>
          <p:cNvSpPr>
            <a:spLocks noGrp="1"/>
          </p:cNvSpPr>
          <p:nvPr>
            <p:ph idx="1"/>
          </p:nvPr>
        </p:nvSpPr>
        <p:spPr>
          <a:xfrm>
            <a:off x="345789" y="1274323"/>
            <a:ext cx="8252006" cy="5583677"/>
          </a:xfrm>
        </p:spPr>
        <p:txBody>
          <a:bodyPr>
            <a:normAutofit/>
          </a:bodyPr>
          <a:lstStyle/>
          <a:p>
            <a:r>
              <a:rPr lang="en-US" dirty="0" smtClean="0"/>
              <a:t>ACT UP </a:t>
            </a:r>
            <a:r>
              <a:rPr lang="en-US" dirty="0"/>
              <a:t>(AIDS Coalition To Unleash Power) started in USA in 1987 by activist Larry Kramer</a:t>
            </a:r>
          </a:p>
          <a:p>
            <a:r>
              <a:rPr lang="en-GB" dirty="0" smtClean="0"/>
              <a:t>ACT UP </a:t>
            </a:r>
            <a:r>
              <a:rPr lang="en-GB" dirty="0"/>
              <a:t>is a ‘diverse, non-partisan group of individuals united in anger and committed to direct action to end the AIDS crisis. We advise and inform.  We demonstrate. WE ARE NOT SILENT’</a:t>
            </a:r>
          </a:p>
          <a:p>
            <a:r>
              <a:rPr lang="en-US" dirty="0"/>
              <a:t>‘Silence = Death’ – protesting governmental and institutional lassitude in responding to AIDS crisis.</a:t>
            </a:r>
          </a:p>
          <a:p>
            <a:pPr lvl="1"/>
            <a:r>
              <a:rPr lang="en-US" sz="2800" dirty="0"/>
              <a:t>Institutional homophobia of governments and healthcare organizations</a:t>
            </a:r>
          </a:p>
          <a:p>
            <a:pPr lvl="1"/>
            <a:r>
              <a:rPr lang="en-US" sz="2800" dirty="0"/>
              <a:t>Greed of pharmaceutical companies</a:t>
            </a:r>
          </a:p>
          <a:p>
            <a:pPr lvl="1"/>
            <a:r>
              <a:rPr lang="en-US" sz="2800" dirty="0"/>
              <a:t>Stigma and homophobia of religious institutions</a:t>
            </a:r>
          </a:p>
        </p:txBody>
      </p:sp>
      <p:pic>
        <p:nvPicPr>
          <p:cNvPr id="6" name="Picture 5">
            <a:extLst>
              <a:ext uri="{FF2B5EF4-FFF2-40B4-BE49-F238E27FC236}">
                <a16:creationId xmlns:a16="http://schemas.microsoft.com/office/drawing/2014/main" xmlns="" id="{11813F55-E6FE-7F45-AD1A-49A4018BBD5F}"/>
              </a:ext>
            </a:extLst>
          </p:cNvPr>
          <p:cNvPicPr>
            <a:picLocks noChangeAspect="1"/>
          </p:cNvPicPr>
          <p:nvPr/>
        </p:nvPicPr>
        <p:blipFill>
          <a:blip r:embed="rId3"/>
          <a:stretch>
            <a:fillRect/>
          </a:stretch>
        </p:blipFill>
        <p:spPr>
          <a:xfrm>
            <a:off x="8597795" y="1194017"/>
            <a:ext cx="3594205" cy="2267772"/>
          </a:xfrm>
          <a:prstGeom prst="rect">
            <a:avLst/>
          </a:prstGeom>
        </p:spPr>
      </p:pic>
      <p:pic>
        <p:nvPicPr>
          <p:cNvPr id="7" name="Picture 6">
            <a:extLst>
              <a:ext uri="{FF2B5EF4-FFF2-40B4-BE49-F238E27FC236}">
                <a16:creationId xmlns:a16="http://schemas.microsoft.com/office/drawing/2014/main" xmlns="" id="{A0FBE51A-6451-5E43-B4B3-ED5954A4E04E}"/>
              </a:ext>
            </a:extLst>
          </p:cNvPr>
          <p:cNvPicPr>
            <a:picLocks noChangeAspect="1"/>
          </p:cNvPicPr>
          <p:nvPr/>
        </p:nvPicPr>
        <p:blipFill>
          <a:blip r:embed="rId4"/>
          <a:stretch>
            <a:fillRect/>
          </a:stretch>
        </p:blipFill>
        <p:spPr>
          <a:xfrm>
            <a:off x="9049979" y="3583749"/>
            <a:ext cx="2812979" cy="2053475"/>
          </a:xfrm>
          <a:prstGeom prst="rect">
            <a:avLst/>
          </a:prstGeom>
        </p:spPr>
      </p:pic>
    </p:spTree>
    <p:extLst>
      <p:ext uri="{BB962C8B-B14F-4D97-AF65-F5344CB8AC3E}">
        <p14:creationId xmlns:p14="http://schemas.microsoft.com/office/powerpoint/2010/main" val="390589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B0CD21-3A91-7349-BB85-D3DC039AB463}"/>
              </a:ext>
            </a:extLst>
          </p:cNvPr>
          <p:cNvSpPr>
            <a:spLocks noGrp="1"/>
          </p:cNvSpPr>
          <p:nvPr>
            <p:ph type="title"/>
          </p:nvPr>
        </p:nvSpPr>
        <p:spPr>
          <a:xfrm>
            <a:off x="838200" y="365126"/>
            <a:ext cx="10515600" cy="649028"/>
          </a:xfrm>
        </p:spPr>
        <p:txBody>
          <a:bodyPr>
            <a:normAutofit fontScale="90000"/>
          </a:bodyPr>
          <a:lstStyle/>
          <a:p>
            <a:pPr algn="ctr"/>
            <a:r>
              <a:rPr lang="en-US" dirty="0"/>
              <a:t>Prophets disturb our sense of normalcy: </a:t>
            </a:r>
            <a:br>
              <a:rPr lang="en-US" dirty="0"/>
            </a:br>
            <a:r>
              <a:rPr lang="en-US" dirty="0"/>
              <a:t>‘Stop the church’ protest</a:t>
            </a:r>
          </a:p>
        </p:txBody>
      </p:sp>
      <p:sp>
        <p:nvSpPr>
          <p:cNvPr id="3" name="Content Placeholder 2">
            <a:extLst>
              <a:ext uri="{FF2B5EF4-FFF2-40B4-BE49-F238E27FC236}">
                <a16:creationId xmlns:a16="http://schemas.microsoft.com/office/drawing/2014/main" xmlns="" id="{F187AF4D-263A-3B46-8889-B94FED1D3FFE}"/>
              </a:ext>
            </a:extLst>
          </p:cNvPr>
          <p:cNvSpPr>
            <a:spLocks noGrp="1"/>
          </p:cNvSpPr>
          <p:nvPr>
            <p:ph idx="1"/>
          </p:nvPr>
        </p:nvSpPr>
        <p:spPr>
          <a:xfrm>
            <a:off x="388749" y="1673476"/>
            <a:ext cx="7883175" cy="5163670"/>
          </a:xfrm>
        </p:spPr>
        <p:txBody>
          <a:bodyPr>
            <a:normAutofit fontScale="92500"/>
          </a:bodyPr>
          <a:lstStyle/>
          <a:p>
            <a:r>
              <a:rPr lang="en-US" sz="3200" dirty="0"/>
              <a:t>‘Stop the Church’ – protest over Cardinal John O’Connor’s continued condemnation of homosexuality, condom use, and abortion.</a:t>
            </a:r>
          </a:p>
          <a:p>
            <a:r>
              <a:rPr lang="en-US" sz="3200" dirty="0"/>
              <a:t>Around 5000 demonstrators from ACT-UP and WHAM (Women’s Health Action Mobilization) rallied outside St Patrick’s Cathedral, NY.</a:t>
            </a:r>
          </a:p>
          <a:p>
            <a:r>
              <a:rPr lang="en-US" sz="3200" dirty="0"/>
              <a:t>Some protesters entered the church during mass, disrupting the service and staging a ‘die in’.</a:t>
            </a:r>
          </a:p>
          <a:p>
            <a:r>
              <a:rPr lang="en-US" sz="3200" dirty="0"/>
              <a:t>See ‘United in Anger’ documentary (34:15) </a:t>
            </a:r>
            <a:r>
              <a:rPr lang="en-US" dirty="0">
                <a:hlinkClick r:id="rId3"/>
              </a:rPr>
              <a:t>https://www.youtube.com/watch?v=vuMTMEendus</a:t>
            </a:r>
            <a:endParaRPr lang="en-US" sz="3200" dirty="0"/>
          </a:p>
        </p:txBody>
      </p:sp>
      <p:pic>
        <p:nvPicPr>
          <p:cNvPr id="4" name="Picture 3">
            <a:extLst>
              <a:ext uri="{FF2B5EF4-FFF2-40B4-BE49-F238E27FC236}">
                <a16:creationId xmlns:a16="http://schemas.microsoft.com/office/drawing/2014/main" xmlns="" id="{CE267715-E29F-3E48-B7CC-A3A3D9BC9F33}"/>
              </a:ext>
            </a:extLst>
          </p:cNvPr>
          <p:cNvPicPr>
            <a:picLocks noChangeAspect="1"/>
          </p:cNvPicPr>
          <p:nvPr/>
        </p:nvPicPr>
        <p:blipFill>
          <a:blip r:embed="rId4"/>
          <a:stretch>
            <a:fillRect/>
          </a:stretch>
        </p:blipFill>
        <p:spPr>
          <a:xfrm>
            <a:off x="8271924" y="2205318"/>
            <a:ext cx="3492581" cy="4099987"/>
          </a:xfrm>
          <a:prstGeom prst="rect">
            <a:avLst/>
          </a:prstGeom>
        </p:spPr>
      </p:pic>
    </p:spTree>
    <p:extLst>
      <p:ext uri="{BB962C8B-B14F-4D97-AF65-F5344CB8AC3E}">
        <p14:creationId xmlns:p14="http://schemas.microsoft.com/office/powerpoint/2010/main" val="2428865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r>
              <a:rPr lang="en-NZ" dirty="0"/>
              <a:t>ACT-UP – fulfilling the prophetic role</a:t>
            </a:r>
          </a:p>
        </p:txBody>
      </p:sp>
      <p:sp>
        <p:nvSpPr>
          <p:cNvPr id="3" name="Content Placeholder 2"/>
          <p:cNvSpPr>
            <a:spLocks noGrp="1"/>
          </p:cNvSpPr>
          <p:nvPr>
            <p:ph idx="1"/>
          </p:nvPr>
        </p:nvSpPr>
        <p:spPr>
          <a:xfrm>
            <a:off x="358588" y="1556951"/>
            <a:ext cx="11429757" cy="4930345"/>
          </a:xfrm>
        </p:spPr>
        <p:txBody>
          <a:bodyPr>
            <a:normAutofit lnSpcReduction="10000"/>
          </a:bodyPr>
          <a:lstStyle/>
          <a:p>
            <a:pPr marL="514350" indent="-514350">
              <a:buFont typeface="+mj-lt"/>
              <a:buAutoNum type="arabicPeriod"/>
            </a:pPr>
            <a:r>
              <a:rPr lang="en-US" sz="3200" dirty="0"/>
              <a:t>Disturbed society’s (and the Church’s) sense of normalcy, destabilizing dominant (homophobic, sexist and racist) discourses – dare to speak the truth.</a:t>
            </a:r>
          </a:p>
          <a:p>
            <a:pPr marL="480060" indent="-514350">
              <a:buFont typeface="+mj-lt"/>
              <a:buAutoNum type="arabicPeriod"/>
            </a:pPr>
            <a:r>
              <a:rPr lang="en-US" sz="3200" dirty="0"/>
              <a:t>Prophecy emerges from a situation of oppression by elites against the poor, vulnerable, powerless (AIDS affected politically disenfranchised communities the most)</a:t>
            </a:r>
          </a:p>
          <a:p>
            <a:pPr marL="480060" indent="-514350">
              <a:buFont typeface="+mj-lt"/>
              <a:buAutoNum type="arabicPeriod"/>
            </a:pPr>
            <a:r>
              <a:rPr lang="en-US" sz="3200" dirty="0"/>
              <a:t>Passion for social justice – justice for those stigmatized by AIDS</a:t>
            </a:r>
          </a:p>
          <a:p>
            <a:pPr marL="514350" indent="-514350">
              <a:buFont typeface="+mj-lt"/>
              <a:buAutoNum type="arabicPeriod"/>
            </a:pPr>
            <a:r>
              <a:rPr lang="en-US" sz="3200" dirty="0"/>
              <a:t>ACT-UP has a vision, a dream, that brings </a:t>
            </a:r>
            <a:r>
              <a:rPr lang="en-US" sz="3200" dirty="0">
                <a:sym typeface="Wingdings"/>
              </a:rPr>
              <a:t>hope (the end of AIDS)</a:t>
            </a:r>
          </a:p>
          <a:p>
            <a:pPr marL="514350" indent="-514350">
              <a:buFont typeface="+mj-lt"/>
              <a:buAutoNum type="arabicPeriod"/>
            </a:pPr>
            <a:r>
              <a:rPr lang="en-US" sz="3200" dirty="0"/>
              <a:t>With prophetic speech there’s corresponding prophetic action – protests, ‘die-ins’, education, etc.</a:t>
            </a:r>
          </a:p>
          <a:p>
            <a:endParaRPr lang="en-NZ" sz="2800" b="1" dirty="0"/>
          </a:p>
        </p:txBody>
      </p:sp>
    </p:spTree>
    <p:extLst>
      <p:ext uri="{BB962C8B-B14F-4D97-AF65-F5344CB8AC3E}">
        <p14:creationId xmlns:p14="http://schemas.microsoft.com/office/powerpoint/2010/main" val="413200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9"/>
            <a:ext cx="8229600" cy="622177"/>
          </a:xfrm>
        </p:spPr>
        <p:txBody>
          <a:bodyPr>
            <a:normAutofit fontScale="90000"/>
          </a:bodyPr>
          <a:lstStyle/>
          <a:p>
            <a:r>
              <a:rPr lang="en-US" dirty="0"/>
              <a:t>Malala Yousafzai</a:t>
            </a:r>
          </a:p>
        </p:txBody>
      </p:sp>
      <p:pic>
        <p:nvPicPr>
          <p:cNvPr id="6" name="Picture 5"/>
          <p:cNvPicPr>
            <a:picLocks noChangeAspect="1"/>
          </p:cNvPicPr>
          <p:nvPr/>
        </p:nvPicPr>
        <p:blipFill>
          <a:blip r:embed="rId3"/>
          <a:stretch>
            <a:fillRect/>
          </a:stretch>
        </p:blipFill>
        <p:spPr>
          <a:xfrm>
            <a:off x="8143672" y="1165356"/>
            <a:ext cx="3660406" cy="5059973"/>
          </a:xfrm>
          <a:prstGeom prst="rect">
            <a:avLst/>
          </a:prstGeom>
        </p:spPr>
      </p:pic>
      <p:sp>
        <p:nvSpPr>
          <p:cNvPr id="7" name="TextBox 6"/>
          <p:cNvSpPr txBox="1"/>
          <p:nvPr/>
        </p:nvSpPr>
        <p:spPr>
          <a:xfrm>
            <a:off x="279700" y="1252905"/>
            <a:ext cx="7541338" cy="5324535"/>
          </a:xfrm>
          <a:prstGeom prst="rect">
            <a:avLst/>
          </a:prstGeom>
          <a:noFill/>
        </p:spPr>
        <p:txBody>
          <a:bodyPr wrap="square" rtlCol="0">
            <a:spAutoFit/>
          </a:bodyPr>
          <a:lstStyle/>
          <a:p>
            <a:pPr defTabSz="457200"/>
            <a:r>
              <a:rPr lang="en-US" sz="2800" dirty="0">
                <a:solidFill>
                  <a:prstClr val="black"/>
                </a:solidFill>
              </a:rPr>
              <a:t>Pakistani teenage activist for female education and human rights advocacy in Pakistan</a:t>
            </a:r>
            <a:r>
              <a:rPr lang="en-US" sz="2400" dirty="0">
                <a:solidFill>
                  <a:prstClr val="black"/>
                </a:solidFill>
              </a:rPr>
              <a:t>.</a:t>
            </a:r>
          </a:p>
          <a:p>
            <a:pPr defTabSz="457200"/>
            <a:endParaRPr lang="en-US" sz="2400" dirty="0">
              <a:solidFill>
                <a:prstClr val="black"/>
              </a:solidFill>
            </a:endParaRPr>
          </a:p>
          <a:p>
            <a:pPr defTabSz="457200"/>
            <a:r>
              <a:rPr lang="en-US" sz="2800" dirty="0">
                <a:solidFill>
                  <a:prstClr val="black"/>
                </a:solidFill>
              </a:rPr>
              <a:t>Defied Taliban restrictions in her hometown and openly campaigned for girl’s education</a:t>
            </a:r>
            <a:r>
              <a:rPr lang="en-US" sz="2400" dirty="0">
                <a:solidFill>
                  <a:prstClr val="black"/>
                </a:solidFill>
              </a:rPr>
              <a:t>.</a:t>
            </a:r>
          </a:p>
          <a:p>
            <a:pPr defTabSz="457200"/>
            <a:endParaRPr lang="en-US" sz="2400" dirty="0">
              <a:solidFill>
                <a:prstClr val="black"/>
              </a:solidFill>
            </a:endParaRPr>
          </a:p>
          <a:p>
            <a:pPr defTabSz="457200"/>
            <a:r>
              <a:rPr lang="en-US" sz="2800" dirty="0">
                <a:solidFill>
                  <a:prstClr val="black"/>
                </a:solidFill>
              </a:rPr>
              <a:t>Victim of assassination attempt by Taliban in 2012</a:t>
            </a:r>
            <a:r>
              <a:rPr lang="en-US" sz="2400" dirty="0">
                <a:solidFill>
                  <a:prstClr val="black"/>
                </a:solidFill>
              </a:rPr>
              <a:t>.</a:t>
            </a:r>
          </a:p>
          <a:p>
            <a:pPr defTabSz="457200"/>
            <a:endParaRPr lang="en-US" sz="2400" dirty="0">
              <a:solidFill>
                <a:prstClr val="black"/>
              </a:solidFill>
            </a:endParaRPr>
          </a:p>
          <a:p>
            <a:pPr defTabSz="457200"/>
            <a:r>
              <a:rPr lang="en-US" sz="2800" dirty="0">
                <a:solidFill>
                  <a:prstClr val="black"/>
                </a:solidFill>
              </a:rPr>
              <a:t>Continues to advocate for girl’s education in both Pakistan and globally</a:t>
            </a:r>
            <a:r>
              <a:rPr lang="en-US" sz="2400" dirty="0">
                <a:solidFill>
                  <a:prstClr val="black"/>
                </a:solidFill>
              </a:rPr>
              <a:t>.</a:t>
            </a:r>
          </a:p>
          <a:p>
            <a:pPr defTabSz="457200"/>
            <a:endParaRPr lang="en-US" dirty="0">
              <a:solidFill>
                <a:prstClr val="black"/>
              </a:solidFill>
            </a:endParaRPr>
          </a:p>
          <a:p>
            <a:pPr defTabSz="457200"/>
            <a:endParaRPr lang="en-US" dirty="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spTree>
    <p:extLst>
      <p:ext uri="{BB962C8B-B14F-4D97-AF65-F5344CB8AC3E}">
        <p14:creationId xmlns:p14="http://schemas.microsoft.com/office/powerpoint/2010/main" val="1362275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Mid-semester quiz</a:t>
            </a:r>
          </a:p>
        </p:txBody>
      </p:sp>
      <p:sp>
        <p:nvSpPr>
          <p:cNvPr id="3" name="Content Placeholder 2"/>
          <p:cNvSpPr>
            <a:spLocks noGrp="1"/>
          </p:cNvSpPr>
          <p:nvPr>
            <p:ph idx="1"/>
          </p:nvPr>
        </p:nvSpPr>
        <p:spPr>
          <a:xfrm>
            <a:off x="924339" y="1769165"/>
            <a:ext cx="11022495" cy="4740965"/>
          </a:xfrm>
        </p:spPr>
        <p:txBody>
          <a:bodyPr>
            <a:normAutofit/>
          </a:bodyPr>
          <a:lstStyle/>
          <a:p>
            <a:r>
              <a:rPr lang="en-NZ" sz="2800" dirty="0"/>
              <a:t>Worth 15% of total grade</a:t>
            </a:r>
          </a:p>
          <a:p>
            <a:r>
              <a:rPr lang="en-NZ" sz="2800" dirty="0"/>
              <a:t>Available between 20 August (from 9am) and 27 August (11pm).</a:t>
            </a:r>
          </a:p>
          <a:p>
            <a:r>
              <a:rPr lang="en-NZ" sz="2800" dirty="0"/>
              <a:t>30 minutes to answer 20 multi-choice questions.</a:t>
            </a:r>
          </a:p>
          <a:p>
            <a:r>
              <a:rPr lang="en-NZ" sz="2800" dirty="0"/>
              <a:t>Will cover material from weeks 1-5 (from readings and slides)</a:t>
            </a:r>
          </a:p>
          <a:p>
            <a:r>
              <a:rPr lang="en-NZ" sz="2800" dirty="0"/>
              <a:t>Completed online, via Canvas quizzes.</a:t>
            </a:r>
          </a:p>
          <a:p>
            <a:r>
              <a:rPr lang="en-NZ" sz="2800" dirty="0"/>
              <a:t>Practice quiz (based on last year’s) is available for you to try out on Canvas.</a:t>
            </a:r>
          </a:p>
          <a:p>
            <a:r>
              <a:rPr lang="en-NZ" sz="2800" dirty="0" err="1"/>
              <a:t>Tuaakana</a:t>
            </a:r>
            <a:r>
              <a:rPr lang="en-NZ" sz="2800" dirty="0"/>
              <a:t> quiz workshop – details to follow</a:t>
            </a:r>
          </a:p>
        </p:txBody>
      </p:sp>
    </p:spTree>
    <p:extLst>
      <p:ext uri="{BB962C8B-B14F-4D97-AF65-F5344CB8AC3E}">
        <p14:creationId xmlns:p14="http://schemas.microsoft.com/office/powerpoint/2010/main" val="48460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7345" y="420554"/>
            <a:ext cx="8229600" cy="674931"/>
          </a:xfrm>
        </p:spPr>
        <p:txBody>
          <a:bodyPr>
            <a:normAutofit fontScale="90000"/>
          </a:bodyPr>
          <a:lstStyle/>
          <a:p>
            <a:r>
              <a:rPr lang="en-US" dirty="0"/>
              <a:t>Malala Yousafzai</a:t>
            </a:r>
          </a:p>
        </p:txBody>
      </p:sp>
      <p:sp>
        <p:nvSpPr>
          <p:cNvPr id="4" name="Content Placeholder 3"/>
          <p:cNvSpPr>
            <a:spLocks noGrp="1"/>
          </p:cNvSpPr>
          <p:nvPr>
            <p:ph idx="1"/>
          </p:nvPr>
        </p:nvSpPr>
        <p:spPr>
          <a:xfrm>
            <a:off x="482138" y="1485733"/>
            <a:ext cx="11395333" cy="4708525"/>
          </a:xfrm>
        </p:spPr>
        <p:txBody>
          <a:bodyPr>
            <a:normAutofit/>
          </a:bodyPr>
          <a:lstStyle/>
          <a:p>
            <a:pPr marL="0" indent="0">
              <a:buNone/>
            </a:pPr>
            <a:r>
              <a:rPr lang="en-NZ" sz="3200" dirty="0"/>
              <a:t>Using Borg’s definitions:</a:t>
            </a:r>
          </a:p>
          <a:p>
            <a:r>
              <a:rPr lang="en-NZ" sz="3200" dirty="0"/>
              <a:t>Disturbing a sense of normalcy – challenges the (Taliban’s) status quo about gender roles. Dares to speak the truth.</a:t>
            </a:r>
          </a:p>
          <a:p>
            <a:r>
              <a:rPr lang="en-NZ" sz="3200" dirty="0"/>
              <a:t>Passion for social justice</a:t>
            </a:r>
          </a:p>
          <a:p>
            <a:r>
              <a:rPr lang="en-NZ" sz="3200" dirty="0"/>
              <a:t>Emerges from a situation of oppression – she belongs to the oppressed group</a:t>
            </a:r>
          </a:p>
          <a:p>
            <a:r>
              <a:rPr lang="en-NZ" sz="3200" dirty="0"/>
              <a:t>Intimate relationship with God</a:t>
            </a:r>
          </a:p>
          <a:p>
            <a:r>
              <a:rPr lang="en-US" sz="3200" dirty="0"/>
              <a:t>Has a vision, a dream, that </a:t>
            </a:r>
            <a:r>
              <a:rPr lang="en-US" sz="3200" dirty="0">
                <a:sym typeface="Wingdings"/>
              </a:rPr>
              <a:t>keeps hope alive</a:t>
            </a:r>
            <a:endParaRPr lang="en-NZ" sz="3200" dirty="0"/>
          </a:p>
          <a:p>
            <a:endParaRPr lang="en-US" dirty="0"/>
          </a:p>
        </p:txBody>
      </p:sp>
    </p:spTree>
    <p:extLst>
      <p:ext uri="{BB962C8B-B14F-4D97-AF65-F5344CB8AC3E}">
        <p14:creationId xmlns:p14="http://schemas.microsoft.com/office/powerpoint/2010/main" val="1917739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F52D5B-ABF1-B646-B104-B01BB17EDDE2}"/>
              </a:ext>
            </a:extLst>
          </p:cNvPr>
          <p:cNvPicPr>
            <a:picLocks noChangeAspect="1"/>
          </p:cNvPicPr>
          <p:nvPr/>
        </p:nvPicPr>
        <p:blipFill rotWithShape="1">
          <a:blip r:embed="rId3"/>
          <a:srcRect b="7546"/>
          <a:stretch/>
        </p:blipFill>
        <p:spPr>
          <a:xfrm>
            <a:off x="0" y="0"/>
            <a:ext cx="12192000" cy="7514705"/>
          </a:xfrm>
          <a:prstGeom prst="rect">
            <a:avLst/>
          </a:prstGeom>
        </p:spPr>
      </p:pic>
      <p:sp>
        <p:nvSpPr>
          <p:cNvPr id="2" name="Title 1">
            <a:extLst>
              <a:ext uri="{FF2B5EF4-FFF2-40B4-BE49-F238E27FC236}">
                <a16:creationId xmlns:a16="http://schemas.microsoft.com/office/drawing/2014/main" xmlns="" id="{143CECDD-74D9-9549-9F51-29A2A165C1C1}"/>
              </a:ext>
            </a:extLst>
          </p:cNvPr>
          <p:cNvSpPr>
            <a:spLocks noGrp="1"/>
          </p:cNvSpPr>
          <p:nvPr>
            <p:ph type="title"/>
          </p:nvPr>
        </p:nvSpPr>
        <p:spPr>
          <a:xfrm>
            <a:off x="289560" y="365125"/>
            <a:ext cx="10515600" cy="1325563"/>
          </a:xfrm>
        </p:spPr>
        <p:txBody>
          <a:bodyPr/>
          <a:lstStyle/>
          <a:p>
            <a:pPr algn="r"/>
            <a:r>
              <a:rPr lang="en-US" dirty="0">
                <a:solidFill>
                  <a:schemeClr val="bg1"/>
                </a:solidFill>
                <a:latin typeface="Baskerville Old Face" panose="02020602080505020303" pitchFamily="18" charset="0"/>
              </a:rPr>
              <a:t>Kendrick Lamar</a:t>
            </a:r>
          </a:p>
        </p:txBody>
      </p:sp>
      <p:sp>
        <p:nvSpPr>
          <p:cNvPr id="3" name="Content Placeholder 2">
            <a:extLst>
              <a:ext uri="{FF2B5EF4-FFF2-40B4-BE49-F238E27FC236}">
                <a16:creationId xmlns:a16="http://schemas.microsoft.com/office/drawing/2014/main" xmlns="" id="{7080DFAC-0053-B14D-81BE-78887C403BEE}"/>
              </a:ext>
            </a:extLst>
          </p:cNvPr>
          <p:cNvSpPr>
            <a:spLocks noGrp="1"/>
          </p:cNvSpPr>
          <p:nvPr>
            <p:ph idx="1"/>
          </p:nvPr>
        </p:nvSpPr>
        <p:spPr>
          <a:xfrm>
            <a:off x="6096000" y="2055813"/>
            <a:ext cx="5529349" cy="4351338"/>
          </a:xfrm>
        </p:spPr>
        <p:txBody>
          <a:bodyPr/>
          <a:lstStyle/>
          <a:p>
            <a:r>
              <a:rPr lang="en-US" dirty="0">
                <a:solidFill>
                  <a:schemeClr val="bg1"/>
                </a:solidFill>
                <a:latin typeface="Baskerville Old Face" panose="02020602080505020303" pitchFamily="18" charset="0"/>
              </a:rPr>
              <a:t>See student essay by Eddie </a:t>
            </a:r>
            <a:r>
              <a:rPr lang="en-US" dirty="0" err="1">
                <a:solidFill>
                  <a:schemeClr val="bg1"/>
                </a:solidFill>
                <a:latin typeface="Baskerville Old Face" panose="02020602080505020303" pitchFamily="18" charset="0"/>
              </a:rPr>
              <a:t>Mataele</a:t>
            </a:r>
            <a:r>
              <a:rPr lang="en-US" dirty="0">
                <a:solidFill>
                  <a:schemeClr val="bg1"/>
                </a:solidFill>
                <a:latin typeface="Baskerville Old Face" panose="02020602080505020303" pitchFamily="18" charset="0"/>
              </a:rPr>
              <a:t> </a:t>
            </a:r>
            <a:r>
              <a:rPr lang="en-US" dirty="0">
                <a:solidFill>
                  <a:schemeClr val="bg1"/>
                </a:solidFill>
                <a:latin typeface="Baskerville Old Face" panose="02020602080505020303" pitchFamily="18" charset="0"/>
                <a:hlinkClick r:id="rId4">
                  <a:extLst>
                    <a:ext uri="{A12FA001-AC4F-418D-AE19-62706E023703}">
                      <ahyp:hlinkClr xmlns:ahyp="http://schemas.microsoft.com/office/drawing/2018/hyperlinkcolor" xmlns="" val="tx"/>
                    </a:ext>
                  </a:extLst>
                </a:hlinkClick>
              </a:rPr>
              <a:t>here</a:t>
            </a:r>
            <a:r>
              <a:rPr lang="en-US" dirty="0" smtClean="0">
                <a:solidFill>
                  <a:schemeClr val="bg1"/>
                </a:solidFill>
                <a:latin typeface="Baskerville Old Face" panose="02020602080505020303" pitchFamily="18" charset="0"/>
              </a:rPr>
              <a:t>.</a:t>
            </a:r>
          </a:p>
          <a:p>
            <a:endParaRPr lang="en-US" dirty="0">
              <a:solidFill>
                <a:schemeClr val="bg1"/>
              </a:solidFill>
            </a:endParaRPr>
          </a:p>
          <a:p>
            <a:r>
              <a:rPr lang="en-NZ" dirty="0">
                <a:solidFill>
                  <a:schemeClr val="bg1"/>
                </a:solidFill>
                <a:latin typeface="Baskerville Old Face" panose="02020602080505020303" pitchFamily="18" charset="0"/>
              </a:rPr>
              <a:t>“I got a greater purpose. God put something in my heart to get across and that’s what I’m going to focus on, using my voice as an instrument and doing what needs to be done.”</a:t>
            </a:r>
          </a:p>
          <a:p>
            <a:pPr algn="r"/>
            <a:r>
              <a:rPr lang="en-NZ" dirty="0">
                <a:solidFill>
                  <a:schemeClr val="bg1"/>
                </a:solidFill>
                <a:latin typeface="Baskerville Old Face" panose="02020602080505020303" pitchFamily="18" charset="0"/>
              </a:rPr>
              <a:t>Kendrick Lamar</a:t>
            </a:r>
          </a:p>
        </p:txBody>
      </p:sp>
    </p:spTree>
    <p:extLst>
      <p:ext uri="{BB962C8B-B14F-4D97-AF65-F5344CB8AC3E}">
        <p14:creationId xmlns:p14="http://schemas.microsoft.com/office/powerpoint/2010/main" val="3814880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08B0C8-A78F-244E-A0C9-03C19D939766}"/>
              </a:ext>
            </a:extLst>
          </p:cNvPr>
          <p:cNvSpPr>
            <a:spLocks noGrp="1"/>
          </p:cNvSpPr>
          <p:nvPr>
            <p:ph type="title"/>
          </p:nvPr>
        </p:nvSpPr>
        <p:spPr/>
        <p:txBody>
          <a:bodyPr/>
          <a:lstStyle/>
          <a:p>
            <a:r>
              <a:rPr lang="en-US" dirty="0"/>
              <a:t>Kendrick Lamar</a:t>
            </a:r>
          </a:p>
        </p:txBody>
      </p:sp>
      <p:sp>
        <p:nvSpPr>
          <p:cNvPr id="3" name="Content Placeholder 2">
            <a:extLst>
              <a:ext uri="{FF2B5EF4-FFF2-40B4-BE49-F238E27FC236}">
                <a16:creationId xmlns:a16="http://schemas.microsoft.com/office/drawing/2014/main" xmlns="" id="{0F081025-0990-1A4A-989E-1ABFD213BCCD}"/>
              </a:ext>
            </a:extLst>
          </p:cNvPr>
          <p:cNvSpPr>
            <a:spLocks noGrp="1"/>
          </p:cNvSpPr>
          <p:nvPr>
            <p:ph idx="1"/>
          </p:nvPr>
        </p:nvSpPr>
        <p:spPr>
          <a:xfrm>
            <a:off x="838200" y="1690688"/>
            <a:ext cx="10515600" cy="4859741"/>
          </a:xfrm>
        </p:spPr>
        <p:txBody>
          <a:bodyPr>
            <a:normAutofit/>
          </a:bodyPr>
          <a:lstStyle/>
          <a:p>
            <a:pPr marL="514350" indent="-514350">
              <a:buFont typeface="+mj-lt"/>
              <a:buAutoNum type="arabicPeriod"/>
            </a:pPr>
            <a:r>
              <a:rPr lang="en-US" dirty="0"/>
              <a:t>Disturbs society’s sense of normalcy, destabilizing dominant discourses around race – dares to speak the truth through song lyrics and public statements.</a:t>
            </a:r>
          </a:p>
          <a:p>
            <a:pPr marL="480060" indent="-514350">
              <a:buFont typeface="+mj-lt"/>
              <a:buAutoNum type="arabicPeriod"/>
            </a:pPr>
            <a:r>
              <a:rPr lang="en-US" dirty="0"/>
              <a:t>His work emerges from a situation of oppression by elites against the vulnerable and powerless (particularly African Americans)</a:t>
            </a:r>
          </a:p>
          <a:p>
            <a:pPr marL="480060" indent="-514350">
              <a:buFont typeface="+mj-lt"/>
              <a:buAutoNum type="arabicPeriod"/>
            </a:pPr>
            <a:r>
              <a:rPr lang="en-US" dirty="0"/>
              <a:t>Passion for social justice</a:t>
            </a:r>
          </a:p>
          <a:p>
            <a:pPr marL="514350" indent="-514350">
              <a:buFont typeface="+mj-lt"/>
              <a:buAutoNum type="arabicPeriod"/>
            </a:pPr>
            <a:r>
              <a:rPr lang="en-US" dirty="0"/>
              <a:t>Lamar has a vision, a dream, that brings </a:t>
            </a:r>
            <a:r>
              <a:rPr lang="en-US" dirty="0">
                <a:sym typeface="Wingdings"/>
              </a:rPr>
              <a:t>hope to his audience (lyrics of ‘</a:t>
            </a:r>
            <a:r>
              <a:rPr lang="en-US" dirty="0">
                <a:sym typeface="Wingdings"/>
                <a:hlinkClick r:id="rId3"/>
              </a:rPr>
              <a:t>Alright</a:t>
            </a:r>
            <a:r>
              <a:rPr lang="en-US" dirty="0">
                <a:sym typeface="Wingdings"/>
              </a:rPr>
              <a:t>’ </a:t>
            </a:r>
            <a:r>
              <a:rPr lang="en-US" dirty="0">
                <a:sym typeface="Wingdings"/>
                <a:hlinkClick r:id="rId4"/>
              </a:rPr>
              <a:t>chanted</a:t>
            </a:r>
            <a:r>
              <a:rPr lang="en-US" dirty="0">
                <a:sym typeface="Wingdings"/>
              </a:rPr>
              <a:t> by crowds during Black Lives Matter protest)</a:t>
            </a:r>
          </a:p>
          <a:p>
            <a:pPr marL="514350" indent="-514350">
              <a:buFont typeface="+mj-lt"/>
              <a:buAutoNum type="arabicPeriod"/>
            </a:pPr>
            <a:r>
              <a:rPr lang="en-US" dirty="0">
                <a:sym typeface="Wingdings"/>
              </a:rPr>
              <a:t>Intimate relationship with God – not essential for contemporary prophets but part of Lamar’s overarching message</a:t>
            </a:r>
          </a:p>
        </p:txBody>
      </p:sp>
    </p:spTree>
    <p:extLst>
      <p:ext uri="{BB962C8B-B14F-4D97-AF65-F5344CB8AC3E}">
        <p14:creationId xmlns:p14="http://schemas.microsoft.com/office/powerpoint/2010/main" val="1253516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DCBCB6-F1BC-684B-8236-19EE93B60130}"/>
              </a:ext>
            </a:extLst>
          </p:cNvPr>
          <p:cNvSpPr>
            <a:spLocks noGrp="1"/>
          </p:cNvSpPr>
          <p:nvPr>
            <p:ph type="title"/>
          </p:nvPr>
        </p:nvSpPr>
        <p:spPr>
          <a:xfrm>
            <a:off x="838200" y="365125"/>
            <a:ext cx="10515600" cy="495487"/>
          </a:xfrm>
        </p:spPr>
        <p:txBody>
          <a:bodyPr>
            <a:normAutofit fontScale="90000"/>
          </a:bodyPr>
          <a:lstStyle/>
          <a:p>
            <a:r>
              <a:rPr lang="en-US" dirty="0"/>
              <a:t>Taika Waititi – disturbs our sense of normalcy</a:t>
            </a:r>
          </a:p>
        </p:txBody>
      </p:sp>
      <p:pic>
        <p:nvPicPr>
          <p:cNvPr id="4" name="Content Placeholder 3">
            <a:extLst>
              <a:ext uri="{FF2B5EF4-FFF2-40B4-BE49-F238E27FC236}">
                <a16:creationId xmlns:a16="http://schemas.microsoft.com/office/drawing/2014/main" xmlns="" id="{C10BEE70-089C-3D43-BDB4-BB52EE77AF1B}"/>
              </a:ext>
            </a:extLst>
          </p:cNvPr>
          <p:cNvPicPr>
            <a:picLocks noGrp="1" noChangeAspect="1"/>
          </p:cNvPicPr>
          <p:nvPr>
            <p:ph idx="1"/>
          </p:nvPr>
        </p:nvPicPr>
        <p:blipFill>
          <a:blip r:embed="rId3"/>
          <a:stretch>
            <a:fillRect/>
          </a:stretch>
        </p:blipFill>
        <p:spPr>
          <a:xfrm>
            <a:off x="311877" y="1152806"/>
            <a:ext cx="3081079" cy="4817688"/>
          </a:xfrm>
          <a:prstGeom prst="rect">
            <a:avLst/>
          </a:prstGeom>
        </p:spPr>
      </p:pic>
      <p:sp>
        <p:nvSpPr>
          <p:cNvPr id="5" name="TextBox 4">
            <a:extLst>
              <a:ext uri="{FF2B5EF4-FFF2-40B4-BE49-F238E27FC236}">
                <a16:creationId xmlns:a16="http://schemas.microsoft.com/office/drawing/2014/main" xmlns="" id="{ED3184DB-E99F-F849-A88A-59B469857DA4}"/>
              </a:ext>
            </a:extLst>
          </p:cNvPr>
          <p:cNvSpPr txBox="1"/>
          <p:nvPr/>
        </p:nvSpPr>
        <p:spPr>
          <a:xfrm>
            <a:off x="3726537" y="1009370"/>
            <a:ext cx="8071015" cy="6647974"/>
          </a:xfrm>
          <a:prstGeom prst="rect">
            <a:avLst/>
          </a:prstGeom>
          <a:noFill/>
        </p:spPr>
        <p:txBody>
          <a:bodyPr wrap="square" rtlCol="0">
            <a:spAutoFit/>
          </a:bodyPr>
          <a:lstStyle/>
          <a:p>
            <a:pPr defTabSz="457200"/>
            <a:r>
              <a:rPr lang="en-US" sz="2800" dirty="0">
                <a:solidFill>
                  <a:prstClr val="black"/>
                </a:solidFill>
              </a:rPr>
              <a:t>Challenging racism in New Zealand through his involvement in ‘Give Nothing to Racism’ campaign.</a:t>
            </a:r>
          </a:p>
          <a:p>
            <a:pPr defTabSz="457200"/>
            <a:endParaRPr lang="en-US" sz="2800" dirty="0">
              <a:solidFill>
                <a:prstClr val="black"/>
              </a:solidFill>
            </a:endParaRPr>
          </a:p>
          <a:p>
            <a:pPr defTabSz="457200"/>
            <a:r>
              <a:rPr lang="en-US" sz="2800" dirty="0">
                <a:solidFill>
                  <a:prstClr val="black"/>
                </a:solidFill>
              </a:rPr>
              <a:t>Some of his films highlight racism and other injustices engrained in New Zealand culture.</a:t>
            </a:r>
          </a:p>
          <a:p>
            <a:pPr lvl="1" defTabSz="457200"/>
            <a:r>
              <a:rPr lang="en-US" sz="2800" dirty="0">
                <a:solidFill>
                  <a:prstClr val="black"/>
                </a:solidFill>
              </a:rPr>
              <a:t>E.g. </a:t>
            </a:r>
            <a:r>
              <a:rPr lang="en-US" sz="2800" i="1" dirty="0">
                <a:solidFill>
                  <a:prstClr val="black"/>
                </a:solidFill>
              </a:rPr>
              <a:t>Hunt for the </a:t>
            </a:r>
            <a:r>
              <a:rPr lang="en-US" sz="2800" i="1" dirty="0" err="1">
                <a:solidFill>
                  <a:prstClr val="black"/>
                </a:solidFill>
              </a:rPr>
              <a:t>Wilderpeople</a:t>
            </a:r>
            <a:r>
              <a:rPr lang="en-US" sz="2800" i="1" dirty="0">
                <a:solidFill>
                  <a:prstClr val="black"/>
                </a:solidFill>
              </a:rPr>
              <a:t> </a:t>
            </a:r>
            <a:r>
              <a:rPr lang="en-US" sz="2800" dirty="0">
                <a:solidFill>
                  <a:prstClr val="black"/>
                </a:solidFill>
              </a:rPr>
              <a:t>(2016)</a:t>
            </a:r>
          </a:p>
          <a:p>
            <a:pPr lvl="1" defTabSz="457200"/>
            <a:endParaRPr lang="en-US" sz="2800" dirty="0">
              <a:solidFill>
                <a:prstClr val="black"/>
              </a:solidFill>
            </a:endParaRPr>
          </a:p>
          <a:p>
            <a:pPr defTabSz="457200"/>
            <a:r>
              <a:rPr lang="en-GB" sz="2400" dirty="0">
                <a:solidFill>
                  <a:prstClr val="black"/>
                </a:solidFill>
              </a:rPr>
              <a:t>“The film examines the impact of the judicial system on the country’s children, particularly Māori youth, and the history of colonisation that continues to perpetuate disconnection and trauma in </a:t>
            </a:r>
            <a:r>
              <a:rPr lang="en-GB" sz="2400" dirty="0" err="1">
                <a:solidFill>
                  <a:prstClr val="black"/>
                </a:solidFill>
              </a:rPr>
              <a:t>Te</a:t>
            </a:r>
            <a:r>
              <a:rPr lang="en-GB" sz="2400" dirty="0">
                <a:solidFill>
                  <a:prstClr val="black"/>
                </a:solidFill>
              </a:rPr>
              <a:t> </a:t>
            </a:r>
            <a:r>
              <a:rPr lang="en-GB" sz="2400" dirty="0" err="1">
                <a:solidFill>
                  <a:prstClr val="black"/>
                </a:solidFill>
              </a:rPr>
              <a:t>Ao</a:t>
            </a:r>
            <a:r>
              <a:rPr lang="en-GB" sz="2400" dirty="0">
                <a:solidFill>
                  <a:prstClr val="black"/>
                </a:solidFill>
              </a:rPr>
              <a:t> Māori (the Māori world</a:t>
            </a:r>
            <a:r>
              <a:rPr lang="en-GB" sz="2400" dirty="0" smtClean="0">
                <a:solidFill>
                  <a:prstClr val="black"/>
                </a:solidFill>
              </a:rPr>
              <a:t>).”</a:t>
            </a:r>
          </a:p>
          <a:p>
            <a:pPr algn="r" defTabSz="457200"/>
            <a:r>
              <a:rPr lang="en-NZ" sz="2000" dirty="0"/>
              <a:t>Jonno </a:t>
            </a:r>
            <a:r>
              <a:rPr lang="en-NZ" sz="2000" dirty="0" err="1"/>
              <a:t>Revanche</a:t>
            </a:r>
            <a:r>
              <a:rPr lang="en-NZ" sz="2000" dirty="0"/>
              <a:t> and Justine Sachs</a:t>
            </a:r>
            <a:endParaRPr lang="en-GB" sz="2000" dirty="0" smtClean="0"/>
          </a:p>
          <a:p>
            <a:pPr defTabSz="457200"/>
            <a:endParaRPr lang="en-GB" sz="800" dirty="0" smtClean="0">
              <a:solidFill>
                <a:prstClr val="black"/>
              </a:solidFill>
              <a:hlinkClick r:id="rId4"/>
            </a:endParaRPr>
          </a:p>
          <a:p>
            <a:pPr defTabSz="457200"/>
            <a:r>
              <a:rPr lang="en-GB" dirty="0" smtClean="0">
                <a:solidFill>
                  <a:prstClr val="black"/>
                </a:solidFill>
                <a:hlinkClick r:id="rId4"/>
              </a:rPr>
              <a:t>https</a:t>
            </a:r>
            <a:r>
              <a:rPr lang="en-GB" dirty="0">
                <a:solidFill>
                  <a:prstClr val="black"/>
                </a:solidFill>
                <a:hlinkClick r:id="rId4"/>
              </a:rPr>
              <a:t>://overland.org.au/2016/11/the-colonial-critique-of-hunt-for-the-wilderpeople</a:t>
            </a:r>
            <a:r>
              <a:rPr lang="en-GB" dirty="0" smtClean="0">
                <a:solidFill>
                  <a:prstClr val="black"/>
                </a:solidFill>
                <a:hlinkClick r:id="rId4"/>
              </a:rPr>
              <a:t>/</a:t>
            </a:r>
            <a:r>
              <a:rPr lang="en-GB" dirty="0" smtClean="0">
                <a:solidFill>
                  <a:prstClr val="black"/>
                </a:solidFill>
              </a:rPr>
              <a:t> </a:t>
            </a:r>
            <a:endParaRPr lang="en-GB" dirty="0">
              <a:solidFill>
                <a:prstClr val="black"/>
              </a:solidFill>
            </a:endParaRPr>
          </a:p>
          <a:p>
            <a:pPr defTabSz="457200"/>
            <a:endParaRPr lang="en-US" sz="2400" dirty="0">
              <a:solidFill>
                <a:prstClr val="black"/>
              </a:solidFill>
            </a:endParaRPr>
          </a:p>
          <a:p>
            <a:pPr defTabSz="457200"/>
            <a:endParaRPr lang="en-US" dirty="0">
              <a:solidFill>
                <a:prstClr val="black"/>
              </a:solidFill>
            </a:endParaRPr>
          </a:p>
          <a:p>
            <a:pPr defTabSz="457200"/>
            <a:endParaRPr lang="en-US" dirty="0">
              <a:solidFill>
                <a:prstClr val="black"/>
              </a:solidFill>
            </a:endParaRPr>
          </a:p>
        </p:txBody>
      </p:sp>
    </p:spTree>
    <p:extLst>
      <p:ext uri="{BB962C8B-B14F-4D97-AF65-F5344CB8AC3E}">
        <p14:creationId xmlns:p14="http://schemas.microsoft.com/office/powerpoint/2010/main" val="1356291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113" y="68961"/>
            <a:ext cx="10364639" cy="716880"/>
          </a:xfrm>
        </p:spPr>
        <p:txBody>
          <a:bodyPr>
            <a:normAutofit/>
          </a:bodyPr>
          <a:lstStyle/>
          <a:p>
            <a:pPr algn="ctr"/>
            <a:r>
              <a:rPr lang="en-NZ" dirty="0"/>
              <a:t>Beyond words: Banksy as prophetic artist?</a:t>
            </a:r>
          </a:p>
        </p:txBody>
      </p:sp>
      <p:pic>
        <p:nvPicPr>
          <p:cNvPr id="5" name="Picture 4"/>
          <p:cNvPicPr>
            <a:picLocks noChangeAspect="1"/>
          </p:cNvPicPr>
          <p:nvPr/>
        </p:nvPicPr>
        <p:blipFill rotWithShape="1">
          <a:blip r:embed="rId3"/>
          <a:srcRect l="-10" t="5051" b="31141"/>
          <a:stretch/>
        </p:blipFill>
        <p:spPr>
          <a:xfrm>
            <a:off x="1128114" y="1868131"/>
            <a:ext cx="2647646" cy="2533880"/>
          </a:xfrm>
          <a:prstGeom prst="rect">
            <a:avLst/>
          </a:prstGeom>
        </p:spPr>
      </p:pic>
      <p:sp>
        <p:nvSpPr>
          <p:cNvPr id="6" name="TextBox 5"/>
          <p:cNvSpPr txBox="1"/>
          <p:nvPr/>
        </p:nvSpPr>
        <p:spPr>
          <a:xfrm>
            <a:off x="856033" y="933306"/>
            <a:ext cx="11118715" cy="954107"/>
          </a:xfrm>
          <a:prstGeom prst="rect">
            <a:avLst/>
          </a:prstGeom>
          <a:noFill/>
        </p:spPr>
        <p:txBody>
          <a:bodyPr wrap="square" rtlCol="0">
            <a:spAutoFit/>
          </a:bodyPr>
          <a:lstStyle/>
          <a:p>
            <a:pPr defTabSz="457200"/>
            <a:r>
              <a:rPr lang="en-NZ" sz="2800" dirty="0">
                <a:solidFill>
                  <a:prstClr val="black"/>
                </a:solidFill>
              </a:rPr>
              <a:t>World famous street artist, who uses his work to make powerful critiques about political and social injustices.</a:t>
            </a:r>
          </a:p>
        </p:txBody>
      </p:sp>
      <p:pic>
        <p:nvPicPr>
          <p:cNvPr id="7" name="Picture 6"/>
          <p:cNvPicPr>
            <a:picLocks noChangeAspect="1"/>
          </p:cNvPicPr>
          <p:nvPr/>
        </p:nvPicPr>
        <p:blipFill>
          <a:blip r:embed="rId4"/>
          <a:stretch>
            <a:fillRect/>
          </a:stretch>
        </p:blipFill>
        <p:spPr>
          <a:xfrm>
            <a:off x="1306402" y="4442535"/>
            <a:ext cx="2882281" cy="2265944"/>
          </a:xfrm>
          <a:prstGeom prst="rect">
            <a:avLst/>
          </a:prstGeom>
        </p:spPr>
      </p:pic>
      <p:pic>
        <p:nvPicPr>
          <p:cNvPr id="10" name="Picture 9"/>
          <p:cNvPicPr>
            <a:picLocks noChangeAspect="1"/>
          </p:cNvPicPr>
          <p:nvPr/>
        </p:nvPicPr>
        <p:blipFill>
          <a:blip r:embed="rId5"/>
          <a:stretch>
            <a:fillRect/>
          </a:stretch>
        </p:blipFill>
        <p:spPr>
          <a:xfrm>
            <a:off x="7596773" y="1887413"/>
            <a:ext cx="1763944" cy="2574404"/>
          </a:xfrm>
          <a:prstGeom prst="rect">
            <a:avLst/>
          </a:prstGeom>
        </p:spPr>
      </p:pic>
      <p:pic>
        <p:nvPicPr>
          <p:cNvPr id="3" name="Picture 2"/>
          <p:cNvPicPr>
            <a:picLocks noChangeAspect="1"/>
          </p:cNvPicPr>
          <p:nvPr/>
        </p:nvPicPr>
        <p:blipFill rotWithShape="1">
          <a:blip r:embed="rId6"/>
          <a:srcRect l="14129" t="-880" r="24024" b="-1285"/>
          <a:stretch/>
        </p:blipFill>
        <p:spPr>
          <a:xfrm>
            <a:off x="4634385" y="1887413"/>
            <a:ext cx="2516686" cy="2772423"/>
          </a:xfrm>
          <a:prstGeom prst="rect">
            <a:avLst/>
          </a:prstGeom>
        </p:spPr>
      </p:pic>
      <p:pic>
        <p:nvPicPr>
          <p:cNvPr id="4" name="Picture 3"/>
          <p:cNvPicPr>
            <a:picLocks noChangeAspect="1"/>
          </p:cNvPicPr>
          <p:nvPr/>
        </p:nvPicPr>
        <p:blipFill>
          <a:blip r:embed="rId7"/>
          <a:stretch>
            <a:fillRect/>
          </a:stretch>
        </p:blipFill>
        <p:spPr>
          <a:xfrm>
            <a:off x="4866133" y="4768874"/>
            <a:ext cx="3479505" cy="1956591"/>
          </a:xfrm>
          <a:prstGeom prst="rect">
            <a:avLst/>
          </a:prstGeom>
        </p:spPr>
      </p:pic>
      <p:pic>
        <p:nvPicPr>
          <p:cNvPr id="11" name="Picture 10"/>
          <p:cNvPicPr>
            <a:picLocks noChangeAspect="1"/>
          </p:cNvPicPr>
          <p:nvPr/>
        </p:nvPicPr>
        <p:blipFill>
          <a:blip r:embed="rId8"/>
          <a:stretch>
            <a:fillRect/>
          </a:stretch>
        </p:blipFill>
        <p:spPr>
          <a:xfrm>
            <a:off x="9674987" y="1887413"/>
            <a:ext cx="1985490" cy="2285187"/>
          </a:xfrm>
          <a:prstGeom prst="rect">
            <a:avLst/>
          </a:prstGeom>
        </p:spPr>
      </p:pic>
      <p:pic>
        <p:nvPicPr>
          <p:cNvPr id="8" name="Picture 7"/>
          <p:cNvPicPr>
            <a:picLocks noChangeAspect="1"/>
          </p:cNvPicPr>
          <p:nvPr/>
        </p:nvPicPr>
        <p:blipFill>
          <a:blip r:embed="rId9"/>
          <a:stretch>
            <a:fillRect/>
          </a:stretch>
        </p:blipFill>
        <p:spPr>
          <a:xfrm>
            <a:off x="8793804" y="4636014"/>
            <a:ext cx="2966936" cy="2080106"/>
          </a:xfrm>
          <a:prstGeom prst="rect">
            <a:avLst/>
          </a:prstGeom>
        </p:spPr>
      </p:pic>
    </p:spTree>
    <p:extLst>
      <p:ext uri="{BB962C8B-B14F-4D97-AF65-F5344CB8AC3E}">
        <p14:creationId xmlns:p14="http://schemas.microsoft.com/office/powerpoint/2010/main" val="232014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0967" t="177" b="-1"/>
          <a:stretch/>
        </p:blipFill>
        <p:spPr>
          <a:xfrm>
            <a:off x="322256" y="213218"/>
            <a:ext cx="2722998" cy="3259450"/>
          </a:xfrm>
          <a:prstGeom prst="rect">
            <a:avLst/>
          </a:prstGeom>
        </p:spPr>
      </p:pic>
      <p:pic>
        <p:nvPicPr>
          <p:cNvPr id="7" name="Picture 6"/>
          <p:cNvPicPr>
            <a:picLocks noChangeAspect="1"/>
          </p:cNvPicPr>
          <p:nvPr/>
        </p:nvPicPr>
        <p:blipFill rotWithShape="1">
          <a:blip r:embed="rId4"/>
          <a:srcRect b="14450"/>
          <a:stretch/>
        </p:blipFill>
        <p:spPr>
          <a:xfrm>
            <a:off x="3592855" y="204422"/>
            <a:ext cx="2857500" cy="3259450"/>
          </a:xfrm>
          <a:prstGeom prst="rect">
            <a:avLst/>
          </a:prstGeom>
        </p:spPr>
      </p:pic>
      <p:sp>
        <p:nvSpPr>
          <p:cNvPr id="8" name="Rectangle 7"/>
          <p:cNvSpPr/>
          <p:nvPr/>
        </p:nvSpPr>
        <p:spPr>
          <a:xfrm>
            <a:off x="796332" y="3519445"/>
            <a:ext cx="1774845" cy="369332"/>
          </a:xfrm>
          <a:prstGeom prst="rect">
            <a:avLst/>
          </a:prstGeom>
        </p:spPr>
        <p:txBody>
          <a:bodyPr wrap="none">
            <a:spAutoFit/>
          </a:bodyPr>
          <a:lstStyle/>
          <a:p>
            <a:pPr defTabSz="457200"/>
            <a:r>
              <a:rPr lang="en-US" dirty="0">
                <a:solidFill>
                  <a:prstClr val="black"/>
                </a:solidFill>
              </a:rPr>
              <a:t>Nelson Mandela</a:t>
            </a:r>
          </a:p>
        </p:txBody>
      </p:sp>
      <p:sp>
        <p:nvSpPr>
          <p:cNvPr id="9" name="Rectangle 8"/>
          <p:cNvSpPr/>
          <p:nvPr/>
        </p:nvSpPr>
        <p:spPr>
          <a:xfrm>
            <a:off x="4123363" y="3463872"/>
            <a:ext cx="1877437" cy="369332"/>
          </a:xfrm>
          <a:prstGeom prst="rect">
            <a:avLst/>
          </a:prstGeom>
        </p:spPr>
        <p:txBody>
          <a:bodyPr wrap="none">
            <a:spAutoFit/>
          </a:bodyPr>
          <a:lstStyle/>
          <a:p>
            <a:pPr defTabSz="457200"/>
            <a:r>
              <a:rPr lang="en-US" dirty="0">
                <a:solidFill>
                  <a:prstClr val="black"/>
                </a:solidFill>
              </a:rPr>
              <a:t>Mahatma Gandhi</a:t>
            </a:r>
          </a:p>
        </p:txBody>
      </p:sp>
      <p:sp>
        <p:nvSpPr>
          <p:cNvPr id="14" name="Rectangle 13"/>
          <p:cNvSpPr/>
          <p:nvPr/>
        </p:nvSpPr>
        <p:spPr>
          <a:xfrm>
            <a:off x="1125875" y="6352358"/>
            <a:ext cx="1635704" cy="369332"/>
          </a:xfrm>
          <a:prstGeom prst="rect">
            <a:avLst/>
          </a:prstGeom>
        </p:spPr>
        <p:txBody>
          <a:bodyPr wrap="none">
            <a:spAutoFit/>
          </a:bodyPr>
          <a:lstStyle/>
          <a:p>
            <a:pPr defTabSz="457200"/>
            <a:r>
              <a:rPr lang="en-US" dirty="0">
                <a:solidFill>
                  <a:prstClr val="black"/>
                </a:solidFill>
              </a:rPr>
              <a:t>Kate Sheppard</a:t>
            </a:r>
          </a:p>
        </p:txBody>
      </p:sp>
      <p:sp>
        <p:nvSpPr>
          <p:cNvPr id="2" name="Rectangle 1"/>
          <p:cNvSpPr/>
          <p:nvPr/>
        </p:nvSpPr>
        <p:spPr>
          <a:xfrm>
            <a:off x="10220948" y="3370932"/>
            <a:ext cx="1192955" cy="369332"/>
          </a:xfrm>
          <a:prstGeom prst="rect">
            <a:avLst/>
          </a:prstGeom>
        </p:spPr>
        <p:txBody>
          <a:bodyPr wrap="none">
            <a:spAutoFit/>
          </a:bodyPr>
          <a:lstStyle/>
          <a:p>
            <a:pPr defTabSz="457200"/>
            <a:r>
              <a:rPr lang="en-NZ" dirty="0">
                <a:solidFill>
                  <a:prstClr val="black"/>
                </a:solidFill>
              </a:rPr>
              <a:t>Malcolm X</a:t>
            </a:r>
          </a:p>
        </p:txBody>
      </p:sp>
      <p:pic>
        <p:nvPicPr>
          <p:cNvPr id="17" name="Picture 16"/>
          <p:cNvPicPr>
            <a:picLocks noChangeAspect="1"/>
          </p:cNvPicPr>
          <p:nvPr/>
        </p:nvPicPr>
        <p:blipFill rotWithShape="1">
          <a:blip r:embed="rId5"/>
          <a:srcRect l="12500" t="13076" r="20940" b="50352"/>
          <a:stretch/>
        </p:blipFill>
        <p:spPr>
          <a:xfrm>
            <a:off x="465837" y="4033048"/>
            <a:ext cx="3039180" cy="2319310"/>
          </a:xfrm>
          <a:prstGeom prst="rect">
            <a:avLst/>
          </a:prstGeom>
        </p:spPr>
      </p:pic>
      <p:pic>
        <p:nvPicPr>
          <p:cNvPr id="18" name="Picture 17"/>
          <p:cNvPicPr>
            <a:picLocks noChangeAspect="1"/>
          </p:cNvPicPr>
          <p:nvPr/>
        </p:nvPicPr>
        <p:blipFill>
          <a:blip r:embed="rId6"/>
          <a:stretch>
            <a:fillRect/>
          </a:stretch>
        </p:blipFill>
        <p:spPr>
          <a:xfrm>
            <a:off x="9673347" y="169903"/>
            <a:ext cx="2233307" cy="3238295"/>
          </a:xfrm>
          <a:prstGeom prst="rect">
            <a:avLst/>
          </a:prstGeom>
        </p:spPr>
      </p:pic>
      <p:pic>
        <p:nvPicPr>
          <p:cNvPr id="3" name="Picture 2"/>
          <p:cNvPicPr>
            <a:picLocks noChangeAspect="1"/>
          </p:cNvPicPr>
          <p:nvPr/>
        </p:nvPicPr>
        <p:blipFill>
          <a:blip r:embed="rId7"/>
          <a:stretch>
            <a:fillRect/>
          </a:stretch>
        </p:blipFill>
        <p:spPr>
          <a:xfrm>
            <a:off x="4013714" y="4033048"/>
            <a:ext cx="3467100" cy="2322957"/>
          </a:xfrm>
          <a:prstGeom prst="rect">
            <a:avLst/>
          </a:prstGeom>
        </p:spPr>
      </p:pic>
      <p:sp>
        <p:nvSpPr>
          <p:cNvPr id="10" name="Rectangle 9"/>
          <p:cNvSpPr/>
          <p:nvPr/>
        </p:nvSpPr>
        <p:spPr>
          <a:xfrm>
            <a:off x="4686915" y="6371183"/>
            <a:ext cx="1326261" cy="369332"/>
          </a:xfrm>
          <a:prstGeom prst="rect">
            <a:avLst/>
          </a:prstGeom>
        </p:spPr>
        <p:txBody>
          <a:bodyPr wrap="none">
            <a:spAutoFit/>
          </a:bodyPr>
          <a:lstStyle/>
          <a:p>
            <a:pPr defTabSz="457200"/>
            <a:r>
              <a:rPr lang="en-NZ" dirty="0">
                <a:solidFill>
                  <a:prstClr val="black"/>
                </a:solidFill>
              </a:rPr>
              <a:t>Eva Rickard</a:t>
            </a:r>
          </a:p>
        </p:txBody>
      </p:sp>
      <p:sp>
        <p:nvSpPr>
          <p:cNvPr id="19" name="Rectangle 18"/>
          <p:cNvSpPr/>
          <p:nvPr/>
        </p:nvSpPr>
        <p:spPr>
          <a:xfrm>
            <a:off x="9243439" y="6352358"/>
            <a:ext cx="2154757" cy="369332"/>
          </a:xfrm>
          <a:prstGeom prst="rect">
            <a:avLst/>
          </a:prstGeom>
        </p:spPr>
        <p:txBody>
          <a:bodyPr wrap="none">
            <a:spAutoFit/>
          </a:bodyPr>
          <a:lstStyle/>
          <a:p>
            <a:pPr defTabSz="457200"/>
            <a:r>
              <a:rPr lang="en-NZ" dirty="0">
                <a:solidFill>
                  <a:prstClr val="black"/>
                </a:solidFill>
              </a:rPr>
              <a:t>Martin Luther King Jr</a:t>
            </a:r>
          </a:p>
        </p:txBody>
      </p:sp>
      <p:pic>
        <p:nvPicPr>
          <p:cNvPr id="20" name="Picture 19"/>
          <p:cNvPicPr>
            <a:picLocks noChangeAspect="1"/>
          </p:cNvPicPr>
          <p:nvPr/>
        </p:nvPicPr>
        <p:blipFill rotWithShape="1">
          <a:blip r:embed="rId8"/>
          <a:srcRect l="-763" t="5070" r="401" b="2032"/>
          <a:stretch/>
        </p:blipFill>
        <p:spPr>
          <a:xfrm>
            <a:off x="6903315" y="160644"/>
            <a:ext cx="2198451" cy="3394954"/>
          </a:xfrm>
          <a:prstGeom prst="rect">
            <a:avLst/>
          </a:prstGeom>
        </p:spPr>
      </p:pic>
      <p:sp>
        <p:nvSpPr>
          <p:cNvPr id="21" name="Rectangle 20"/>
          <p:cNvSpPr/>
          <p:nvPr/>
        </p:nvSpPr>
        <p:spPr>
          <a:xfrm>
            <a:off x="7268143" y="3491857"/>
            <a:ext cx="1685461" cy="369332"/>
          </a:xfrm>
          <a:prstGeom prst="rect">
            <a:avLst/>
          </a:prstGeom>
        </p:spPr>
        <p:txBody>
          <a:bodyPr wrap="none">
            <a:spAutoFit/>
          </a:bodyPr>
          <a:lstStyle/>
          <a:p>
            <a:pPr defTabSz="457200"/>
            <a:r>
              <a:rPr lang="en-NZ" dirty="0">
                <a:solidFill>
                  <a:prstClr val="black"/>
                </a:solidFill>
              </a:rPr>
              <a:t>Harriet Tubman</a:t>
            </a:r>
          </a:p>
        </p:txBody>
      </p:sp>
      <p:pic>
        <p:nvPicPr>
          <p:cNvPr id="4" name="Picture 3">
            <a:extLst>
              <a:ext uri="{FF2B5EF4-FFF2-40B4-BE49-F238E27FC236}">
                <a16:creationId xmlns:a16="http://schemas.microsoft.com/office/drawing/2014/main" xmlns="" id="{814A1374-90DC-C349-AE77-31B753877D6D}"/>
              </a:ext>
            </a:extLst>
          </p:cNvPr>
          <p:cNvPicPr>
            <a:picLocks noChangeAspect="1"/>
          </p:cNvPicPr>
          <p:nvPr/>
        </p:nvPicPr>
        <p:blipFill rotWithShape="1">
          <a:blip r:embed="rId9"/>
          <a:srcRect l="4765"/>
          <a:stretch/>
        </p:blipFill>
        <p:spPr>
          <a:xfrm>
            <a:off x="7887685" y="3982114"/>
            <a:ext cx="4099222" cy="2421177"/>
          </a:xfrm>
          <a:prstGeom prst="rect">
            <a:avLst/>
          </a:prstGeom>
        </p:spPr>
      </p:pic>
    </p:spTree>
    <p:extLst>
      <p:ext uri="{BB962C8B-B14F-4D97-AF65-F5344CB8AC3E}">
        <p14:creationId xmlns:p14="http://schemas.microsoft.com/office/powerpoint/2010/main" val="377067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4216" y="194553"/>
            <a:ext cx="2290098" cy="3054991"/>
          </a:xfrm>
          <a:prstGeom prst="rect">
            <a:avLst/>
          </a:prstGeom>
        </p:spPr>
      </p:pic>
      <p:sp>
        <p:nvSpPr>
          <p:cNvPr id="3" name="Rectangle 2"/>
          <p:cNvSpPr/>
          <p:nvPr/>
        </p:nvSpPr>
        <p:spPr>
          <a:xfrm>
            <a:off x="1659541" y="3331883"/>
            <a:ext cx="643318" cy="369332"/>
          </a:xfrm>
          <a:prstGeom prst="rect">
            <a:avLst/>
          </a:prstGeom>
        </p:spPr>
        <p:txBody>
          <a:bodyPr wrap="none">
            <a:spAutoFit/>
          </a:bodyPr>
          <a:lstStyle/>
          <a:p>
            <a:pPr defTabSz="457200"/>
            <a:r>
              <a:rPr lang="en-NZ" dirty="0">
                <a:solidFill>
                  <a:prstClr val="black"/>
                </a:solidFill>
              </a:rPr>
              <a:t>NWA</a:t>
            </a:r>
          </a:p>
        </p:txBody>
      </p:sp>
      <p:pic>
        <p:nvPicPr>
          <p:cNvPr id="4" name="Picture 3"/>
          <p:cNvPicPr>
            <a:picLocks noChangeAspect="1"/>
          </p:cNvPicPr>
          <p:nvPr/>
        </p:nvPicPr>
        <p:blipFill>
          <a:blip r:embed="rId4"/>
          <a:stretch>
            <a:fillRect/>
          </a:stretch>
        </p:blipFill>
        <p:spPr>
          <a:xfrm>
            <a:off x="3607115" y="194553"/>
            <a:ext cx="2433346" cy="3054991"/>
          </a:xfrm>
          <a:prstGeom prst="rect">
            <a:avLst/>
          </a:prstGeom>
        </p:spPr>
      </p:pic>
      <p:sp>
        <p:nvSpPr>
          <p:cNvPr id="5" name="Rectangle 4"/>
          <p:cNvSpPr/>
          <p:nvPr/>
        </p:nvSpPr>
        <p:spPr>
          <a:xfrm>
            <a:off x="4389321" y="3249544"/>
            <a:ext cx="689612" cy="369332"/>
          </a:xfrm>
          <a:prstGeom prst="rect">
            <a:avLst/>
          </a:prstGeom>
        </p:spPr>
        <p:txBody>
          <a:bodyPr wrap="none">
            <a:spAutoFit/>
          </a:bodyPr>
          <a:lstStyle/>
          <a:p>
            <a:pPr defTabSz="457200"/>
            <a:r>
              <a:rPr lang="en-NZ" dirty="0">
                <a:solidFill>
                  <a:prstClr val="black"/>
                </a:solidFill>
              </a:rPr>
              <a:t>Bono</a:t>
            </a:r>
          </a:p>
        </p:txBody>
      </p:sp>
      <p:pic>
        <p:nvPicPr>
          <p:cNvPr id="7" name="Picture 6"/>
          <p:cNvPicPr>
            <a:picLocks noChangeAspect="1"/>
          </p:cNvPicPr>
          <p:nvPr/>
        </p:nvPicPr>
        <p:blipFill>
          <a:blip r:embed="rId5"/>
          <a:stretch>
            <a:fillRect/>
          </a:stretch>
        </p:blipFill>
        <p:spPr>
          <a:xfrm>
            <a:off x="6491380" y="194553"/>
            <a:ext cx="2410249" cy="3054991"/>
          </a:xfrm>
          <a:prstGeom prst="rect">
            <a:avLst/>
          </a:prstGeom>
        </p:spPr>
      </p:pic>
      <p:sp>
        <p:nvSpPr>
          <p:cNvPr id="8" name="Rectangle 7"/>
          <p:cNvSpPr/>
          <p:nvPr/>
        </p:nvSpPr>
        <p:spPr>
          <a:xfrm>
            <a:off x="7037986" y="3249544"/>
            <a:ext cx="1170513" cy="369332"/>
          </a:xfrm>
          <a:prstGeom prst="rect">
            <a:avLst/>
          </a:prstGeom>
        </p:spPr>
        <p:txBody>
          <a:bodyPr wrap="none">
            <a:spAutoFit/>
          </a:bodyPr>
          <a:lstStyle/>
          <a:p>
            <a:pPr defTabSz="457200"/>
            <a:r>
              <a:rPr lang="en-NZ" dirty="0">
                <a:solidFill>
                  <a:prstClr val="black"/>
                </a:solidFill>
              </a:rPr>
              <a:t>Bob Dylan</a:t>
            </a:r>
          </a:p>
        </p:txBody>
      </p:sp>
      <p:pic>
        <p:nvPicPr>
          <p:cNvPr id="9" name="Picture 8"/>
          <p:cNvPicPr>
            <a:picLocks noChangeAspect="1"/>
          </p:cNvPicPr>
          <p:nvPr/>
        </p:nvPicPr>
        <p:blipFill>
          <a:blip r:embed="rId6"/>
          <a:stretch>
            <a:fillRect/>
          </a:stretch>
        </p:blipFill>
        <p:spPr>
          <a:xfrm>
            <a:off x="914612" y="3871103"/>
            <a:ext cx="2578335" cy="2578335"/>
          </a:xfrm>
          <a:prstGeom prst="rect">
            <a:avLst/>
          </a:prstGeom>
        </p:spPr>
      </p:pic>
      <p:sp>
        <p:nvSpPr>
          <p:cNvPr id="10" name="Rectangle 9"/>
          <p:cNvSpPr/>
          <p:nvPr/>
        </p:nvSpPr>
        <p:spPr>
          <a:xfrm>
            <a:off x="1626683" y="6449438"/>
            <a:ext cx="1322221" cy="369332"/>
          </a:xfrm>
          <a:prstGeom prst="rect">
            <a:avLst/>
          </a:prstGeom>
        </p:spPr>
        <p:txBody>
          <a:bodyPr wrap="none">
            <a:spAutoFit/>
          </a:bodyPr>
          <a:lstStyle/>
          <a:p>
            <a:pPr defTabSz="457200"/>
            <a:r>
              <a:rPr lang="en-NZ" dirty="0">
                <a:solidFill>
                  <a:prstClr val="black"/>
                </a:solidFill>
              </a:rPr>
              <a:t>Kanye West</a:t>
            </a:r>
          </a:p>
        </p:txBody>
      </p:sp>
      <p:pic>
        <p:nvPicPr>
          <p:cNvPr id="11" name="Picture 10"/>
          <p:cNvPicPr>
            <a:picLocks noChangeAspect="1"/>
          </p:cNvPicPr>
          <p:nvPr/>
        </p:nvPicPr>
        <p:blipFill rotWithShape="1">
          <a:blip r:embed="rId7"/>
          <a:srcRect l="9145" t="-333" r="-1"/>
          <a:stretch/>
        </p:blipFill>
        <p:spPr>
          <a:xfrm>
            <a:off x="3736817" y="3880830"/>
            <a:ext cx="4016833" cy="2587557"/>
          </a:xfrm>
          <a:prstGeom prst="rect">
            <a:avLst/>
          </a:prstGeom>
        </p:spPr>
      </p:pic>
      <p:sp>
        <p:nvSpPr>
          <p:cNvPr id="12" name="Rectangle 11"/>
          <p:cNvSpPr/>
          <p:nvPr/>
        </p:nvSpPr>
        <p:spPr>
          <a:xfrm>
            <a:off x="5432075" y="6418180"/>
            <a:ext cx="729752" cy="369332"/>
          </a:xfrm>
          <a:prstGeom prst="rect">
            <a:avLst/>
          </a:prstGeom>
        </p:spPr>
        <p:txBody>
          <a:bodyPr wrap="none">
            <a:spAutoFit/>
          </a:bodyPr>
          <a:lstStyle/>
          <a:p>
            <a:pPr defTabSz="457200"/>
            <a:r>
              <a:rPr lang="en-NZ" dirty="0">
                <a:solidFill>
                  <a:prstClr val="black"/>
                </a:solidFill>
              </a:rPr>
              <a:t>M.I.A.</a:t>
            </a:r>
          </a:p>
        </p:txBody>
      </p:sp>
      <p:pic>
        <p:nvPicPr>
          <p:cNvPr id="13" name="Picture 12"/>
          <p:cNvPicPr>
            <a:picLocks noChangeAspect="1"/>
          </p:cNvPicPr>
          <p:nvPr/>
        </p:nvPicPr>
        <p:blipFill>
          <a:blip r:embed="rId8"/>
          <a:stretch>
            <a:fillRect/>
          </a:stretch>
        </p:blipFill>
        <p:spPr>
          <a:xfrm>
            <a:off x="9218359" y="194553"/>
            <a:ext cx="2454832" cy="3049480"/>
          </a:xfrm>
          <a:prstGeom prst="rect">
            <a:avLst/>
          </a:prstGeom>
        </p:spPr>
      </p:pic>
      <p:sp>
        <p:nvSpPr>
          <p:cNvPr id="14" name="Rectangle 13"/>
          <p:cNvSpPr/>
          <p:nvPr/>
        </p:nvSpPr>
        <p:spPr>
          <a:xfrm>
            <a:off x="9679905" y="3269186"/>
            <a:ext cx="1275798" cy="369332"/>
          </a:xfrm>
          <a:prstGeom prst="rect">
            <a:avLst/>
          </a:prstGeom>
        </p:spPr>
        <p:txBody>
          <a:bodyPr wrap="none">
            <a:spAutoFit/>
          </a:bodyPr>
          <a:lstStyle/>
          <a:p>
            <a:pPr defTabSz="457200"/>
            <a:r>
              <a:rPr lang="en-NZ" dirty="0">
                <a:solidFill>
                  <a:prstClr val="black"/>
                </a:solidFill>
              </a:rPr>
              <a:t>Bob Marley</a:t>
            </a:r>
          </a:p>
        </p:txBody>
      </p:sp>
      <p:pic>
        <p:nvPicPr>
          <p:cNvPr id="16" name="Picture 15"/>
          <p:cNvPicPr>
            <a:picLocks noChangeAspect="1"/>
          </p:cNvPicPr>
          <p:nvPr/>
        </p:nvPicPr>
        <p:blipFill rotWithShape="1">
          <a:blip r:embed="rId9"/>
          <a:srcRect l="9486" t="-145" r="10086" b="-1"/>
          <a:stretch/>
        </p:blipFill>
        <p:spPr>
          <a:xfrm>
            <a:off x="8100956" y="3871103"/>
            <a:ext cx="3657600" cy="2561768"/>
          </a:xfrm>
          <a:prstGeom prst="rect">
            <a:avLst/>
          </a:prstGeom>
        </p:spPr>
      </p:pic>
      <p:sp>
        <p:nvSpPr>
          <p:cNvPr id="17" name="Rectangle 16"/>
          <p:cNvSpPr/>
          <p:nvPr/>
        </p:nvSpPr>
        <p:spPr>
          <a:xfrm>
            <a:off x="9311118" y="6396156"/>
            <a:ext cx="1006686" cy="369332"/>
          </a:xfrm>
          <a:prstGeom prst="rect">
            <a:avLst/>
          </a:prstGeom>
        </p:spPr>
        <p:txBody>
          <a:bodyPr wrap="none">
            <a:spAutoFit/>
          </a:bodyPr>
          <a:lstStyle/>
          <a:p>
            <a:pPr defTabSz="457200"/>
            <a:r>
              <a:rPr lang="en-NZ" dirty="0">
                <a:solidFill>
                  <a:prstClr val="black"/>
                </a:solidFill>
              </a:rPr>
              <a:t>Beyoncé</a:t>
            </a:r>
          </a:p>
        </p:txBody>
      </p:sp>
    </p:spTree>
    <p:extLst>
      <p:ext uri="{BB962C8B-B14F-4D97-AF65-F5344CB8AC3E}">
        <p14:creationId xmlns:p14="http://schemas.microsoft.com/office/powerpoint/2010/main" val="198169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60532" y="236875"/>
            <a:ext cx="6721476" cy="730073"/>
          </a:xfrm>
        </p:spPr>
        <p:txBody>
          <a:bodyPr>
            <a:normAutofit/>
          </a:bodyPr>
          <a:lstStyle/>
          <a:p>
            <a:r>
              <a:rPr lang="en-NZ" dirty="0"/>
              <a:t>A prophetic group?</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228" y="1157611"/>
            <a:ext cx="3665538" cy="551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1321674" y="3620038"/>
            <a:ext cx="3053431" cy="3053431"/>
          </a:xfrm>
          <a:prstGeom prst="rect">
            <a:avLst/>
          </a:prstGeom>
        </p:spPr>
      </p:pic>
      <p:pic>
        <p:nvPicPr>
          <p:cNvPr id="4" name="Picture 3"/>
          <p:cNvPicPr>
            <a:picLocks noChangeAspect="1"/>
          </p:cNvPicPr>
          <p:nvPr/>
        </p:nvPicPr>
        <p:blipFill>
          <a:blip r:embed="rId5"/>
          <a:stretch>
            <a:fillRect/>
          </a:stretch>
        </p:blipFill>
        <p:spPr>
          <a:xfrm>
            <a:off x="456917" y="1121918"/>
            <a:ext cx="4476750" cy="2343150"/>
          </a:xfrm>
          <a:prstGeom prst="rect">
            <a:avLst/>
          </a:prstGeom>
        </p:spPr>
      </p:pic>
      <p:pic>
        <p:nvPicPr>
          <p:cNvPr id="5" name="Picture 4"/>
          <p:cNvPicPr>
            <a:picLocks noChangeAspect="1"/>
          </p:cNvPicPr>
          <p:nvPr/>
        </p:nvPicPr>
        <p:blipFill>
          <a:blip r:embed="rId6"/>
          <a:stretch>
            <a:fillRect/>
          </a:stretch>
        </p:blipFill>
        <p:spPr>
          <a:xfrm>
            <a:off x="9381092" y="601911"/>
            <a:ext cx="2364232" cy="2364232"/>
          </a:xfrm>
          <a:prstGeom prst="rect">
            <a:avLst/>
          </a:prstGeom>
        </p:spPr>
      </p:pic>
      <p:pic>
        <p:nvPicPr>
          <p:cNvPr id="6" name="Picture 5"/>
          <p:cNvPicPr>
            <a:picLocks noChangeAspect="1"/>
          </p:cNvPicPr>
          <p:nvPr/>
        </p:nvPicPr>
        <p:blipFill>
          <a:blip r:embed="rId7"/>
          <a:stretch>
            <a:fillRect/>
          </a:stretch>
        </p:blipFill>
        <p:spPr>
          <a:xfrm>
            <a:off x="9339286" y="3437393"/>
            <a:ext cx="2647983" cy="2646218"/>
          </a:xfrm>
          <a:prstGeom prst="rect">
            <a:avLst/>
          </a:prstGeom>
        </p:spPr>
      </p:pic>
    </p:spTree>
    <p:extLst>
      <p:ext uri="{BB962C8B-B14F-4D97-AF65-F5344CB8AC3E}">
        <p14:creationId xmlns:p14="http://schemas.microsoft.com/office/powerpoint/2010/main" val="2835176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76240"/>
          </a:xfrm>
        </p:spPr>
        <p:txBody>
          <a:bodyPr/>
          <a:lstStyle/>
          <a:p>
            <a:pPr algn="ctr"/>
            <a:r>
              <a:rPr lang="en-AU" dirty="0"/>
              <a:t>Learning objectives</a:t>
            </a:r>
          </a:p>
        </p:txBody>
      </p:sp>
      <p:sp>
        <p:nvSpPr>
          <p:cNvPr id="3" name="Content Placeholder 2"/>
          <p:cNvSpPr>
            <a:spLocks noGrp="1"/>
          </p:cNvSpPr>
          <p:nvPr>
            <p:ph idx="1"/>
          </p:nvPr>
        </p:nvSpPr>
        <p:spPr>
          <a:xfrm>
            <a:off x="510549" y="1363823"/>
            <a:ext cx="10876085" cy="5308995"/>
          </a:xfrm>
        </p:spPr>
        <p:txBody>
          <a:bodyPr>
            <a:normAutofit/>
          </a:bodyPr>
          <a:lstStyle/>
          <a:p>
            <a:r>
              <a:rPr lang="en-US" sz="2800" dirty="0"/>
              <a:t>Learn some definitions of the biblical prophets (Borg reading) and where to find them in the Bible</a:t>
            </a:r>
          </a:p>
          <a:p>
            <a:pPr marL="0" indent="0">
              <a:buNone/>
            </a:pPr>
            <a:endParaRPr lang="en-US" sz="2800" dirty="0"/>
          </a:p>
          <a:p>
            <a:r>
              <a:rPr lang="en-US" sz="2800" dirty="0"/>
              <a:t>Identify contemporary figures in popular culture who fulfil some of the same functions as biblical prophets.</a:t>
            </a:r>
          </a:p>
          <a:p>
            <a:endParaRPr lang="en-US" sz="2800" dirty="0"/>
          </a:p>
          <a:p>
            <a:r>
              <a:rPr lang="en-US" sz="2800" dirty="0"/>
              <a:t>Think about writing an essay/exam question relating to the prophets.</a:t>
            </a:r>
          </a:p>
          <a:p>
            <a:pPr marL="530352" lvl="1" indent="0">
              <a:buNone/>
            </a:pPr>
            <a:r>
              <a:rPr lang="en-NZ" sz="2800" dirty="0"/>
              <a:t>3. Using Borg's definitions of the 'biblical prophet', identify and discuss a contemporary individual or group (real or fictional) who you think has a prophetic role within their own culture or context.</a:t>
            </a:r>
          </a:p>
          <a:p>
            <a:pPr lvl="1"/>
            <a:endParaRPr lang="en-AU" sz="2800" dirty="0"/>
          </a:p>
        </p:txBody>
      </p:sp>
    </p:spTree>
    <p:extLst>
      <p:ext uri="{BB962C8B-B14F-4D97-AF65-F5344CB8AC3E}">
        <p14:creationId xmlns:p14="http://schemas.microsoft.com/office/powerpoint/2010/main" val="3205023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29257" y="0"/>
            <a:ext cx="7181850" cy="1143000"/>
          </a:xfrm>
        </p:spPr>
        <p:txBody>
          <a:bodyPr/>
          <a:lstStyle/>
          <a:p>
            <a:pPr algn="ctr"/>
            <a:r>
              <a:rPr lang="en-US" dirty="0"/>
              <a:t>What is a prophet?</a:t>
            </a:r>
          </a:p>
        </p:txBody>
      </p:sp>
      <p:pic>
        <p:nvPicPr>
          <p:cNvPr id="5" name="Picture 4"/>
          <p:cNvPicPr>
            <a:picLocks noChangeAspect="1"/>
          </p:cNvPicPr>
          <p:nvPr/>
        </p:nvPicPr>
        <p:blipFill>
          <a:blip r:embed="rId3"/>
          <a:stretch>
            <a:fillRect/>
          </a:stretch>
        </p:blipFill>
        <p:spPr>
          <a:xfrm>
            <a:off x="2172254" y="1049124"/>
            <a:ext cx="7495856" cy="5630221"/>
          </a:xfrm>
          <a:prstGeom prst="rect">
            <a:avLst/>
          </a:prstGeom>
        </p:spPr>
      </p:pic>
    </p:spTree>
    <p:extLst>
      <p:ext uri="{BB962C8B-B14F-4D97-AF65-F5344CB8AC3E}">
        <p14:creationId xmlns:p14="http://schemas.microsoft.com/office/powerpoint/2010/main" val="412010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743919" y="586946"/>
          <a:ext cx="10786820" cy="5813854"/>
        </p:xfrm>
        <a:graphic>
          <a:graphicData uri="http://schemas.openxmlformats.org/drawingml/2006/table">
            <a:tbl>
              <a:tblPr firstRow="1" bandRow="1">
                <a:tableStyleId>{616DA210-FB5B-4158-B5E0-FEB733F419BA}</a:tableStyleId>
              </a:tblPr>
              <a:tblGrid>
                <a:gridCol w="5439905">
                  <a:extLst>
                    <a:ext uri="{9D8B030D-6E8A-4147-A177-3AD203B41FA5}">
                      <a16:colId xmlns:a16="http://schemas.microsoft.com/office/drawing/2014/main" xmlns="" val="20000"/>
                    </a:ext>
                  </a:extLst>
                </a:gridCol>
                <a:gridCol w="5346915">
                  <a:extLst>
                    <a:ext uri="{9D8B030D-6E8A-4147-A177-3AD203B41FA5}">
                      <a16:colId xmlns:a16="http://schemas.microsoft.com/office/drawing/2014/main" xmlns="" val="20001"/>
                    </a:ext>
                  </a:extLst>
                </a:gridCol>
              </a:tblGrid>
              <a:tr h="575592">
                <a:tc>
                  <a:txBody>
                    <a:bodyPr/>
                    <a:lstStyle/>
                    <a:p>
                      <a:pPr algn="ctr"/>
                      <a:r>
                        <a:rPr lang="en-NZ" sz="2000" dirty="0" err="1"/>
                        <a:t>Tanak</a:t>
                      </a:r>
                      <a:r>
                        <a:rPr lang="en-NZ" sz="2000" dirty="0"/>
                        <a:t> (Hebrew scriptures)</a:t>
                      </a:r>
                    </a:p>
                  </a:txBody>
                  <a:tcPr/>
                </a:tc>
                <a:tc>
                  <a:txBody>
                    <a:bodyPr/>
                    <a:lstStyle/>
                    <a:p>
                      <a:pPr algn="ctr"/>
                      <a:r>
                        <a:rPr lang="en-NZ" sz="2000" dirty="0"/>
                        <a:t>Old/First</a:t>
                      </a:r>
                      <a:r>
                        <a:rPr lang="en-NZ" sz="2000" baseline="0" dirty="0"/>
                        <a:t> Testament (Christian)</a:t>
                      </a:r>
                      <a:endParaRPr lang="en-NZ" sz="2000" dirty="0"/>
                    </a:p>
                  </a:txBody>
                  <a:tcPr/>
                </a:tc>
                <a:extLst>
                  <a:ext uri="{0D108BD9-81ED-4DB2-BD59-A6C34878D82A}">
                    <a16:rowId xmlns:a16="http://schemas.microsoft.com/office/drawing/2014/main" xmlns="" val="10000"/>
                  </a:ext>
                </a:extLst>
              </a:tr>
              <a:tr h="1340021">
                <a:tc>
                  <a:txBody>
                    <a:bodyPr/>
                    <a:lstStyle/>
                    <a:p>
                      <a:r>
                        <a:rPr lang="en-NZ" sz="2000" b="1" dirty="0"/>
                        <a:t>Torah</a:t>
                      </a:r>
                      <a:r>
                        <a:rPr lang="en-NZ" sz="2000" dirty="0"/>
                        <a:t>:</a:t>
                      </a:r>
                      <a:r>
                        <a:rPr lang="en-NZ" sz="2000" baseline="0" dirty="0"/>
                        <a:t> Law of Moses – </a:t>
                      </a:r>
                      <a:r>
                        <a:rPr lang="en-NZ" sz="2000" dirty="0"/>
                        <a:t>Genesis,</a:t>
                      </a:r>
                      <a:r>
                        <a:rPr lang="en-NZ" sz="2000" baseline="0" dirty="0"/>
                        <a:t> </a:t>
                      </a:r>
                    </a:p>
                    <a:p>
                      <a:r>
                        <a:rPr lang="en-NZ" sz="2000" baseline="0" dirty="0"/>
                        <a:t>Exodus, Leviticus, Numbers, Deuteronomy</a:t>
                      </a:r>
                      <a:endParaRPr lang="en-NZ" sz="2000" dirty="0"/>
                    </a:p>
                  </a:txBody>
                  <a:tcPr/>
                </a:tc>
                <a:tc>
                  <a:txBody>
                    <a:bodyPr/>
                    <a:lstStyle/>
                    <a:p>
                      <a:r>
                        <a:rPr lang="en-NZ" sz="2000" b="1" dirty="0"/>
                        <a:t>Pentateuch</a:t>
                      </a:r>
                      <a:r>
                        <a:rPr lang="en-NZ" sz="2000" b="0" dirty="0"/>
                        <a:t>:</a:t>
                      </a:r>
                      <a:r>
                        <a:rPr lang="en-NZ" sz="2000" b="0" baseline="0" dirty="0"/>
                        <a:t> </a:t>
                      </a:r>
                      <a:r>
                        <a:rPr lang="en-NZ" sz="2000" baseline="0" dirty="0"/>
                        <a:t>Law of Moses – </a:t>
                      </a:r>
                      <a:r>
                        <a:rPr lang="en-NZ" sz="2000" dirty="0"/>
                        <a:t>Genesis,</a:t>
                      </a:r>
                      <a:r>
                        <a:rPr lang="en-NZ" sz="2000" baseline="0" dirty="0"/>
                        <a:t> </a:t>
                      </a:r>
                    </a:p>
                    <a:p>
                      <a:r>
                        <a:rPr lang="en-NZ" sz="2000" baseline="0" dirty="0"/>
                        <a:t>Exodus, Leviticus, Numbers, Deuteronomy</a:t>
                      </a:r>
                      <a:endParaRPr lang="en-NZ" sz="2000" dirty="0"/>
                    </a:p>
                  </a:txBody>
                  <a:tcPr/>
                </a:tc>
                <a:extLst>
                  <a:ext uri="{0D108BD9-81ED-4DB2-BD59-A6C34878D82A}">
                    <a16:rowId xmlns:a16="http://schemas.microsoft.com/office/drawing/2014/main" xmlns="" val="10001"/>
                  </a:ext>
                </a:extLst>
              </a:tr>
              <a:tr h="1746087">
                <a:tc>
                  <a:txBody>
                    <a:bodyPr/>
                    <a:lstStyle/>
                    <a:p>
                      <a:r>
                        <a:rPr lang="en-NZ" sz="2000" b="1" dirty="0" err="1"/>
                        <a:t>Nebi’im</a:t>
                      </a:r>
                      <a:r>
                        <a:rPr lang="en-NZ" sz="2000" b="1" dirty="0"/>
                        <a:t>: Prophets</a:t>
                      </a:r>
                    </a:p>
                    <a:p>
                      <a:r>
                        <a:rPr lang="en-NZ" sz="2000" dirty="0"/>
                        <a:t>- Joshua, Judges, 1 and 2 Samuel, 1 and 2</a:t>
                      </a:r>
                      <a:r>
                        <a:rPr lang="en-NZ" sz="2000" baseline="0" dirty="0"/>
                        <a:t> Kings – prophets as advisors and critics of Israel’s rulers</a:t>
                      </a:r>
                    </a:p>
                    <a:p>
                      <a:r>
                        <a:rPr lang="en-NZ" sz="2000" baseline="0" dirty="0"/>
                        <a:t> - Isaiah, Jeremiah, Ezekiel; the Twelve (Hosea-Malachi) - named prophets who speak to power</a:t>
                      </a:r>
                      <a:endParaRPr lang="en-NZ" sz="2000" dirty="0"/>
                    </a:p>
                  </a:txBody>
                  <a:tcPr/>
                </a:tc>
                <a:tc>
                  <a:txBody>
                    <a:bodyPr/>
                    <a:lstStyle/>
                    <a:p>
                      <a:r>
                        <a:rPr lang="en-NZ" sz="2000" b="1" dirty="0"/>
                        <a:t>Historical</a:t>
                      </a:r>
                      <a:r>
                        <a:rPr lang="en-NZ" sz="2000" baseline="0" dirty="0"/>
                        <a:t> </a:t>
                      </a:r>
                      <a:r>
                        <a:rPr lang="en-NZ" sz="2000" b="1" baseline="0" dirty="0"/>
                        <a:t>books</a:t>
                      </a:r>
                      <a:r>
                        <a:rPr lang="en-NZ" sz="2000" baseline="0" dirty="0"/>
                        <a:t>: Joshua, Judges, </a:t>
                      </a:r>
                      <a:r>
                        <a:rPr lang="en-NZ" sz="2000" dirty="0"/>
                        <a:t>1and 2 Samuel, 1 and 2</a:t>
                      </a:r>
                      <a:r>
                        <a:rPr lang="en-NZ" sz="2000" baseline="0" dirty="0"/>
                        <a:t> Kings - – prophets as advisors and critics of Israel’s rulers</a:t>
                      </a:r>
                    </a:p>
                    <a:p>
                      <a:r>
                        <a:rPr lang="en-NZ" sz="2000" b="0" baseline="0" dirty="0"/>
                        <a:t> 1 and 2 Chronicles, Ezra, Nehemiah, Esther, Ruth, </a:t>
                      </a:r>
                    </a:p>
                  </a:txBody>
                  <a:tcPr/>
                </a:tc>
                <a:extLst>
                  <a:ext uri="{0D108BD9-81ED-4DB2-BD59-A6C34878D82A}">
                    <a16:rowId xmlns:a16="http://schemas.microsoft.com/office/drawing/2014/main" xmlns="" val="10002"/>
                  </a:ext>
                </a:extLst>
              </a:tr>
              <a:tr h="2152154">
                <a:tc>
                  <a:txBody>
                    <a:bodyPr/>
                    <a:lstStyle/>
                    <a:p>
                      <a:r>
                        <a:rPr lang="en-NZ" sz="2000" b="1" dirty="0" err="1"/>
                        <a:t>Ketubim</a:t>
                      </a:r>
                      <a:r>
                        <a:rPr lang="en-NZ" sz="2000" b="1" dirty="0"/>
                        <a:t>:</a:t>
                      </a:r>
                      <a:r>
                        <a:rPr lang="en-NZ" sz="2000" b="1" baseline="0" dirty="0"/>
                        <a:t> Writings</a:t>
                      </a:r>
                    </a:p>
                    <a:p>
                      <a:r>
                        <a:rPr lang="en-NZ" sz="2000" baseline="0" dirty="0"/>
                        <a:t>Psalms, Job, Proverbs, </a:t>
                      </a:r>
                      <a:r>
                        <a:rPr lang="en-NZ" sz="2000" b="0" baseline="0" dirty="0"/>
                        <a:t>Ruth, Song of Songs, Ecclesiastes, </a:t>
                      </a:r>
                      <a:r>
                        <a:rPr lang="en-NZ" sz="2000" b="1" baseline="0" dirty="0"/>
                        <a:t>Lamentations</a:t>
                      </a:r>
                      <a:r>
                        <a:rPr lang="en-NZ" sz="2000" b="0" baseline="0" dirty="0"/>
                        <a:t>, Esther, </a:t>
                      </a:r>
                      <a:r>
                        <a:rPr lang="en-NZ" sz="2000" b="1" baseline="0" dirty="0"/>
                        <a:t>Daniel</a:t>
                      </a:r>
                      <a:r>
                        <a:rPr lang="en-NZ" sz="2000" b="0" baseline="0" dirty="0"/>
                        <a:t>, Ezra, Nehemiah, I and II Chronicles</a:t>
                      </a:r>
                      <a:endParaRPr lang="en-NZ" sz="2000" b="0" dirty="0"/>
                    </a:p>
                  </a:txBody>
                  <a:tcPr/>
                </a:tc>
                <a:tc>
                  <a:txBody>
                    <a:bodyPr/>
                    <a:lstStyle/>
                    <a:p>
                      <a:r>
                        <a:rPr lang="en-NZ" sz="2000" b="1" dirty="0"/>
                        <a:t>Wisdom writings</a:t>
                      </a:r>
                      <a:r>
                        <a:rPr lang="en-NZ" sz="2000" dirty="0"/>
                        <a:t>: Job, Psalms,</a:t>
                      </a:r>
                      <a:r>
                        <a:rPr lang="en-NZ" sz="2000" baseline="0" dirty="0"/>
                        <a:t> Proverbs, Ecclesiastes, Song of Songs, </a:t>
                      </a:r>
                    </a:p>
                    <a:p>
                      <a:r>
                        <a:rPr lang="en-NZ" sz="2000" b="1" baseline="0" dirty="0"/>
                        <a:t>Prophets</a:t>
                      </a:r>
                      <a:r>
                        <a:rPr lang="en-NZ" sz="2000" baseline="0" dirty="0"/>
                        <a:t>: Isaiah, Jeremiah, </a:t>
                      </a:r>
                      <a:r>
                        <a:rPr lang="en-NZ" sz="2000" b="1" baseline="0" dirty="0"/>
                        <a:t>Lamentations</a:t>
                      </a:r>
                      <a:r>
                        <a:rPr lang="en-NZ" sz="2000" baseline="0" dirty="0"/>
                        <a:t>,</a:t>
                      </a:r>
                    </a:p>
                    <a:p>
                      <a:r>
                        <a:rPr lang="en-NZ" sz="2000" baseline="0" dirty="0"/>
                        <a:t> Ezekiel, </a:t>
                      </a:r>
                      <a:r>
                        <a:rPr lang="en-NZ" sz="2000" b="1" baseline="0" dirty="0"/>
                        <a:t>Daniel</a:t>
                      </a:r>
                      <a:r>
                        <a:rPr lang="en-NZ" sz="2000" baseline="0" dirty="0"/>
                        <a:t>, Hosea-Malachi - named prophets who speak to power (and for Christians, foresee the coming of Christ)</a:t>
                      </a:r>
                      <a:endParaRPr lang="en-NZ" sz="2000" b="1" dirty="0">
                        <a:solidFill>
                          <a:srgbClr val="FF0000"/>
                        </a:solidFill>
                      </a:endParaRPr>
                    </a:p>
                  </a:txBody>
                  <a:tcPr/>
                </a:tc>
                <a:extLst>
                  <a:ext uri="{0D108BD9-81ED-4DB2-BD59-A6C34878D82A}">
                    <a16:rowId xmlns:a16="http://schemas.microsoft.com/office/drawing/2014/main" xmlns="" val="10003"/>
                  </a:ext>
                </a:extLst>
              </a:tr>
            </a:tbl>
          </a:graphicData>
        </a:graphic>
      </p:graphicFrame>
      <p:sp>
        <p:nvSpPr>
          <p:cNvPr id="14" name="Rectangle 13"/>
          <p:cNvSpPr/>
          <p:nvPr/>
        </p:nvSpPr>
        <p:spPr>
          <a:xfrm>
            <a:off x="743919" y="2518048"/>
            <a:ext cx="5438579" cy="15580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15" name="Rectangle 14"/>
          <p:cNvSpPr/>
          <p:nvPr/>
        </p:nvSpPr>
        <p:spPr>
          <a:xfrm>
            <a:off x="6182498" y="4931830"/>
            <a:ext cx="5162262" cy="12829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16" name="Rectangle 15"/>
          <p:cNvSpPr/>
          <p:nvPr/>
        </p:nvSpPr>
        <p:spPr>
          <a:xfrm>
            <a:off x="6182497" y="2569497"/>
            <a:ext cx="5162262" cy="855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17" name="Rectangle 16"/>
          <p:cNvSpPr/>
          <p:nvPr/>
        </p:nvSpPr>
        <p:spPr>
          <a:xfrm>
            <a:off x="743919" y="1476219"/>
            <a:ext cx="4487110" cy="4765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18" name="Rectangle 17"/>
          <p:cNvSpPr/>
          <p:nvPr/>
        </p:nvSpPr>
        <p:spPr>
          <a:xfrm>
            <a:off x="6182497" y="1492952"/>
            <a:ext cx="4573327" cy="45983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2" name="Rectangle 1">
            <a:extLst>
              <a:ext uri="{FF2B5EF4-FFF2-40B4-BE49-F238E27FC236}">
                <a16:creationId xmlns:a16="http://schemas.microsoft.com/office/drawing/2014/main" xmlns="" id="{2D2FDAE6-743D-064C-B180-E19F4BF91C73}"/>
              </a:ext>
            </a:extLst>
          </p:cNvPr>
          <p:cNvSpPr/>
          <p:nvPr/>
        </p:nvSpPr>
        <p:spPr>
          <a:xfrm>
            <a:off x="1560179" y="2050751"/>
            <a:ext cx="3616183" cy="369332"/>
          </a:xfrm>
          <a:prstGeom prst="rect">
            <a:avLst/>
          </a:prstGeom>
        </p:spPr>
        <p:txBody>
          <a:bodyPr wrap="none">
            <a:spAutoFit/>
          </a:bodyPr>
          <a:lstStyle/>
          <a:p>
            <a:pPr defTabSz="457200"/>
            <a:r>
              <a:rPr lang="en-NZ" b="1" dirty="0">
                <a:solidFill>
                  <a:prstClr val="black"/>
                </a:solidFill>
              </a:rPr>
              <a:t>Traditions about Moses the prophet</a:t>
            </a:r>
          </a:p>
        </p:txBody>
      </p:sp>
      <p:sp>
        <p:nvSpPr>
          <p:cNvPr id="3" name="Rectangle 2">
            <a:extLst>
              <a:ext uri="{FF2B5EF4-FFF2-40B4-BE49-F238E27FC236}">
                <a16:creationId xmlns:a16="http://schemas.microsoft.com/office/drawing/2014/main" xmlns="" id="{4E2E6F49-02D6-A14D-B51E-0DEF95D0A168}"/>
              </a:ext>
            </a:extLst>
          </p:cNvPr>
          <p:cNvSpPr/>
          <p:nvPr/>
        </p:nvSpPr>
        <p:spPr>
          <a:xfrm>
            <a:off x="6876125" y="2005739"/>
            <a:ext cx="3616183" cy="369332"/>
          </a:xfrm>
          <a:prstGeom prst="rect">
            <a:avLst/>
          </a:prstGeom>
        </p:spPr>
        <p:txBody>
          <a:bodyPr wrap="none">
            <a:spAutoFit/>
          </a:bodyPr>
          <a:lstStyle/>
          <a:p>
            <a:pPr defTabSz="457200"/>
            <a:r>
              <a:rPr lang="en-NZ" b="1" dirty="0">
                <a:solidFill>
                  <a:prstClr val="black"/>
                </a:solidFill>
              </a:rPr>
              <a:t>Traditions about Moses the prophet</a:t>
            </a:r>
          </a:p>
        </p:txBody>
      </p:sp>
    </p:spTree>
    <p:extLst>
      <p:ext uri="{BB962C8B-B14F-4D97-AF65-F5344CB8AC3E}">
        <p14:creationId xmlns:p14="http://schemas.microsoft.com/office/powerpoint/2010/main" val="13206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53265"/>
          </a:xfrm>
        </p:spPr>
        <p:txBody>
          <a:bodyPr>
            <a:normAutofit fontScale="90000"/>
          </a:bodyPr>
          <a:lstStyle/>
          <a:p>
            <a:pPr algn="ctr"/>
            <a:r>
              <a:rPr lang="en-AU" dirty="0"/>
              <a:t>Key features of the biblical prophets</a:t>
            </a:r>
          </a:p>
        </p:txBody>
      </p:sp>
      <p:sp>
        <p:nvSpPr>
          <p:cNvPr id="3" name="Content Placeholder 2"/>
          <p:cNvSpPr>
            <a:spLocks noGrp="1"/>
          </p:cNvSpPr>
          <p:nvPr>
            <p:ph idx="1"/>
          </p:nvPr>
        </p:nvSpPr>
        <p:spPr>
          <a:xfrm>
            <a:off x="356189" y="1148445"/>
            <a:ext cx="11479622" cy="5492578"/>
          </a:xfrm>
        </p:spPr>
        <p:txBody>
          <a:bodyPr>
            <a:normAutofit lnSpcReduction="10000"/>
          </a:bodyPr>
          <a:lstStyle/>
          <a:p>
            <a:r>
              <a:rPr lang="en-AU" sz="3000" b="1" dirty="0"/>
              <a:t>Called</a:t>
            </a:r>
            <a:r>
              <a:rPr lang="en-AU" sz="3000" dirty="0"/>
              <a:t>: They must be called by God to be a prophet – some prophets have ‘call narratives’ (e.g. Exodus 3, 1 Samuel, Isaiah 6, Jeremiah 1, Ezekiel 1-2)</a:t>
            </a:r>
          </a:p>
          <a:p>
            <a:r>
              <a:rPr lang="en-AU" sz="3000" b="1" dirty="0"/>
              <a:t>Intermediary</a:t>
            </a:r>
            <a:r>
              <a:rPr lang="en-AU" sz="3000" dirty="0"/>
              <a:t>: They</a:t>
            </a:r>
            <a:r>
              <a:rPr lang="en-US" sz="3000" dirty="0"/>
              <a:t> claim to speak on behalf of God to their audience</a:t>
            </a:r>
          </a:p>
          <a:p>
            <a:pPr lvl="1"/>
            <a:r>
              <a:rPr lang="en-US" sz="3000" dirty="0"/>
              <a:t>God’s words, not their own. Grants them more authority?</a:t>
            </a:r>
          </a:p>
          <a:p>
            <a:pPr lvl="1"/>
            <a:r>
              <a:rPr lang="en-US" sz="3000" dirty="0"/>
              <a:t>Deliver messages of protest, doom and hope</a:t>
            </a:r>
          </a:p>
          <a:p>
            <a:r>
              <a:rPr lang="en-AU" sz="3000" b="1" dirty="0"/>
              <a:t>Seer (sort of)</a:t>
            </a:r>
            <a:r>
              <a:rPr lang="en-AU" sz="3000" dirty="0"/>
              <a:t>: Speak to current or imminent crises – not ‘long term’ prophecies (more likely to get audience’s attention)</a:t>
            </a:r>
          </a:p>
          <a:p>
            <a:r>
              <a:rPr lang="en-AU" sz="3000" b="1" dirty="0"/>
              <a:t>Agent of change</a:t>
            </a:r>
            <a:r>
              <a:rPr lang="en-AU" sz="3000" dirty="0"/>
              <a:t>: Leaders, political figures, poets, protesters</a:t>
            </a:r>
          </a:p>
          <a:p>
            <a:r>
              <a:rPr lang="en-AU" sz="3000" b="1" dirty="0"/>
              <a:t>Suffering hero</a:t>
            </a:r>
            <a:r>
              <a:rPr lang="en-AU" sz="3000" dirty="0"/>
              <a:t>: Sometimes reluctant – but they are compelled by God to prophesy. Prophecy would have been an unpopular role.</a:t>
            </a:r>
          </a:p>
          <a:p>
            <a:r>
              <a:rPr lang="en-AU" sz="3000" b="1" dirty="0"/>
              <a:t>Outsider</a:t>
            </a:r>
            <a:r>
              <a:rPr lang="en-AU" sz="3000" dirty="0"/>
              <a:t>: located outside the establishment, not part of it.</a:t>
            </a:r>
          </a:p>
          <a:p>
            <a:endParaRPr lang="en-AU" sz="3000" dirty="0"/>
          </a:p>
          <a:p>
            <a:pPr marL="0" indent="0">
              <a:buNone/>
            </a:pPr>
            <a:endParaRPr lang="en-AU" sz="3400" dirty="0"/>
          </a:p>
          <a:p>
            <a:endParaRPr lang="en-AU" sz="3400" dirty="0"/>
          </a:p>
        </p:txBody>
      </p:sp>
    </p:spTree>
    <p:extLst>
      <p:ext uri="{BB962C8B-B14F-4D97-AF65-F5344CB8AC3E}">
        <p14:creationId xmlns:p14="http://schemas.microsoft.com/office/powerpoint/2010/main" val="15043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6FECC-BC08-6E4F-8C32-ABC7B478BC49}"/>
              </a:ext>
            </a:extLst>
          </p:cNvPr>
          <p:cNvSpPr>
            <a:spLocks noGrp="1"/>
          </p:cNvSpPr>
          <p:nvPr>
            <p:ph type="title"/>
          </p:nvPr>
        </p:nvSpPr>
        <p:spPr/>
        <p:txBody>
          <a:bodyPr/>
          <a:lstStyle/>
          <a:p>
            <a:r>
              <a:rPr lang="en-US" dirty="0">
                <a:latin typeface="+mn-lt"/>
              </a:rPr>
              <a:t>Prophets respond to:</a:t>
            </a:r>
          </a:p>
        </p:txBody>
      </p:sp>
      <p:sp>
        <p:nvSpPr>
          <p:cNvPr id="3" name="Content Placeholder 2">
            <a:extLst>
              <a:ext uri="{FF2B5EF4-FFF2-40B4-BE49-F238E27FC236}">
                <a16:creationId xmlns:a16="http://schemas.microsoft.com/office/drawing/2014/main" xmlns="" id="{D24D8C8C-992B-B34F-8DBF-62A0B30D29D5}"/>
              </a:ext>
            </a:extLst>
          </p:cNvPr>
          <p:cNvSpPr>
            <a:spLocks noGrp="1"/>
          </p:cNvSpPr>
          <p:nvPr>
            <p:ph idx="1"/>
          </p:nvPr>
        </p:nvSpPr>
        <p:spPr>
          <a:xfrm>
            <a:off x="400373" y="1690688"/>
            <a:ext cx="11391254" cy="4974954"/>
          </a:xfrm>
        </p:spPr>
        <p:txBody>
          <a:bodyPr>
            <a:normAutofit/>
          </a:bodyPr>
          <a:lstStyle/>
          <a:p>
            <a:r>
              <a:rPr lang="en-US" dirty="0"/>
              <a:t>Slavery and oppression of the Hebrew people: Moses (see Exodus 1-15)</a:t>
            </a:r>
          </a:p>
          <a:p>
            <a:r>
              <a:rPr lang="en-US" dirty="0"/>
              <a:t>Corrupt rulers and/or threats to Hebrew faith: e.g. Samuel, Elijah</a:t>
            </a:r>
            <a:r>
              <a:rPr lang="en-US"/>
              <a:t>, Daniel</a:t>
            </a:r>
            <a:endParaRPr lang="en-US" dirty="0"/>
          </a:p>
          <a:p>
            <a:r>
              <a:rPr lang="en-US" dirty="0"/>
              <a:t>Imminent war: war and conquest by Assyria (8</a:t>
            </a:r>
            <a:r>
              <a:rPr lang="en-US" baseline="30000" dirty="0"/>
              <a:t>th</a:t>
            </a:r>
            <a:r>
              <a:rPr lang="en-US" dirty="0"/>
              <a:t> Century BCE), Babylon and Persia (6</a:t>
            </a:r>
            <a:r>
              <a:rPr lang="en-US" baseline="30000" dirty="0"/>
              <a:t>th</a:t>
            </a:r>
            <a:r>
              <a:rPr lang="en-US" dirty="0"/>
              <a:t> Century BCE) - e.g. Jeremiah, Isaiah, Hosea, Amos, </a:t>
            </a:r>
            <a:r>
              <a:rPr lang="en-US" dirty="0" err="1"/>
              <a:t>Habbakkuk</a:t>
            </a:r>
            <a:endParaRPr lang="en-US" dirty="0"/>
          </a:p>
          <a:p>
            <a:r>
              <a:rPr lang="en-US" dirty="0"/>
              <a:t>Community crises: war, exile, loss of land and temple, in-group conflict  (social, political, religious) - e.g. Samuel, Ezekiel, Isaiah, Joel</a:t>
            </a:r>
          </a:p>
          <a:p>
            <a:r>
              <a:rPr lang="en-US" dirty="0"/>
              <a:t>Social injustice: oppression of the poor by leaders and elites - e.g. Isaiah, Amos, Micah (most prophetic books mention this at least briefly)</a:t>
            </a:r>
          </a:p>
          <a:p>
            <a:r>
              <a:rPr lang="en-US" dirty="0"/>
              <a:t>Grief, hopelessness, despair: a voice of hope and assurance (as well as a voice of warning, threat and doom!)</a:t>
            </a:r>
          </a:p>
        </p:txBody>
      </p:sp>
    </p:spTree>
    <p:extLst>
      <p:ext uri="{BB962C8B-B14F-4D97-AF65-F5344CB8AC3E}">
        <p14:creationId xmlns:p14="http://schemas.microsoft.com/office/powerpoint/2010/main" val="27183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524" y="188641"/>
            <a:ext cx="8278813"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flipH="1">
            <a:off x="5378121" y="4278597"/>
            <a:ext cx="310199" cy="6865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NZ">
              <a:solidFill>
                <a:prstClr val="white"/>
              </a:solidFill>
            </a:endParaRPr>
          </a:p>
        </p:txBody>
      </p:sp>
      <p:sp>
        <p:nvSpPr>
          <p:cNvPr id="6" name="Oval 5"/>
          <p:cNvSpPr/>
          <p:nvPr/>
        </p:nvSpPr>
        <p:spPr>
          <a:xfrm>
            <a:off x="7349225" y="2786002"/>
            <a:ext cx="1231558"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NZ">
              <a:solidFill>
                <a:prstClr val="white"/>
              </a:solidFill>
            </a:endParaRPr>
          </a:p>
        </p:txBody>
      </p:sp>
      <p:sp>
        <p:nvSpPr>
          <p:cNvPr id="7" name="Oval 6"/>
          <p:cNvSpPr/>
          <p:nvPr/>
        </p:nvSpPr>
        <p:spPr>
          <a:xfrm>
            <a:off x="7243208" y="3971804"/>
            <a:ext cx="1436966"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NZ">
              <a:solidFill>
                <a:prstClr val="white"/>
              </a:solidFill>
            </a:endParaRPr>
          </a:p>
        </p:txBody>
      </p:sp>
      <p:sp>
        <p:nvSpPr>
          <p:cNvPr id="8" name="Oval 7"/>
          <p:cNvSpPr/>
          <p:nvPr/>
        </p:nvSpPr>
        <p:spPr>
          <a:xfrm>
            <a:off x="8680174" y="2481202"/>
            <a:ext cx="1231558"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NZ">
              <a:solidFill>
                <a:prstClr val="white"/>
              </a:solidFill>
            </a:endParaRPr>
          </a:p>
        </p:txBody>
      </p:sp>
      <p:sp>
        <p:nvSpPr>
          <p:cNvPr id="9" name="Oval 8">
            <a:extLst>
              <a:ext uri="{FF2B5EF4-FFF2-40B4-BE49-F238E27FC236}">
                <a16:creationId xmlns:a16="http://schemas.microsoft.com/office/drawing/2014/main" xmlns="" id="{BE36179D-DDF3-CE4C-956C-4C5CA0237DD3}"/>
              </a:ext>
            </a:extLst>
          </p:cNvPr>
          <p:cNvSpPr/>
          <p:nvPr/>
        </p:nvSpPr>
        <p:spPr>
          <a:xfrm>
            <a:off x="3492843" y="5231028"/>
            <a:ext cx="914400"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NZ">
              <a:solidFill>
                <a:prstClr val="white"/>
              </a:solidFill>
            </a:endParaRPr>
          </a:p>
        </p:txBody>
      </p:sp>
      <p:sp>
        <p:nvSpPr>
          <p:cNvPr id="10" name="Oval 9">
            <a:extLst>
              <a:ext uri="{FF2B5EF4-FFF2-40B4-BE49-F238E27FC236}">
                <a16:creationId xmlns:a16="http://schemas.microsoft.com/office/drawing/2014/main" xmlns="" id="{4A2FE8D2-34B6-4E42-8778-AC19CED307E1}"/>
              </a:ext>
            </a:extLst>
          </p:cNvPr>
          <p:cNvSpPr/>
          <p:nvPr/>
        </p:nvSpPr>
        <p:spPr>
          <a:xfrm>
            <a:off x="4588476" y="5325763"/>
            <a:ext cx="914400" cy="9144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NZ">
              <a:solidFill>
                <a:prstClr val="white"/>
              </a:solidFill>
            </a:endParaRPr>
          </a:p>
        </p:txBody>
      </p:sp>
    </p:spTree>
    <p:extLst>
      <p:ext uri="{BB962C8B-B14F-4D97-AF65-F5344CB8AC3E}">
        <p14:creationId xmlns:p14="http://schemas.microsoft.com/office/powerpoint/2010/main" val="224314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05741-78F5-FE48-8D48-3F030207D7C8}"/>
              </a:ext>
            </a:extLst>
          </p:cNvPr>
          <p:cNvSpPr>
            <a:spLocks noGrp="1"/>
          </p:cNvSpPr>
          <p:nvPr>
            <p:ph type="title"/>
          </p:nvPr>
        </p:nvSpPr>
        <p:spPr>
          <a:xfrm>
            <a:off x="838200" y="365126"/>
            <a:ext cx="10515600" cy="688760"/>
          </a:xfrm>
        </p:spPr>
        <p:txBody>
          <a:bodyPr>
            <a:normAutofit fontScale="90000"/>
          </a:bodyPr>
          <a:lstStyle/>
          <a:p>
            <a:r>
              <a:rPr lang="en-US" dirty="0"/>
              <a:t>How did prophets convey their message?</a:t>
            </a:r>
          </a:p>
        </p:txBody>
      </p:sp>
      <p:sp>
        <p:nvSpPr>
          <p:cNvPr id="3" name="Content Placeholder 2">
            <a:extLst>
              <a:ext uri="{FF2B5EF4-FFF2-40B4-BE49-F238E27FC236}">
                <a16:creationId xmlns:a16="http://schemas.microsoft.com/office/drawing/2014/main" xmlns="" id="{BEA88469-2C6F-AB47-8D93-E2444C8A29A8}"/>
              </a:ext>
            </a:extLst>
          </p:cNvPr>
          <p:cNvSpPr>
            <a:spLocks noGrp="1"/>
          </p:cNvSpPr>
          <p:nvPr>
            <p:ph idx="1"/>
          </p:nvPr>
        </p:nvSpPr>
        <p:spPr>
          <a:xfrm>
            <a:off x="433953" y="1394847"/>
            <a:ext cx="11546237" cy="5167318"/>
          </a:xfrm>
        </p:spPr>
        <p:txBody>
          <a:bodyPr>
            <a:normAutofit/>
          </a:bodyPr>
          <a:lstStyle/>
          <a:p>
            <a:pPr marL="0" indent="0">
              <a:buNone/>
            </a:pPr>
            <a:r>
              <a:rPr lang="en-US" dirty="0"/>
              <a:t>From Terry Giles, ‘Prophets as performers’ (week 5 essential reading)</a:t>
            </a:r>
          </a:p>
          <a:p>
            <a:r>
              <a:rPr lang="en-GB" dirty="0"/>
              <a:t>They used language that gave life and vitality, and often urgency, to their messages </a:t>
            </a:r>
          </a:p>
          <a:p>
            <a:r>
              <a:rPr lang="en-GB" dirty="0"/>
              <a:t>Vivid metaphors and imagery – a mix of familiar and unexpected.</a:t>
            </a:r>
          </a:p>
          <a:p>
            <a:pPr lvl="1"/>
            <a:r>
              <a:rPr lang="en-GB" sz="2800" dirty="0"/>
              <a:t>they wanted their audience to ‘see’ what they were saying, and to capture their attention, or even shock them</a:t>
            </a:r>
          </a:p>
          <a:p>
            <a:pPr lvl="1"/>
            <a:r>
              <a:rPr lang="en-GB" sz="2800" dirty="0"/>
              <a:t>‘The prophetic performer asks the audience to imagine reality differently—to see through the prophet’s eyes.’ </a:t>
            </a:r>
          </a:p>
          <a:p>
            <a:r>
              <a:rPr lang="en-GB" dirty="0"/>
              <a:t>They may have performed actions, or used props, as well as </a:t>
            </a:r>
            <a:r>
              <a:rPr lang="en-GB" dirty="0" smtClean="0"/>
              <a:t>speaking</a:t>
            </a:r>
            <a:endParaRPr lang="en-GB" dirty="0"/>
          </a:p>
          <a:p>
            <a:r>
              <a:rPr lang="en-GB" dirty="0"/>
              <a:t>As with any good </a:t>
            </a:r>
            <a:r>
              <a:rPr lang="en-GB" dirty="0" err="1"/>
              <a:t>theater</a:t>
            </a:r>
            <a:r>
              <a:rPr lang="en-GB" dirty="0"/>
              <a:t>, the prophetic performer does not leave his audience as he found them.’</a:t>
            </a:r>
            <a:endParaRPr lang="en-US" dirty="0"/>
          </a:p>
        </p:txBody>
      </p:sp>
    </p:spTree>
    <p:extLst>
      <p:ext uri="{BB962C8B-B14F-4D97-AF65-F5344CB8AC3E}">
        <p14:creationId xmlns:p14="http://schemas.microsoft.com/office/powerpoint/2010/main" val="41074966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985</TotalTime>
  <Words>1813</Words>
  <Application>Microsoft Office PowerPoint</Application>
  <PresentationFormat>Widescreen</PresentationFormat>
  <Paragraphs>197</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Baskerville Old Face</vt:lpstr>
      <vt:lpstr>Calibri</vt:lpstr>
      <vt:lpstr>Calibri Light</vt:lpstr>
      <vt:lpstr>Castellar</vt:lpstr>
      <vt:lpstr>Wingdings</vt:lpstr>
      <vt:lpstr>1_Office Theme</vt:lpstr>
      <vt:lpstr>Prophecy in the Bible and Popular Culture</vt:lpstr>
      <vt:lpstr>Mid-semester quiz</vt:lpstr>
      <vt:lpstr>Learning objectives</vt:lpstr>
      <vt:lpstr>What is a prophet?</vt:lpstr>
      <vt:lpstr>PowerPoint Presentation</vt:lpstr>
      <vt:lpstr>Key features of the biblical prophets</vt:lpstr>
      <vt:lpstr>Prophets respond to:</vt:lpstr>
      <vt:lpstr>PowerPoint Presentation</vt:lpstr>
      <vt:lpstr>How did prophets convey their message?</vt:lpstr>
      <vt:lpstr>Marcus Borg, The roles of the biblical prophets </vt:lpstr>
      <vt:lpstr>Contemporary prophets?</vt:lpstr>
      <vt:lpstr>Prophets disturb our sense of normalcy</vt:lpstr>
      <vt:lpstr>The prophet has a vision to keep hope alive</vt:lpstr>
      <vt:lpstr>Milk</vt:lpstr>
      <vt:lpstr>Harvey Milk</vt:lpstr>
      <vt:lpstr>Prophecy emerges from a situation of oppression: ACT UP</vt:lpstr>
      <vt:lpstr>Prophets disturb our sense of normalcy:  ‘Stop the church’ protest</vt:lpstr>
      <vt:lpstr>ACT-UP – fulfilling the prophetic role</vt:lpstr>
      <vt:lpstr>Malala Yousafzai</vt:lpstr>
      <vt:lpstr>Malala Yousafzai</vt:lpstr>
      <vt:lpstr>Kendrick Lamar</vt:lpstr>
      <vt:lpstr>Kendrick Lamar</vt:lpstr>
      <vt:lpstr>Taika Waititi – disturbs our sense of normalcy</vt:lpstr>
      <vt:lpstr>Beyond words: Banksy as prophetic artist?</vt:lpstr>
      <vt:lpstr>PowerPoint Presentation</vt:lpstr>
      <vt:lpstr>PowerPoint Presentation</vt:lpstr>
      <vt:lpstr>A prophetic group?</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Prophecy in the Bible and Popular Culture</dc:title>
  <dc:creator>Caroline Blyth</dc:creator>
  <cp:lastModifiedBy>Caroline Blyth</cp:lastModifiedBy>
  <cp:revision>3</cp:revision>
  <cp:lastPrinted>2018-08-13T05:24:50Z</cp:lastPrinted>
  <dcterms:created xsi:type="dcterms:W3CDTF">2018-08-13T03:39:54Z</dcterms:created>
  <dcterms:modified xsi:type="dcterms:W3CDTF">2018-08-13T20:08:10Z</dcterms:modified>
</cp:coreProperties>
</file>