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71"/>
  </p:normalViewPr>
  <p:slideViewPr>
    <p:cSldViewPr snapToGrid="0">
      <p:cViewPr varScale="1">
        <p:scale>
          <a:sx n="110" d="100"/>
          <a:sy n="110" d="100"/>
        </p:scale>
        <p:origin x="1644" y="108"/>
      </p:cViewPr>
      <p:guideLst>
        <p:guide orient="horz" pos="2160"/>
        <p:guide pos="2880"/>
      </p:guideLst>
    </p:cSldViewPr>
  </p:slideViewPr>
  <p:notesTextViewPr>
    <p:cViewPr>
      <p:scale>
        <a:sx n="1" d="1"/>
        <a:sy n="1" d="1"/>
      </p:scale>
      <p:origin x="0" y="0"/>
    </p:cViewPr>
  </p:notesTextViewPr>
  <p:sorterViewPr>
    <p:cViewPr>
      <p:scale>
        <a:sx n="100" d="100"/>
        <a:sy n="100" d="100"/>
      </p:scale>
      <p:origin x="0" y="58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C8AC310-E148-4D55-8780-6566F63BE0CF}" type="datetimeFigureOut">
              <a:rPr lang="en-NZ" smtClean="0"/>
              <a:t>28/02/2018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A72A216B-EF2C-4CA9-966C-CE8EA5DE27E8}" type="slidenum">
              <a:rPr lang="en-NZ" smtClean="0"/>
              <a:t>‹#›</a:t>
            </a:fld>
            <a:endParaRPr lang="en-NZ"/>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93847" y="246337"/>
            <a:ext cx="4354636" cy="783951"/>
          </a:xfrm>
          <a:prstGeom prst="rect">
            <a:avLst/>
          </a:prstGeom>
        </p:spPr>
      </p:pic>
    </p:spTree>
    <p:extLst>
      <p:ext uri="{BB962C8B-B14F-4D97-AF65-F5344CB8AC3E}">
        <p14:creationId xmlns:p14="http://schemas.microsoft.com/office/powerpoint/2010/main" val="2464459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8AC310-E148-4D55-8780-6566F63BE0CF}" type="datetimeFigureOut">
              <a:rPr lang="en-NZ" smtClean="0"/>
              <a:t>28/02/2018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A72A216B-EF2C-4CA9-966C-CE8EA5DE27E8}" type="slidenum">
              <a:rPr lang="en-NZ" smtClean="0"/>
              <a:t>‹#›</a:t>
            </a:fld>
            <a:endParaRPr lang="en-NZ"/>
          </a:p>
        </p:txBody>
      </p:sp>
    </p:spTree>
    <p:extLst>
      <p:ext uri="{BB962C8B-B14F-4D97-AF65-F5344CB8AC3E}">
        <p14:creationId xmlns:p14="http://schemas.microsoft.com/office/powerpoint/2010/main" val="873367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8AC310-E148-4D55-8780-6566F63BE0CF}" type="datetimeFigureOut">
              <a:rPr lang="en-NZ" smtClean="0"/>
              <a:t>28/02/2018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A72A216B-EF2C-4CA9-966C-CE8EA5DE27E8}" type="slidenum">
              <a:rPr lang="en-NZ" smtClean="0"/>
              <a:t>‹#›</a:t>
            </a:fld>
            <a:endParaRPr lang="en-NZ"/>
          </a:p>
        </p:txBody>
      </p:sp>
    </p:spTree>
    <p:extLst>
      <p:ext uri="{BB962C8B-B14F-4D97-AF65-F5344CB8AC3E}">
        <p14:creationId xmlns:p14="http://schemas.microsoft.com/office/powerpoint/2010/main" val="3692480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8AC310-E148-4D55-8780-6566F63BE0CF}" type="datetimeFigureOut">
              <a:rPr lang="en-NZ" smtClean="0"/>
              <a:t>28/02/2018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A72A216B-EF2C-4CA9-966C-CE8EA5DE27E8}" type="slidenum">
              <a:rPr lang="en-NZ" smtClean="0"/>
              <a:t>‹#›</a:t>
            </a:fld>
            <a:endParaRPr lang="en-NZ"/>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68984" y="302051"/>
            <a:ext cx="4042507" cy="685171"/>
          </a:xfrm>
          <a:prstGeom prst="rect">
            <a:avLst/>
          </a:prstGeom>
        </p:spPr>
      </p:pic>
    </p:spTree>
    <p:extLst>
      <p:ext uri="{BB962C8B-B14F-4D97-AF65-F5344CB8AC3E}">
        <p14:creationId xmlns:p14="http://schemas.microsoft.com/office/powerpoint/2010/main" val="3511508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8AC310-E148-4D55-8780-6566F63BE0CF}" type="datetimeFigureOut">
              <a:rPr lang="en-NZ" smtClean="0"/>
              <a:t>28/02/2018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A72A216B-EF2C-4CA9-966C-CE8EA5DE27E8}" type="slidenum">
              <a:rPr lang="en-NZ" smtClean="0"/>
              <a:t>‹#›</a:t>
            </a:fld>
            <a:endParaRPr lang="en-NZ"/>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68984" y="302051"/>
            <a:ext cx="4042507" cy="685171"/>
          </a:xfrm>
          <a:prstGeom prst="rect">
            <a:avLst/>
          </a:prstGeom>
        </p:spPr>
      </p:pic>
    </p:spTree>
    <p:extLst>
      <p:ext uri="{BB962C8B-B14F-4D97-AF65-F5344CB8AC3E}">
        <p14:creationId xmlns:p14="http://schemas.microsoft.com/office/powerpoint/2010/main" val="906188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C8AC310-E148-4D55-8780-6566F63BE0CF}" type="datetimeFigureOut">
              <a:rPr lang="en-NZ" smtClean="0"/>
              <a:t>28/02/2018</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A72A216B-EF2C-4CA9-966C-CE8EA5DE27E8}" type="slidenum">
              <a:rPr lang="en-NZ" smtClean="0"/>
              <a:t>‹#›</a:t>
            </a:fld>
            <a:endParaRPr lang="en-NZ"/>
          </a:p>
        </p:txBody>
      </p:sp>
    </p:spTree>
    <p:extLst>
      <p:ext uri="{BB962C8B-B14F-4D97-AF65-F5344CB8AC3E}">
        <p14:creationId xmlns:p14="http://schemas.microsoft.com/office/powerpoint/2010/main" val="1656483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C8AC310-E148-4D55-8780-6566F63BE0CF}" type="datetimeFigureOut">
              <a:rPr lang="en-NZ" smtClean="0"/>
              <a:t>28/02/2018</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A72A216B-EF2C-4CA9-966C-CE8EA5DE27E8}" type="slidenum">
              <a:rPr lang="en-NZ" smtClean="0"/>
              <a:t>‹#›</a:t>
            </a:fld>
            <a:endParaRPr lang="en-NZ"/>
          </a:p>
        </p:txBody>
      </p:sp>
    </p:spTree>
    <p:extLst>
      <p:ext uri="{BB962C8B-B14F-4D97-AF65-F5344CB8AC3E}">
        <p14:creationId xmlns:p14="http://schemas.microsoft.com/office/powerpoint/2010/main" val="748558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C8AC310-E148-4D55-8780-6566F63BE0CF}" type="datetimeFigureOut">
              <a:rPr lang="en-NZ" smtClean="0"/>
              <a:t>28/02/2018</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A72A216B-EF2C-4CA9-966C-CE8EA5DE27E8}" type="slidenum">
              <a:rPr lang="en-NZ" smtClean="0"/>
              <a:t>‹#›</a:t>
            </a:fld>
            <a:endParaRPr lang="en-NZ"/>
          </a:p>
        </p:txBody>
      </p:sp>
    </p:spTree>
    <p:extLst>
      <p:ext uri="{BB962C8B-B14F-4D97-AF65-F5344CB8AC3E}">
        <p14:creationId xmlns:p14="http://schemas.microsoft.com/office/powerpoint/2010/main" val="2987660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8AC310-E148-4D55-8780-6566F63BE0CF}" type="datetimeFigureOut">
              <a:rPr lang="en-NZ" smtClean="0"/>
              <a:t>28/02/2018</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A72A216B-EF2C-4CA9-966C-CE8EA5DE27E8}" type="slidenum">
              <a:rPr lang="en-NZ" smtClean="0"/>
              <a:t>‹#›</a:t>
            </a:fld>
            <a:endParaRPr lang="en-NZ"/>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68984" y="302051"/>
            <a:ext cx="4042507" cy="685171"/>
          </a:xfrm>
          <a:prstGeom prst="rect">
            <a:avLst/>
          </a:prstGeom>
        </p:spPr>
      </p:pic>
    </p:spTree>
    <p:extLst>
      <p:ext uri="{BB962C8B-B14F-4D97-AF65-F5344CB8AC3E}">
        <p14:creationId xmlns:p14="http://schemas.microsoft.com/office/powerpoint/2010/main" val="2681035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C8AC310-E148-4D55-8780-6566F63BE0CF}" type="datetimeFigureOut">
              <a:rPr lang="en-NZ" smtClean="0"/>
              <a:t>28/02/2018</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A72A216B-EF2C-4CA9-966C-CE8EA5DE27E8}" type="slidenum">
              <a:rPr lang="en-NZ" smtClean="0"/>
              <a:t>‹#›</a:t>
            </a:fld>
            <a:endParaRPr lang="en-NZ"/>
          </a:p>
        </p:txBody>
      </p:sp>
    </p:spTree>
    <p:extLst>
      <p:ext uri="{BB962C8B-B14F-4D97-AF65-F5344CB8AC3E}">
        <p14:creationId xmlns:p14="http://schemas.microsoft.com/office/powerpoint/2010/main" val="4013963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C8AC310-E148-4D55-8780-6566F63BE0CF}" type="datetimeFigureOut">
              <a:rPr lang="en-NZ" smtClean="0"/>
              <a:t>28/02/2018</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A72A216B-EF2C-4CA9-966C-CE8EA5DE27E8}" type="slidenum">
              <a:rPr lang="en-NZ" smtClean="0"/>
              <a:t>‹#›</a:t>
            </a:fld>
            <a:endParaRPr lang="en-NZ"/>
          </a:p>
        </p:txBody>
      </p:sp>
    </p:spTree>
    <p:extLst>
      <p:ext uri="{BB962C8B-B14F-4D97-AF65-F5344CB8AC3E}">
        <p14:creationId xmlns:p14="http://schemas.microsoft.com/office/powerpoint/2010/main" val="3546735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8AC310-E148-4D55-8780-6566F63BE0CF}" type="datetimeFigureOut">
              <a:rPr lang="en-NZ" smtClean="0"/>
              <a:t>28/02/2018</a:t>
            </a:fld>
            <a:endParaRPr lang="en-NZ"/>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2A216B-EF2C-4CA9-966C-CE8EA5DE27E8}" type="slidenum">
              <a:rPr lang="en-NZ" smtClean="0"/>
              <a:t>‹#›</a:t>
            </a:fld>
            <a:endParaRPr lang="en-NZ"/>
          </a:p>
        </p:txBody>
      </p:sp>
    </p:spTree>
    <p:extLst>
      <p:ext uri="{BB962C8B-B14F-4D97-AF65-F5344CB8AC3E}">
        <p14:creationId xmlns:p14="http://schemas.microsoft.com/office/powerpoint/2010/main" val="26355614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0608" y="1508730"/>
            <a:ext cx="8577330" cy="2387600"/>
          </a:xfrm>
        </p:spPr>
        <p:txBody>
          <a:bodyPr>
            <a:normAutofit/>
          </a:bodyPr>
          <a:lstStyle/>
          <a:p>
            <a:r>
              <a:rPr lang="en-NZ" b="1" dirty="0" smtClean="0"/>
              <a:t>Introduction &amp; Basics</a:t>
            </a:r>
            <a:r>
              <a:rPr lang="en-NZ" b="1" dirty="0"/>
              <a:t/>
            </a:r>
            <a:br>
              <a:rPr lang="en-NZ" b="1" dirty="0"/>
            </a:br>
            <a:endParaRPr lang="en-NZ" b="1" dirty="0"/>
          </a:p>
        </p:txBody>
      </p:sp>
      <p:sp>
        <p:nvSpPr>
          <p:cNvPr id="3" name="Subtitle 2"/>
          <p:cNvSpPr>
            <a:spLocks noGrp="1"/>
          </p:cNvSpPr>
          <p:nvPr>
            <p:ph type="subTitle" idx="1"/>
          </p:nvPr>
        </p:nvSpPr>
        <p:spPr>
          <a:xfrm>
            <a:off x="1023870" y="3683358"/>
            <a:ext cx="7250805" cy="2215166"/>
          </a:xfrm>
        </p:spPr>
        <p:txBody>
          <a:bodyPr>
            <a:normAutofit/>
          </a:bodyPr>
          <a:lstStyle/>
          <a:p>
            <a:r>
              <a:rPr lang="en-NZ" b="1" dirty="0" err="1" smtClean="0"/>
              <a:t>Melenaite</a:t>
            </a:r>
            <a:r>
              <a:rPr lang="en-NZ" b="1" dirty="0" smtClean="0"/>
              <a:t> </a:t>
            </a:r>
            <a:r>
              <a:rPr lang="en-NZ" b="1" dirty="0" err="1" smtClean="0"/>
              <a:t>Taumoefolau</a:t>
            </a:r>
            <a:endParaRPr lang="en-NZ" b="1" dirty="0"/>
          </a:p>
          <a:p>
            <a:endParaRPr lang="en-NZ" b="1" dirty="0"/>
          </a:p>
          <a:p>
            <a:r>
              <a:rPr lang="en-NZ" b="1" dirty="0" smtClean="0"/>
              <a:t>28 February 2018</a:t>
            </a:r>
            <a:endParaRPr lang="en-NZ" b="1" dirty="0"/>
          </a:p>
          <a:p>
            <a:r>
              <a:rPr lang="en-NZ" sz="3200" b="1" dirty="0"/>
              <a:t>PACIFIC </a:t>
            </a:r>
            <a:r>
              <a:rPr lang="en-NZ" sz="3200" b="1" dirty="0" smtClean="0"/>
              <a:t>212/312</a:t>
            </a:r>
            <a:r>
              <a:rPr lang="en-NZ" sz="3200" b="1" dirty="0" smtClean="0"/>
              <a:t> </a:t>
            </a:r>
            <a:endParaRPr lang="en-NZ" sz="3200" b="1" dirty="0"/>
          </a:p>
        </p:txBody>
      </p:sp>
    </p:spTree>
    <p:extLst>
      <p:ext uri="{BB962C8B-B14F-4D97-AF65-F5344CB8AC3E}">
        <p14:creationId xmlns:p14="http://schemas.microsoft.com/office/powerpoint/2010/main" val="3679683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Role of Courses</a:t>
            </a:r>
            <a:endParaRPr lang="en-NZ" dirty="0"/>
          </a:p>
        </p:txBody>
      </p:sp>
      <p:sp>
        <p:nvSpPr>
          <p:cNvPr id="3" name="Content Placeholder 2"/>
          <p:cNvSpPr>
            <a:spLocks noGrp="1"/>
          </p:cNvSpPr>
          <p:nvPr>
            <p:ph idx="1"/>
          </p:nvPr>
        </p:nvSpPr>
        <p:spPr/>
        <p:txBody>
          <a:bodyPr/>
          <a:lstStyle/>
          <a:p>
            <a:pPr marL="0" indent="0">
              <a:buNone/>
            </a:pPr>
            <a:r>
              <a:rPr lang="en-GB" dirty="0"/>
              <a:t>The courses will provide an opportunity for students to study the rich but little-investigated area of Pacific genres of oral literatures. Because the literary genres are originally in the medium of Pacific languages, the cultural meanings conveyed are not readily available in courses and disciplines where only English is used. These courses will make available part of these cultural references through translation. They will complement existing courses in the Pacific Studies programme and open up another subject matter for further postgraduate study and research.</a:t>
            </a:r>
            <a:endParaRPr lang="en-NZ" dirty="0"/>
          </a:p>
          <a:p>
            <a:pPr marL="0" indent="0">
              <a:buNone/>
            </a:pPr>
            <a:endParaRPr lang="en-NZ" dirty="0"/>
          </a:p>
        </p:txBody>
      </p:sp>
    </p:spTree>
    <p:extLst>
      <p:ext uri="{BB962C8B-B14F-4D97-AF65-F5344CB8AC3E}">
        <p14:creationId xmlns:p14="http://schemas.microsoft.com/office/powerpoint/2010/main" val="1944686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Pacific Studies</a:t>
            </a:r>
            <a:endParaRPr lang="en-NZ" dirty="0"/>
          </a:p>
        </p:txBody>
      </p:sp>
      <p:sp>
        <p:nvSpPr>
          <p:cNvPr id="3" name="Content Placeholder 2"/>
          <p:cNvSpPr>
            <a:spLocks noGrp="1"/>
          </p:cNvSpPr>
          <p:nvPr>
            <p:ph idx="1"/>
          </p:nvPr>
        </p:nvSpPr>
        <p:spPr/>
        <p:txBody>
          <a:bodyPr/>
          <a:lstStyle/>
          <a:p>
            <a:r>
              <a:rPr lang="en-GB" dirty="0"/>
              <a:t>Pacific Studies at the University of Auckland is an interdisciplinary subject (containing elements of history, anthropology, linguistics, sociology, education and other subjects) that studies about Pacific peoples and their issues, concerns and interests, and places special importance on their indigenous knowledges and languages. </a:t>
            </a:r>
            <a:endParaRPr lang="en-NZ" dirty="0"/>
          </a:p>
          <a:p>
            <a:endParaRPr lang="en-NZ" dirty="0"/>
          </a:p>
        </p:txBody>
      </p:sp>
    </p:spTree>
    <p:extLst>
      <p:ext uri="{BB962C8B-B14F-4D97-AF65-F5344CB8AC3E}">
        <p14:creationId xmlns:p14="http://schemas.microsoft.com/office/powerpoint/2010/main" val="1495657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3600" dirty="0" smtClean="0"/>
              <a:t>Indigenous Knowledge</a:t>
            </a:r>
            <a:endParaRPr lang="en-NZ" sz="3600" dirty="0"/>
          </a:p>
        </p:txBody>
      </p:sp>
      <p:sp>
        <p:nvSpPr>
          <p:cNvPr id="3" name="Content Placeholder 2"/>
          <p:cNvSpPr>
            <a:spLocks noGrp="1"/>
          </p:cNvSpPr>
          <p:nvPr>
            <p:ph idx="1"/>
          </p:nvPr>
        </p:nvSpPr>
        <p:spPr/>
        <p:txBody>
          <a:bodyPr>
            <a:normAutofit lnSpcReduction="10000"/>
          </a:bodyPr>
          <a:lstStyle/>
          <a:p>
            <a:pPr marL="0" indent="0">
              <a:buNone/>
            </a:pPr>
            <a:r>
              <a:rPr lang="en-GB" dirty="0"/>
              <a:t>Indigenous knowledge is the traditional knowledge of indigenous people. It contrasts with our scientific knowledge, our modern knowledge. E.g. knowledge of building a modern house, a house that can withstand earthquakes and cyclones, furnished with electrical appliances and modern equipment and furniture. The knowledge that went into the building and furnishing such a house is largely modern scientific knowledge. This contrasts with the knowledge of building a traditional thatched Samoan house. Or building a traditional canoe or waka. This knowledge is indigenous knowledge.</a:t>
            </a:r>
            <a:endParaRPr lang="en-NZ" dirty="0"/>
          </a:p>
          <a:p>
            <a:pPr marL="0" indent="0">
              <a:buNone/>
            </a:pPr>
            <a:endParaRPr lang="en-NZ" dirty="0"/>
          </a:p>
        </p:txBody>
      </p:sp>
    </p:spTree>
    <p:extLst>
      <p:ext uri="{BB962C8B-B14F-4D97-AF65-F5344CB8AC3E}">
        <p14:creationId xmlns:p14="http://schemas.microsoft.com/office/powerpoint/2010/main" val="3059153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Literatures</a:t>
            </a:r>
            <a:endParaRPr lang="en-NZ" dirty="0"/>
          </a:p>
        </p:txBody>
      </p:sp>
      <p:sp>
        <p:nvSpPr>
          <p:cNvPr id="3" name="Content Placeholder 2"/>
          <p:cNvSpPr>
            <a:spLocks noGrp="1"/>
          </p:cNvSpPr>
          <p:nvPr>
            <p:ph idx="1"/>
          </p:nvPr>
        </p:nvSpPr>
        <p:spPr/>
        <p:txBody>
          <a:bodyPr/>
          <a:lstStyle/>
          <a:p>
            <a:r>
              <a:rPr lang="en-GB" dirty="0"/>
              <a:t>Literatures refers to special use of language, </a:t>
            </a:r>
            <a:r>
              <a:rPr lang="en-GB" dirty="0" smtClean="0"/>
              <a:t>special literary </a:t>
            </a:r>
            <a:r>
              <a:rPr lang="en-GB" dirty="0"/>
              <a:t>use of language, as in poetry, which means having a marked style intended to create particular emotional effects.</a:t>
            </a:r>
            <a:endParaRPr lang="en-NZ" dirty="0"/>
          </a:p>
          <a:p>
            <a:r>
              <a:rPr lang="en-NZ" dirty="0" smtClean="0"/>
              <a:t>Oral literatures refer to literature that originated before writing was invented.</a:t>
            </a:r>
          </a:p>
          <a:p>
            <a:r>
              <a:rPr lang="en-NZ" dirty="0" smtClean="0"/>
              <a:t>Pacific Oral Literatures reflect Pacific people’s oral-mindedness and oral cultures because writing was introduced only recently  </a:t>
            </a:r>
            <a:endParaRPr lang="en-NZ" dirty="0"/>
          </a:p>
        </p:txBody>
      </p:sp>
    </p:spTree>
    <p:extLst>
      <p:ext uri="{BB962C8B-B14F-4D97-AF65-F5344CB8AC3E}">
        <p14:creationId xmlns:p14="http://schemas.microsoft.com/office/powerpoint/2010/main" val="16745247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Genres to study</a:t>
            </a:r>
            <a:endParaRPr lang="en-NZ" dirty="0"/>
          </a:p>
        </p:txBody>
      </p:sp>
      <p:sp>
        <p:nvSpPr>
          <p:cNvPr id="3" name="Content Placeholder 2"/>
          <p:cNvSpPr>
            <a:spLocks noGrp="1"/>
          </p:cNvSpPr>
          <p:nvPr>
            <p:ph idx="1"/>
          </p:nvPr>
        </p:nvSpPr>
        <p:spPr/>
        <p:txBody>
          <a:bodyPr/>
          <a:lstStyle/>
          <a:p>
            <a:r>
              <a:rPr lang="en-NZ" dirty="0"/>
              <a:t>M</a:t>
            </a:r>
            <a:r>
              <a:rPr lang="en-NZ" dirty="0" smtClean="0"/>
              <a:t>yths and legends</a:t>
            </a:r>
          </a:p>
          <a:p>
            <a:r>
              <a:rPr lang="en-NZ" dirty="0" smtClean="0"/>
              <a:t>Folk tales</a:t>
            </a:r>
          </a:p>
          <a:p>
            <a:r>
              <a:rPr lang="en-NZ" dirty="0" smtClean="0"/>
              <a:t>Oratory</a:t>
            </a:r>
          </a:p>
          <a:p>
            <a:r>
              <a:rPr lang="en-NZ" dirty="0" smtClean="0"/>
              <a:t>Poetry</a:t>
            </a:r>
          </a:p>
          <a:p>
            <a:r>
              <a:rPr lang="en-NZ" dirty="0" smtClean="0"/>
              <a:t>Proverbs and sayings</a:t>
            </a:r>
            <a:endParaRPr lang="en-NZ" dirty="0"/>
          </a:p>
        </p:txBody>
      </p:sp>
    </p:spTree>
    <p:extLst>
      <p:ext uri="{BB962C8B-B14F-4D97-AF65-F5344CB8AC3E}">
        <p14:creationId xmlns:p14="http://schemas.microsoft.com/office/powerpoint/2010/main" val="33865395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NZ" smtClean="0"/>
              <a:t>Lecture Schedule</a:t>
            </a:r>
            <a:endParaRPr lang="en-NZ"/>
          </a:p>
        </p:txBody>
      </p:sp>
      <p:graphicFrame>
        <p:nvGraphicFramePr>
          <p:cNvPr id="5" name="Table 4"/>
          <p:cNvGraphicFramePr>
            <a:graphicFrameLocks noGrp="1"/>
          </p:cNvGraphicFramePr>
          <p:nvPr/>
        </p:nvGraphicFramePr>
        <p:xfrm>
          <a:off x="1709420" y="1989614"/>
          <a:ext cx="5725160" cy="4023360"/>
        </p:xfrm>
        <a:graphic>
          <a:graphicData uri="http://schemas.openxmlformats.org/drawingml/2006/table">
            <a:tbl>
              <a:tblPr firstRow="1" firstCol="1" bandRow="1"/>
              <a:tblGrid>
                <a:gridCol w="1908175"/>
                <a:gridCol w="1908175"/>
                <a:gridCol w="1908810"/>
              </a:tblGrid>
              <a:tr h="0">
                <a:tc>
                  <a:txBody>
                    <a:bodyPr/>
                    <a:lstStyle/>
                    <a:p>
                      <a:pPr>
                        <a:spcAft>
                          <a:spcPts val="0"/>
                        </a:spcAft>
                      </a:pPr>
                      <a:r>
                        <a:rPr lang="en-GB" sz="1200">
                          <a:effectLst/>
                          <a:latin typeface="Times New Roman" panose="02020603050405020304" pitchFamily="18" charset="0"/>
                          <a:ea typeface="Verdana" panose="020B0604030504040204" pitchFamily="34" charset="0"/>
                          <a:cs typeface="Times New Roman" panose="02020603050405020304" pitchFamily="18" charset="0"/>
                        </a:rPr>
                        <a:t>Week </a:t>
                      </a:r>
                      <a:endParaRPr lang="en-NZ" sz="1000">
                        <a:effectLst/>
                        <a:latin typeface="Times New Roman Mäori"/>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a:effectLst/>
                          <a:latin typeface="Times New Roman" panose="02020603050405020304" pitchFamily="18" charset="0"/>
                          <a:ea typeface="Verdana" panose="020B0604030504040204" pitchFamily="34" charset="0"/>
                          <a:cs typeface="Times New Roman" panose="02020603050405020304" pitchFamily="18" charset="0"/>
                        </a:rPr>
                        <a:t>Lecture Topics</a:t>
                      </a:r>
                      <a:endParaRPr lang="en-NZ" sz="1000">
                        <a:effectLst/>
                        <a:latin typeface="Times New Roman Mäori"/>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a:effectLst/>
                          <a:latin typeface="Times New Roman" panose="02020603050405020304" pitchFamily="18" charset="0"/>
                          <a:ea typeface="Verdana" panose="020B0604030504040204" pitchFamily="34" charset="0"/>
                          <a:cs typeface="Times New Roman" panose="02020603050405020304" pitchFamily="18" charset="0"/>
                        </a:rPr>
                        <a:t>Tutorial Activities</a:t>
                      </a:r>
                      <a:endParaRPr lang="en-NZ" sz="1000">
                        <a:effectLst/>
                        <a:latin typeface="Times New Roman Mäori"/>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n-GB" sz="1200">
                          <a:effectLst/>
                          <a:latin typeface="Times New Roman" panose="02020603050405020304" pitchFamily="18" charset="0"/>
                          <a:ea typeface="Verdana" panose="020B0604030504040204" pitchFamily="34" charset="0"/>
                          <a:cs typeface="Times New Roman" panose="02020603050405020304" pitchFamily="18" charset="0"/>
                        </a:rPr>
                        <a:t>Week 1: 26 February – 2 March</a:t>
                      </a:r>
                      <a:endParaRPr lang="en-NZ" sz="1000">
                        <a:effectLst/>
                        <a:latin typeface="Times New Roman Mäori"/>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a:effectLst/>
                          <a:latin typeface="Times New Roman" panose="02020603050405020304" pitchFamily="18" charset="0"/>
                          <a:ea typeface="Verdana" panose="020B0604030504040204" pitchFamily="34" charset="0"/>
                          <a:cs typeface="Times New Roman" panose="02020603050405020304" pitchFamily="18" charset="0"/>
                        </a:rPr>
                        <a:t>Introduction and basics</a:t>
                      </a:r>
                      <a:endParaRPr lang="en-NZ" sz="1000">
                        <a:effectLst/>
                        <a:latin typeface="Times New Roman Mäori"/>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a:effectLst/>
                          <a:latin typeface="Times New Roman" panose="02020603050405020304" pitchFamily="18" charset="0"/>
                          <a:ea typeface="Verdana" panose="020B0604030504040204" pitchFamily="34" charset="0"/>
                          <a:cs typeface="Times New Roman" panose="02020603050405020304" pitchFamily="18" charset="0"/>
                        </a:rPr>
                        <a:t> </a:t>
                      </a:r>
                      <a:endParaRPr lang="en-NZ" sz="1000">
                        <a:effectLst/>
                        <a:latin typeface="Times New Roman Mäori"/>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n-GB" sz="1200">
                          <a:effectLst/>
                          <a:latin typeface="Times New Roman" panose="02020603050405020304" pitchFamily="18" charset="0"/>
                          <a:ea typeface="Verdana" panose="020B0604030504040204" pitchFamily="34" charset="0"/>
                          <a:cs typeface="Times New Roman" panose="02020603050405020304" pitchFamily="18" charset="0"/>
                        </a:rPr>
                        <a:t>Week 2: 5 March – 9 March</a:t>
                      </a:r>
                      <a:endParaRPr lang="en-NZ" sz="1000">
                        <a:effectLst/>
                        <a:latin typeface="Times New Roman Mäori"/>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a:effectLst/>
                          <a:latin typeface="Times New Roman" panose="02020603050405020304" pitchFamily="18" charset="0"/>
                          <a:ea typeface="Verdana" panose="020B0604030504040204" pitchFamily="34" charset="0"/>
                          <a:cs typeface="Times New Roman" panose="02020603050405020304" pitchFamily="18" charset="0"/>
                        </a:rPr>
                        <a:t>Myths &amp; Legends</a:t>
                      </a:r>
                      <a:endParaRPr lang="en-NZ" sz="1000">
                        <a:effectLst/>
                        <a:latin typeface="Times New Roman Mäori"/>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a:effectLst/>
                          <a:latin typeface="Times New Roman" panose="02020603050405020304" pitchFamily="18" charset="0"/>
                          <a:ea typeface="Verdana" panose="020B0604030504040204" pitchFamily="34" charset="0"/>
                          <a:cs typeface="Times New Roman" panose="02020603050405020304" pitchFamily="18" charset="0"/>
                        </a:rPr>
                        <a:t>Myths &amp; Legends</a:t>
                      </a:r>
                      <a:endParaRPr lang="en-NZ" sz="1000">
                        <a:effectLst/>
                        <a:latin typeface="Times New Roman Mäori"/>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n-GB" sz="1200">
                          <a:effectLst/>
                          <a:latin typeface="Times New Roman" panose="02020603050405020304" pitchFamily="18" charset="0"/>
                          <a:ea typeface="Verdana" panose="020B0604030504040204" pitchFamily="34" charset="0"/>
                          <a:cs typeface="Times New Roman" panose="02020603050405020304" pitchFamily="18" charset="0"/>
                        </a:rPr>
                        <a:t>Week 3: 12 March – 16 March </a:t>
                      </a:r>
                      <a:endParaRPr lang="en-NZ" sz="1000">
                        <a:effectLst/>
                        <a:latin typeface="Times New Roman Mäori"/>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a:effectLst/>
                          <a:latin typeface="Times New Roman" panose="02020603050405020304" pitchFamily="18" charset="0"/>
                          <a:ea typeface="Verdana" panose="020B0604030504040204" pitchFamily="34" charset="0"/>
                          <a:cs typeface="Times New Roman" panose="02020603050405020304" pitchFamily="18" charset="0"/>
                        </a:rPr>
                        <a:t>Folk Tales</a:t>
                      </a:r>
                      <a:endParaRPr lang="en-NZ" sz="1000">
                        <a:effectLst/>
                        <a:latin typeface="Times New Roman Mäori"/>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a:effectLst/>
                          <a:latin typeface="Times New Roman" panose="02020603050405020304" pitchFamily="18" charset="0"/>
                          <a:ea typeface="Verdana" panose="020B0604030504040204" pitchFamily="34" charset="0"/>
                          <a:cs typeface="Times New Roman" panose="02020603050405020304" pitchFamily="18" charset="0"/>
                        </a:rPr>
                        <a:t>Folk Tales</a:t>
                      </a:r>
                      <a:endParaRPr lang="en-NZ" sz="1000">
                        <a:effectLst/>
                        <a:latin typeface="Times New Roman Mäori"/>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n-GB" sz="1200">
                          <a:effectLst/>
                          <a:latin typeface="Times New Roman" panose="02020603050405020304" pitchFamily="18" charset="0"/>
                          <a:ea typeface="Verdana" panose="020B0604030504040204" pitchFamily="34" charset="0"/>
                          <a:cs typeface="Times New Roman" panose="02020603050405020304" pitchFamily="18" charset="0"/>
                        </a:rPr>
                        <a:t>Week 4: 19 March – 23 March</a:t>
                      </a:r>
                      <a:endParaRPr lang="en-NZ" sz="1000">
                        <a:effectLst/>
                        <a:latin typeface="Times New Roman Mäori"/>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a:effectLst/>
                          <a:latin typeface="Times New Roman" panose="02020603050405020304" pitchFamily="18" charset="0"/>
                          <a:ea typeface="Verdana" panose="020B0604030504040204" pitchFamily="34" charset="0"/>
                          <a:cs typeface="Times New Roman" panose="02020603050405020304" pitchFamily="18" charset="0"/>
                        </a:rPr>
                        <a:t>Oratory</a:t>
                      </a:r>
                      <a:endParaRPr lang="en-NZ" sz="1000">
                        <a:effectLst/>
                        <a:latin typeface="Times New Roman Mäori"/>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a:effectLst/>
                          <a:latin typeface="Times New Roman" panose="02020603050405020304" pitchFamily="18" charset="0"/>
                          <a:ea typeface="Verdana" panose="020B0604030504040204" pitchFamily="34" charset="0"/>
                          <a:cs typeface="Times New Roman" panose="02020603050405020304" pitchFamily="18" charset="0"/>
                        </a:rPr>
                        <a:t>Assessment (Myth &amp; Legend)</a:t>
                      </a:r>
                      <a:endParaRPr lang="en-NZ" sz="1000">
                        <a:effectLst/>
                        <a:latin typeface="Times New Roman Mäori"/>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n-GB" sz="1200">
                          <a:effectLst/>
                          <a:latin typeface="Times New Roman" panose="02020603050405020304" pitchFamily="18" charset="0"/>
                          <a:ea typeface="Verdana" panose="020B0604030504040204" pitchFamily="34" charset="0"/>
                          <a:cs typeface="Times New Roman" panose="02020603050405020304" pitchFamily="18" charset="0"/>
                        </a:rPr>
                        <a:t>Week 5: 26 March – 30 March</a:t>
                      </a:r>
                      <a:endParaRPr lang="en-NZ" sz="1000">
                        <a:effectLst/>
                        <a:latin typeface="Times New Roman Mäori"/>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a:effectLst/>
                          <a:latin typeface="Times New Roman" panose="02020603050405020304" pitchFamily="18" charset="0"/>
                          <a:ea typeface="Verdana" panose="020B0604030504040204" pitchFamily="34" charset="0"/>
                          <a:cs typeface="Times New Roman" panose="02020603050405020304" pitchFamily="18" charset="0"/>
                        </a:rPr>
                        <a:t>Poetry</a:t>
                      </a:r>
                      <a:endParaRPr lang="en-NZ" sz="1000">
                        <a:effectLst/>
                        <a:latin typeface="Times New Roman Mäori"/>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a:effectLst/>
                          <a:latin typeface="Times New Roman" panose="02020603050405020304" pitchFamily="18" charset="0"/>
                          <a:ea typeface="Verdana" panose="020B0604030504040204" pitchFamily="34" charset="0"/>
                          <a:cs typeface="Times New Roman" panose="02020603050405020304" pitchFamily="18" charset="0"/>
                        </a:rPr>
                        <a:t>Oratory </a:t>
                      </a:r>
                      <a:endParaRPr lang="en-NZ" sz="1000">
                        <a:effectLst/>
                        <a:latin typeface="Times New Roman Mäori"/>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n-GB" sz="1200">
                          <a:solidFill>
                            <a:srgbClr val="FF0000"/>
                          </a:solidFill>
                          <a:effectLst/>
                          <a:latin typeface="Times New Roman" panose="02020603050405020304" pitchFamily="18" charset="0"/>
                          <a:ea typeface="Verdana" panose="020B0604030504040204" pitchFamily="34" charset="0"/>
                          <a:cs typeface="Times New Roman" panose="02020603050405020304" pitchFamily="18" charset="0"/>
                        </a:rPr>
                        <a:t>Mid-Semester Break: 30 March – 14 April</a:t>
                      </a:r>
                      <a:endParaRPr lang="en-NZ" sz="1000">
                        <a:effectLst/>
                        <a:latin typeface="Times New Roman Mäori"/>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a:effectLst/>
                          <a:latin typeface="Times New Roman" panose="02020603050405020304" pitchFamily="18" charset="0"/>
                          <a:ea typeface="Verdana" panose="020B0604030504040204" pitchFamily="34" charset="0"/>
                          <a:cs typeface="Times New Roman" panose="02020603050405020304" pitchFamily="18" charset="0"/>
                        </a:rPr>
                        <a:t> </a:t>
                      </a:r>
                      <a:endParaRPr lang="en-NZ" sz="1000">
                        <a:effectLst/>
                        <a:latin typeface="Times New Roman Mäori"/>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a:effectLst/>
                          <a:latin typeface="Times New Roman" panose="02020603050405020304" pitchFamily="18" charset="0"/>
                          <a:ea typeface="Verdana" panose="020B0604030504040204" pitchFamily="34" charset="0"/>
                          <a:cs typeface="Times New Roman" panose="02020603050405020304" pitchFamily="18" charset="0"/>
                        </a:rPr>
                        <a:t> </a:t>
                      </a:r>
                      <a:endParaRPr lang="en-NZ" sz="1000">
                        <a:effectLst/>
                        <a:latin typeface="Times New Roman Mäori"/>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n-GB" sz="1200">
                          <a:effectLst/>
                          <a:latin typeface="Times New Roman" panose="02020603050405020304" pitchFamily="18" charset="0"/>
                          <a:ea typeface="Verdana" panose="020B0604030504040204" pitchFamily="34" charset="0"/>
                          <a:cs typeface="Times New Roman" panose="02020603050405020304" pitchFamily="18" charset="0"/>
                        </a:rPr>
                        <a:t>Week 6: 16 April – 20 April</a:t>
                      </a:r>
                      <a:endParaRPr lang="en-NZ" sz="1000">
                        <a:effectLst/>
                        <a:latin typeface="Times New Roman Mäori"/>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a:effectLst/>
                          <a:latin typeface="Times New Roman" panose="02020603050405020304" pitchFamily="18" charset="0"/>
                          <a:ea typeface="Verdana" panose="020B0604030504040204" pitchFamily="34" charset="0"/>
                          <a:cs typeface="Times New Roman" panose="02020603050405020304" pitchFamily="18" charset="0"/>
                        </a:rPr>
                        <a:t>Proverbs &amp; sayings</a:t>
                      </a:r>
                      <a:endParaRPr lang="en-NZ" sz="1000">
                        <a:effectLst/>
                        <a:latin typeface="Times New Roman Mäori"/>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a:effectLst/>
                          <a:latin typeface="Times New Roman" panose="02020603050405020304" pitchFamily="18" charset="0"/>
                          <a:ea typeface="Verdana" panose="020B0604030504040204" pitchFamily="34" charset="0"/>
                          <a:cs typeface="Times New Roman" panose="02020603050405020304" pitchFamily="18" charset="0"/>
                        </a:rPr>
                        <a:t>Assessment (Oratory)</a:t>
                      </a:r>
                      <a:endParaRPr lang="en-NZ" sz="1000">
                        <a:effectLst/>
                        <a:latin typeface="Times New Roman Mäori"/>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n-GB" sz="1200">
                          <a:effectLst/>
                          <a:latin typeface="Times New Roman" panose="02020603050405020304" pitchFamily="18" charset="0"/>
                          <a:ea typeface="Verdana" panose="020B0604030504040204" pitchFamily="34" charset="0"/>
                          <a:cs typeface="Times New Roman" panose="02020603050405020304" pitchFamily="18" charset="0"/>
                        </a:rPr>
                        <a:t>Week 7: 23 April – 27 April</a:t>
                      </a:r>
                      <a:endParaRPr lang="en-NZ" sz="1000">
                        <a:effectLst/>
                        <a:latin typeface="Times New Roman Mäori"/>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a:effectLst/>
                          <a:latin typeface="Times New Roman" panose="02020603050405020304" pitchFamily="18" charset="0"/>
                          <a:ea typeface="Verdana" panose="020B0604030504040204" pitchFamily="34" charset="0"/>
                          <a:cs typeface="Times New Roman" panose="02020603050405020304" pitchFamily="18" charset="0"/>
                        </a:rPr>
                        <a:t>ANZAC Day</a:t>
                      </a:r>
                      <a:endParaRPr lang="en-NZ" sz="1000">
                        <a:effectLst/>
                        <a:latin typeface="Times New Roman Mäori"/>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a:effectLst/>
                          <a:latin typeface="Times New Roman" panose="02020603050405020304" pitchFamily="18" charset="0"/>
                          <a:ea typeface="Verdana" panose="020B0604030504040204" pitchFamily="34" charset="0"/>
                          <a:cs typeface="Times New Roman" panose="02020603050405020304" pitchFamily="18" charset="0"/>
                        </a:rPr>
                        <a:t>Poetry</a:t>
                      </a:r>
                      <a:endParaRPr lang="en-NZ" sz="1000">
                        <a:effectLst/>
                        <a:latin typeface="Times New Roman Mäori"/>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n-GB" sz="1200">
                          <a:effectLst/>
                          <a:latin typeface="Times New Roman" panose="02020603050405020304" pitchFamily="18" charset="0"/>
                          <a:ea typeface="Verdana" panose="020B0604030504040204" pitchFamily="34" charset="0"/>
                          <a:cs typeface="Times New Roman" panose="02020603050405020304" pitchFamily="18" charset="0"/>
                        </a:rPr>
                        <a:t>Week 8: 30 April – 4 May</a:t>
                      </a:r>
                      <a:endParaRPr lang="en-NZ" sz="1000">
                        <a:effectLst/>
                        <a:latin typeface="Times New Roman Mäori"/>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a:effectLst/>
                          <a:latin typeface="Times New Roman" panose="02020603050405020304" pitchFamily="18" charset="0"/>
                          <a:ea typeface="Verdana" panose="020B0604030504040204" pitchFamily="34" charset="0"/>
                          <a:cs typeface="Times New Roman" panose="02020603050405020304" pitchFamily="18" charset="0"/>
                        </a:rPr>
                        <a:t>Guest Lecture &amp; Kava</a:t>
                      </a:r>
                      <a:endParaRPr lang="en-NZ" sz="1000">
                        <a:effectLst/>
                        <a:latin typeface="Times New Roman Mäori"/>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a:effectLst/>
                          <a:latin typeface="Times New Roman" panose="02020603050405020304" pitchFamily="18" charset="0"/>
                          <a:ea typeface="Verdana" panose="020B0604030504040204" pitchFamily="34" charset="0"/>
                          <a:cs typeface="Times New Roman" panose="02020603050405020304" pitchFamily="18" charset="0"/>
                        </a:rPr>
                        <a:t>Assessment (Poetry)</a:t>
                      </a:r>
                      <a:endParaRPr lang="en-NZ" sz="1000">
                        <a:effectLst/>
                        <a:latin typeface="Times New Roman Mäori"/>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n-GB" sz="1200">
                          <a:effectLst/>
                          <a:latin typeface="Times New Roman" panose="02020603050405020304" pitchFamily="18" charset="0"/>
                          <a:ea typeface="Verdana" panose="020B0604030504040204" pitchFamily="34" charset="0"/>
                          <a:cs typeface="Times New Roman" panose="02020603050405020304" pitchFamily="18" charset="0"/>
                        </a:rPr>
                        <a:t>Week 9: 7 May – 11 May</a:t>
                      </a:r>
                      <a:endParaRPr lang="en-NZ" sz="1000">
                        <a:effectLst/>
                        <a:latin typeface="Times New Roman Mäori"/>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a:effectLst/>
                          <a:latin typeface="Times New Roman" panose="02020603050405020304" pitchFamily="18" charset="0"/>
                          <a:ea typeface="Verdana" panose="020B0604030504040204" pitchFamily="34" charset="0"/>
                          <a:cs typeface="Times New Roman" panose="02020603050405020304" pitchFamily="18" charset="0"/>
                        </a:rPr>
                        <a:t>Graduation</a:t>
                      </a:r>
                      <a:endParaRPr lang="en-NZ" sz="1000">
                        <a:effectLst/>
                        <a:latin typeface="Times New Roman Mäori"/>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a:effectLst/>
                          <a:latin typeface="Times New Roman" panose="02020603050405020304" pitchFamily="18" charset="0"/>
                          <a:ea typeface="Verdana" panose="020B0604030504040204" pitchFamily="34" charset="0"/>
                          <a:cs typeface="Times New Roman" panose="02020603050405020304" pitchFamily="18" charset="0"/>
                        </a:rPr>
                        <a:t>Proverbs &amp; sayings</a:t>
                      </a:r>
                      <a:endParaRPr lang="en-NZ" sz="1000">
                        <a:effectLst/>
                        <a:latin typeface="Times New Roman Mäori"/>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n-GB" sz="1200">
                          <a:effectLst/>
                          <a:latin typeface="Times New Roman" panose="02020603050405020304" pitchFamily="18" charset="0"/>
                          <a:ea typeface="Verdana" panose="020B0604030504040204" pitchFamily="34" charset="0"/>
                          <a:cs typeface="Times New Roman" panose="02020603050405020304" pitchFamily="18" charset="0"/>
                        </a:rPr>
                        <a:t>Week 10: 14 May – 18 May</a:t>
                      </a:r>
                      <a:endParaRPr lang="en-NZ" sz="1000">
                        <a:effectLst/>
                        <a:latin typeface="Times New Roman Mäori"/>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a:effectLst/>
                          <a:latin typeface="Times New Roman" panose="02020603050405020304" pitchFamily="18" charset="0"/>
                          <a:ea typeface="Verdana" panose="020B0604030504040204" pitchFamily="34" charset="0"/>
                          <a:cs typeface="Times New Roman" panose="02020603050405020304" pitchFamily="18" charset="0"/>
                        </a:rPr>
                        <a:t>Guest Lecture &amp; Culture</a:t>
                      </a:r>
                      <a:endParaRPr lang="en-NZ" sz="1000">
                        <a:effectLst/>
                        <a:latin typeface="Times New Roman Mäori"/>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a:effectLst/>
                          <a:latin typeface="Times New Roman" panose="02020603050405020304" pitchFamily="18" charset="0"/>
                          <a:ea typeface="Verdana" panose="020B0604030504040204" pitchFamily="34" charset="0"/>
                          <a:cs typeface="Times New Roman" panose="02020603050405020304" pitchFamily="18" charset="0"/>
                        </a:rPr>
                        <a:t>Assignment due 18 May</a:t>
                      </a:r>
                      <a:endParaRPr lang="en-NZ" sz="1000">
                        <a:effectLst/>
                        <a:latin typeface="Times New Roman Mäori"/>
                        <a:ea typeface="Times New Roman" panose="02020603050405020304" pitchFamily="18" charset="0"/>
                        <a:cs typeface="Times New Roman" panose="02020603050405020304" pitchFamily="18" charset="0"/>
                      </a:endParaRPr>
                    </a:p>
                    <a:p>
                      <a:pPr>
                        <a:spcAft>
                          <a:spcPts val="0"/>
                        </a:spcAft>
                      </a:pPr>
                      <a:r>
                        <a:rPr lang="en-GB" sz="1200">
                          <a:effectLst/>
                          <a:latin typeface="Times New Roman" panose="02020603050405020304" pitchFamily="18" charset="0"/>
                          <a:ea typeface="Verdana" panose="020B0604030504040204" pitchFamily="34" charset="0"/>
                          <a:cs typeface="Times New Roman" panose="02020603050405020304" pitchFamily="18" charset="0"/>
                        </a:rPr>
                        <a:t>Assessment (Proverbs &amp; sayings)</a:t>
                      </a:r>
                      <a:endParaRPr lang="en-NZ" sz="1000">
                        <a:effectLst/>
                        <a:latin typeface="Times New Roman Mäori"/>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n-GB" sz="1200">
                          <a:effectLst/>
                          <a:latin typeface="Times New Roman" panose="02020603050405020304" pitchFamily="18" charset="0"/>
                          <a:ea typeface="Verdana" panose="020B0604030504040204" pitchFamily="34" charset="0"/>
                          <a:cs typeface="Times New Roman" panose="02020603050405020304" pitchFamily="18" charset="0"/>
                        </a:rPr>
                        <a:t>Week 11: 21 May – 25 May</a:t>
                      </a:r>
                      <a:endParaRPr lang="en-NZ" sz="1000">
                        <a:effectLst/>
                        <a:latin typeface="Times New Roman Mäori"/>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a:effectLst/>
                          <a:latin typeface="Times New Roman" panose="02020603050405020304" pitchFamily="18" charset="0"/>
                          <a:ea typeface="Verdana" panose="020B0604030504040204" pitchFamily="34" charset="0"/>
                          <a:cs typeface="Times New Roman" panose="02020603050405020304" pitchFamily="18" charset="0"/>
                        </a:rPr>
                        <a:t>Guest Lecture &amp; Revision</a:t>
                      </a:r>
                      <a:endParaRPr lang="en-NZ" sz="1000">
                        <a:effectLst/>
                        <a:latin typeface="Times New Roman Mäori"/>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a:effectLst/>
                          <a:latin typeface="Times New Roman" panose="02020603050405020304" pitchFamily="18" charset="0"/>
                          <a:ea typeface="Verdana" panose="020B0604030504040204" pitchFamily="34" charset="0"/>
                          <a:cs typeface="Times New Roman" panose="02020603050405020304" pitchFamily="18" charset="0"/>
                        </a:rPr>
                        <a:t>Revision</a:t>
                      </a:r>
                      <a:endParaRPr lang="en-NZ" sz="1000">
                        <a:effectLst/>
                        <a:latin typeface="Times New Roman Mäori"/>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n-GB" sz="1200">
                          <a:effectLst/>
                          <a:latin typeface="Times New Roman" panose="02020603050405020304" pitchFamily="18" charset="0"/>
                          <a:ea typeface="Verdana" panose="020B0604030504040204" pitchFamily="34" charset="0"/>
                          <a:cs typeface="Times New Roman" panose="02020603050405020304" pitchFamily="18" charset="0"/>
                        </a:rPr>
                        <a:t>Week 12: 28 May – 1 June</a:t>
                      </a:r>
                      <a:endParaRPr lang="en-NZ" sz="1000">
                        <a:effectLst/>
                        <a:latin typeface="Times New Roman Mäori"/>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a:effectLst/>
                          <a:latin typeface="Times New Roman" panose="02020603050405020304" pitchFamily="18" charset="0"/>
                          <a:ea typeface="Verdana" panose="020B0604030504040204" pitchFamily="34" charset="0"/>
                          <a:cs typeface="Times New Roman" panose="02020603050405020304" pitchFamily="18" charset="0"/>
                        </a:rPr>
                        <a:t>Revision</a:t>
                      </a:r>
                      <a:endParaRPr lang="en-NZ" sz="1000">
                        <a:effectLst/>
                        <a:latin typeface="Times New Roman Mäori"/>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a:effectLst/>
                          <a:latin typeface="Times New Roman" panose="02020603050405020304" pitchFamily="18" charset="0"/>
                          <a:ea typeface="Verdana" panose="020B0604030504040204" pitchFamily="34" charset="0"/>
                          <a:cs typeface="Times New Roman" panose="02020603050405020304" pitchFamily="18" charset="0"/>
                        </a:rPr>
                        <a:t>Revision</a:t>
                      </a:r>
                      <a:endParaRPr lang="en-NZ" sz="1000">
                        <a:effectLst/>
                        <a:latin typeface="Times New Roman Mäori"/>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n-GB" sz="1200">
                          <a:effectLst/>
                          <a:latin typeface="Times New Roman" panose="02020603050405020304" pitchFamily="18" charset="0"/>
                          <a:ea typeface="Verdana" panose="020B0604030504040204" pitchFamily="34" charset="0"/>
                          <a:cs typeface="Times New Roman" panose="02020603050405020304" pitchFamily="18" charset="0"/>
                        </a:rPr>
                        <a:t> </a:t>
                      </a:r>
                      <a:endParaRPr lang="en-NZ" sz="1000">
                        <a:effectLst/>
                        <a:latin typeface="Times New Roman Mäori"/>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a:effectLst/>
                          <a:latin typeface="Times New Roman" panose="02020603050405020304" pitchFamily="18" charset="0"/>
                          <a:ea typeface="Verdana" panose="020B0604030504040204" pitchFamily="34" charset="0"/>
                          <a:cs typeface="Times New Roman" panose="02020603050405020304" pitchFamily="18" charset="0"/>
                        </a:rPr>
                        <a:t> </a:t>
                      </a:r>
                      <a:endParaRPr lang="en-NZ" sz="1000">
                        <a:effectLst/>
                        <a:latin typeface="Times New Roman Mäori"/>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dirty="0">
                          <a:effectLst/>
                          <a:latin typeface="Times New Roman" panose="02020603050405020304" pitchFamily="18" charset="0"/>
                          <a:ea typeface="Verdana" panose="020B0604030504040204" pitchFamily="34" charset="0"/>
                          <a:cs typeface="Times New Roman" panose="02020603050405020304" pitchFamily="18" charset="0"/>
                        </a:rPr>
                        <a:t> </a:t>
                      </a:r>
                      <a:endParaRPr lang="en-NZ" sz="1000" dirty="0">
                        <a:effectLst/>
                        <a:latin typeface="Times New Roman Mäori"/>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29049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4301"/>
            <a:ext cx="7886700" cy="1325563"/>
          </a:xfrm>
        </p:spPr>
        <p:txBody>
          <a:bodyPr/>
          <a:lstStyle/>
          <a:p>
            <a:r>
              <a:rPr lang="en-NZ" b="1" dirty="0" smtClean="0"/>
              <a:t>Welcome to PAC 212/312!</a:t>
            </a:r>
            <a:r>
              <a:rPr lang="en-NZ" dirty="0"/>
              <a:t/>
            </a:r>
            <a:br>
              <a:rPr lang="en-NZ" dirty="0"/>
            </a:br>
            <a:endParaRPr lang="en-NZ" dirty="0"/>
          </a:p>
        </p:txBody>
      </p:sp>
      <p:sp>
        <p:nvSpPr>
          <p:cNvPr id="3" name="Content Placeholder 2"/>
          <p:cNvSpPr>
            <a:spLocks noGrp="1"/>
          </p:cNvSpPr>
          <p:nvPr>
            <p:ph idx="1"/>
          </p:nvPr>
        </p:nvSpPr>
        <p:spPr>
          <a:xfrm>
            <a:off x="425003" y="2125013"/>
            <a:ext cx="8090347" cy="4288665"/>
          </a:xfrm>
        </p:spPr>
        <p:txBody>
          <a:bodyPr>
            <a:normAutofit/>
          </a:bodyPr>
          <a:lstStyle/>
          <a:p>
            <a:pPr marL="0" indent="0">
              <a:buNone/>
            </a:pPr>
            <a:r>
              <a:rPr lang="en-NZ" dirty="0" smtClean="0"/>
              <a:t>Introduction:</a:t>
            </a:r>
            <a:endParaRPr lang="en-NZ" dirty="0"/>
          </a:p>
          <a:p>
            <a:pPr marL="0" indent="0">
              <a:buNone/>
            </a:pPr>
            <a:endParaRPr lang="en-NZ" dirty="0"/>
          </a:p>
          <a:p>
            <a:pPr lvl="1">
              <a:buFont typeface="Wingdings" panose="05000000000000000000" pitchFamily="2" charset="2"/>
              <a:buChar char="§"/>
            </a:pPr>
            <a:r>
              <a:rPr lang="en-GB" dirty="0"/>
              <a:t>PAC 212/312 will share Lectures but have separate Tutorials and Assessments, including </a:t>
            </a:r>
            <a:r>
              <a:rPr lang="en-GB" dirty="0" smtClean="0"/>
              <a:t>Exams.</a:t>
            </a:r>
            <a:endParaRPr lang="en-NZ" dirty="0"/>
          </a:p>
          <a:p>
            <a:pPr lvl="1">
              <a:buFont typeface="Wingdings" panose="05000000000000000000" pitchFamily="2" charset="2"/>
              <a:buChar char="§"/>
            </a:pPr>
            <a:endParaRPr lang="en-NZ" dirty="0"/>
          </a:p>
          <a:p>
            <a:pPr lvl="1">
              <a:buFont typeface="Wingdings" panose="05000000000000000000" pitchFamily="2" charset="2"/>
              <a:buChar char="§"/>
            </a:pPr>
            <a:r>
              <a:rPr lang="en-NZ" dirty="0" err="1" smtClean="0"/>
              <a:t>Vaha</a:t>
            </a:r>
            <a:r>
              <a:rPr lang="en-NZ" dirty="0" smtClean="0"/>
              <a:t> </a:t>
            </a:r>
            <a:r>
              <a:rPr lang="en-NZ" dirty="0" err="1" smtClean="0"/>
              <a:t>Tu‘itahi</a:t>
            </a:r>
            <a:r>
              <a:rPr lang="en-NZ" dirty="0" smtClean="0"/>
              <a:t> is your tutor who will take you for tutorial.</a:t>
            </a:r>
          </a:p>
          <a:p>
            <a:pPr lvl="1">
              <a:buFont typeface="Wingdings" panose="05000000000000000000" pitchFamily="2" charset="2"/>
              <a:buChar char="§"/>
            </a:pPr>
            <a:endParaRPr lang="en-NZ" dirty="0"/>
          </a:p>
          <a:p>
            <a:pPr lvl="1">
              <a:buFont typeface="Wingdings" panose="05000000000000000000" pitchFamily="2" charset="2"/>
              <a:buChar char="§"/>
            </a:pPr>
            <a:r>
              <a:rPr lang="en-GB" dirty="0"/>
              <a:t>Tutorials basically consolidate the material we cover in Lectures and help you to fully understand and think more deeply about your Readings and knowledge acquired in lectures.</a:t>
            </a:r>
            <a:endParaRPr lang="en-NZ" dirty="0" smtClean="0"/>
          </a:p>
          <a:p>
            <a:pPr marL="457200" lvl="1" indent="0">
              <a:buNone/>
            </a:pPr>
            <a:endParaRPr lang="en-NZ" dirty="0"/>
          </a:p>
          <a:p>
            <a:endParaRPr lang="en-NZ" dirty="0"/>
          </a:p>
        </p:txBody>
      </p:sp>
    </p:spTree>
    <p:extLst>
      <p:ext uri="{BB962C8B-B14F-4D97-AF65-F5344CB8AC3E}">
        <p14:creationId xmlns:p14="http://schemas.microsoft.com/office/powerpoint/2010/main" val="35171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D7F1B5-36D8-6149-9CEE-D2F376B63FE0}"/>
              </a:ext>
            </a:extLst>
          </p:cNvPr>
          <p:cNvSpPr>
            <a:spLocks noGrp="1"/>
          </p:cNvSpPr>
          <p:nvPr>
            <p:ph type="title"/>
          </p:nvPr>
        </p:nvSpPr>
        <p:spPr/>
        <p:txBody>
          <a:bodyPr/>
          <a:lstStyle/>
          <a:p>
            <a:r>
              <a:rPr lang="en-US" dirty="0" smtClean="0"/>
              <a:t>Expectations</a:t>
            </a:r>
            <a:endParaRPr lang="en-US" dirty="0"/>
          </a:p>
        </p:txBody>
      </p:sp>
      <p:sp>
        <p:nvSpPr>
          <p:cNvPr id="3" name="Content Placeholder 2">
            <a:extLst>
              <a:ext uri="{FF2B5EF4-FFF2-40B4-BE49-F238E27FC236}">
                <a16:creationId xmlns:a16="http://schemas.microsoft.com/office/drawing/2014/main" xmlns="" id="{0CD6035B-6519-8C4B-871F-E96336FC52D6}"/>
              </a:ext>
            </a:extLst>
          </p:cNvPr>
          <p:cNvSpPr>
            <a:spLocks noGrp="1"/>
          </p:cNvSpPr>
          <p:nvPr>
            <p:ph idx="1"/>
          </p:nvPr>
        </p:nvSpPr>
        <p:spPr/>
        <p:txBody>
          <a:bodyPr>
            <a:normAutofit fontScale="85000" lnSpcReduction="20000"/>
          </a:bodyPr>
          <a:lstStyle/>
          <a:p>
            <a:r>
              <a:rPr lang="en-GB" dirty="0"/>
              <a:t>We expect you to be present in all lectures and tutorials. Lectures are not recorded, but if you miss a lecture, you should ensure you come to tutorial where you can catch up on your missed lectures.</a:t>
            </a:r>
            <a:endParaRPr lang="en-NZ" dirty="0"/>
          </a:p>
          <a:p>
            <a:r>
              <a:rPr lang="en-GB" dirty="0"/>
              <a:t>We expect you to be respectful and considerate of others by being attentive in class and not distract other members of the class and the teacher by using </a:t>
            </a:r>
            <a:r>
              <a:rPr lang="en-GB" dirty="0" err="1"/>
              <a:t>cellphones</a:t>
            </a:r>
            <a:r>
              <a:rPr lang="en-GB" dirty="0"/>
              <a:t>, laptops and other devices in inappropriate ways during lectures</a:t>
            </a:r>
            <a:r>
              <a:rPr lang="en-GB" dirty="0" smtClean="0"/>
              <a:t>.</a:t>
            </a:r>
          </a:p>
          <a:p>
            <a:r>
              <a:rPr lang="en-GB" dirty="0"/>
              <a:t>We expect you to fulfil your responsibilities as students by being conscientious in your studies and doing your readings and being prepared to participate in class discussions</a:t>
            </a:r>
            <a:r>
              <a:rPr lang="en-GB" dirty="0" smtClean="0"/>
              <a:t>.</a:t>
            </a:r>
            <a:r>
              <a:rPr lang="en-GB" dirty="0"/>
              <a:t> </a:t>
            </a:r>
            <a:endParaRPr lang="en-NZ" dirty="0"/>
          </a:p>
          <a:p>
            <a:r>
              <a:rPr lang="en-GB" dirty="0"/>
              <a:t>Last but not least, we expect you to honour and understand the cultural significance of </a:t>
            </a:r>
            <a:r>
              <a:rPr lang="en-GB" i="1" dirty="0" err="1"/>
              <a:t>tangata</a:t>
            </a:r>
            <a:r>
              <a:rPr lang="en-GB" i="1" dirty="0"/>
              <a:t> whenua</a:t>
            </a:r>
            <a:r>
              <a:rPr lang="en-GB" dirty="0"/>
              <a:t> and the Treaty of Waitangi as well as appreciate our linguistic and cultural diversity in NZ </a:t>
            </a:r>
            <a:r>
              <a:rPr lang="en-GB" dirty="0" err="1"/>
              <a:t>Aotearoa</a:t>
            </a:r>
            <a:r>
              <a:rPr lang="en-GB" dirty="0"/>
              <a:t> as a Pacific nation. </a:t>
            </a:r>
            <a:endParaRPr lang="en-US" dirty="0"/>
          </a:p>
        </p:txBody>
      </p:sp>
    </p:spTree>
    <p:extLst>
      <p:ext uri="{BB962C8B-B14F-4D97-AF65-F5344CB8AC3E}">
        <p14:creationId xmlns:p14="http://schemas.microsoft.com/office/powerpoint/2010/main" val="2298190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About the courses</a:t>
            </a:r>
            <a:endParaRPr lang="en-NZ" dirty="0"/>
          </a:p>
        </p:txBody>
      </p:sp>
      <p:sp>
        <p:nvSpPr>
          <p:cNvPr id="3" name="Content Placeholder 2"/>
          <p:cNvSpPr>
            <a:spLocks noGrp="1"/>
          </p:cNvSpPr>
          <p:nvPr>
            <p:ph idx="1"/>
          </p:nvPr>
        </p:nvSpPr>
        <p:spPr/>
        <p:txBody>
          <a:bodyPr/>
          <a:lstStyle/>
          <a:p>
            <a:r>
              <a:rPr lang="en-GB" dirty="0"/>
              <a:t>Translation into English</a:t>
            </a:r>
            <a:endParaRPr lang="en-NZ" dirty="0"/>
          </a:p>
          <a:p>
            <a:r>
              <a:rPr lang="en-GB" dirty="0"/>
              <a:t>Remember if you are doing PAC 212 you cannot do PAC 312, and if you are doing PAC 312, you cannot do PAC 212. We are teaching these courses concurrently</a:t>
            </a:r>
            <a:r>
              <a:rPr lang="en-GB" dirty="0" smtClean="0"/>
              <a:t>.</a:t>
            </a:r>
          </a:p>
          <a:p>
            <a:r>
              <a:rPr lang="en-GB" b="1" dirty="0"/>
              <a:t>Course </a:t>
            </a:r>
            <a:r>
              <a:rPr lang="en-GB" b="1" dirty="0" smtClean="0"/>
              <a:t>Title : </a:t>
            </a:r>
            <a:r>
              <a:rPr lang="en-GB" dirty="0" smtClean="0"/>
              <a:t>Pacific </a:t>
            </a:r>
            <a:r>
              <a:rPr lang="en-GB" dirty="0"/>
              <a:t>Indigenous Literatures and Knowledges</a:t>
            </a:r>
            <a:endParaRPr lang="en-NZ" dirty="0"/>
          </a:p>
          <a:p>
            <a:endParaRPr lang="en-NZ" dirty="0"/>
          </a:p>
        </p:txBody>
      </p:sp>
    </p:spTree>
    <p:extLst>
      <p:ext uri="{BB962C8B-B14F-4D97-AF65-F5344CB8AC3E}">
        <p14:creationId xmlns:p14="http://schemas.microsoft.com/office/powerpoint/2010/main" val="561204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Course Outline</a:t>
            </a:r>
            <a:endParaRPr lang="en-NZ" dirty="0"/>
          </a:p>
        </p:txBody>
      </p:sp>
      <p:sp>
        <p:nvSpPr>
          <p:cNvPr id="3" name="Content Placeholder 2"/>
          <p:cNvSpPr>
            <a:spLocks noGrp="1"/>
          </p:cNvSpPr>
          <p:nvPr>
            <p:ph idx="1"/>
          </p:nvPr>
        </p:nvSpPr>
        <p:spPr/>
        <p:txBody>
          <a:bodyPr/>
          <a:lstStyle/>
          <a:p>
            <a:pPr marL="0" indent="0">
              <a:buNone/>
            </a:pPr>
            <a:r>
              <a:rPr lang="en-GB" dirty="0"/>
              <a:t>These courses study Pacific genres of oral literature in English translation. Genres include oratory, poetry, tales of creation (sometimes called myths and legends), folk tales, and proverbs and sayings.    </a:t>
            </a:r>
            <a:endParaRPr lang="en-NZ" dirty="0"/>
          </a:p>
          <a:p>
            <a:endParaRPr lang="en-NZ" dirty="0"/>
          </a:p>
        </p:txBody>
      </p:sp>
    </p:spTree>
    <p:extLst>
      <p:ext uri="{BB962C8B-B14F-4D97-AF65-F5344CB8AC3E}">
        <p14:creationId xmlns:p14="http://schemas.microsoft.com/office/powerpoint/2010/main" val="3088339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Assessment</a:t>
            </a:r>
            <a:endParaRPr lang="en-NZ" dirty="0"/>
          </a:p>
        </p:txBody>
      </p:sp>
      <p:sp>
        <p:nvSpPr>
          <p:cNvPr id="3" name="Content Placeholder 2"/>
          <p:cNvSpPr>
            <a:spLocks noGrp="1"/>
          </p:cNvSpPr>
          <p:nvPr>
            <p:ph idx="1"/>
          </p:nvPr>
        </p:nvSpPr>
        <p:spPr/>
        <p:txBody>
          <a:bodyPr>
            <a:normAutofit fontScale="92500" lnSpcReduction="20000"/>
          </a:bodyPr>
          <a:lstStyle/>
          <a:p>
            <a:r>
              <a:rPr lang="en-GB" dirty="0"/>
              <a:t>PACIFIC 212:</a:t>
            </a:r>
            <a:endParaRPr lang="en-NZ" dirty="0"/>
          </a:p>
          <a:p>
            <a:r>
              <a:rPr lang="en-GB" dirty="0"/>
              <a:t>40%:      1 essay, 2000 words</a:t>
            </a:r>
            <a:endParaRPr lang="en-NZ" dirty="0"/>
          </a:p>
          <a:p>
            <a:r>
              <a:rPr lang="en-GB" dirty="0"/>
              <a:t>40%:      2 hour exam (equivalent to 2000 words)</a:t>
            </a:r>
            <a:endParaRPr lang="en-NZ" dirty="0"/>
          </a:p>
          <a:p>
            <a:r>
              <a:rPr lang="en-GB" dirty="0"/>
              <a:t>20%:      Short tutorial exercises with a total of about 1000 words. </a:t>
            </a:r>
            <a:endParaRPr lang="en-NZ" dirty="0"/>
          </a:p>
          <a:p>
            <a:r>
              <a:rPr lang="en-GB" dirty="0"/>
              <a:t> </a:t>
            </a:r>
            <a:endParaRPr lang="en-NZ" dirty="0"/>
          </a:p>
          <a:p>
            <a:r>
              <a:rPr lang="en-GB" dirty="0"/>
              <a:t>PACIFIC 312:</a:t>
            </a:r>
            <a:endParaRPr lang="en-NZ" dirty="0"/>
          </a:p>
          <a:p>
            <a:r>
              <a:rPr lang="en-GB" dirty="0"/>
              <a:t>40%:      1 essay, 2500 words</a:t>
            </a:r>
            <a:endParaRPr lang="en-NZ" dirty="0"/>
          </a:p>
          <a:p>
            <a:r>
              <a:rPr lang="en-GB" dirty="0"/>
              <a:t>35%:      2 hour exam (equivalent to 2000 words)</a:t>
            </a:r>
            <a:endParaRPr lang="en-NZ" dirty="0"/>
          </a:p>
          <a:p>
            <a:r>
              <a:rPr lang="en-GB" dirty="0"/>
              <a:t>25%:      Short tutorial exercises with a total of about 1500 words</a:t>
            </a:r>
            <a:endParaRPr lang="en-NZ" dirty="0"/>
          </a:p>
          <a:p>
            <a:endParaRPr lang="en-NZ" dirty="0"/>
          </a:p>
        </p:txBody>
      </p:sp>
    </p:spTree>
    <p:extLst>
      <p:ext uri="{BB962C8B-B14F-4D97-AF65-F5344CB8AC3E}">
        <p14:creationId xmlns:p14="http://schemas.microsoft.com/office/powerpoint/2010/main" val="1150223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dirty="0"/>
          </a:p>
        </p:txBody>
      </p:sp>
      <p:sp>
        <p:nvSpPr>
          <p:cNvPr id="3" name="Content Placeholder 2"/>
          <p:cNvSpPr>
            <a:spLocks noGrp="1"/>
          </p:cNvSpPr>
          <p:nvPr>
            <p:ph idx="1"/>
          </p:nvPr>
        </p:nvSpPr>
        <p:spPr/>
        <p:txBody>
          <a:bodyPr/>
          <a:lstStyle/>
          <a:p>
            <a:pPr marL="0" indent="0">
              <a:buNone/>
            </a:pPr>
            <a:r>
              <a:rPr lang="en-GB" dirty="0"/>
              <a:t>Questions will focus on the cultural significance of the genres, what they tell about indigenous world-views, what contemporary knowledge (as opposed to traditional) is conveyed, what special or literary devices are employed to convey meaning, and what some of the salient themes represented in the genres are.</a:t>
            </a:r>
            <a:endParaRPr lang="en-NZ" dirty="0"/>
          </a:p>
          <a:p>
            <a:endParaRPr lang="en-NZ" dirty="0"/>
          </a:p>
        </p:txBody>
      </p:sp>
    </p:spTree>
    <p:extLst>
      <p:ext uri="{BB962C8B-B14F-4D97-AF65-F5344CB8AC3E}">
        <p14:creationId xmlns:p14="http://schemas.microsoft.com/office/powerpoint/2010/main" val="2063030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Learning Aims</a:t>
            </a:r>
            <a:endParaRPr lang="en-NZ" dirty="0"/>
          </a:p>
        </p:txBody>
      </p:sp>
      <p:sp>
        <p:nvSpPr>
          <p:cNvPr id="3" name="Content Placeholder 2"/>
          <p:cNvSpPr>
            <a:spLocks noGrp="1"/>
          </p:cNvSpPr>
          <p:nvPr>
            <p:ph idx="1"/>
          </p:nvPr>
        </p:nvSpPr>
        <p:spPr/>
        <p:txBody>
          <a:bodyPr/>
          <a:lstStyle/>
          <a:p>
            <a:r>
              <a:rPr lang="en-GB" dirty="0" smtClean="0"/>
              <a:t>Appreciate</a:t>
            </a:r>
            <a:r>
              <a:rPr lang="en-GB" dirty="0"/>
              <a:t>, understand, and enjoy specialist uses of language and other protocols in these </a:t>
            </a:r>
            <a:r>
              <a:rPr lang="en-GB" dirty="0" smtClean="0"/>
              <a:t>genres</a:t>
            </a:r>
          </a:p>
          <a:p>
            <a:r>
              <a:rPr lang="en-GB" dirty="0" smtClean="0"/>
              <a:t>Have </a:t>
            </a:r>
            <a:r>
              <a:rPr lang="en-GB" dirty="0"/>
              <a:t>an understanding of how language represents and conveys indigenous and contemporary knowledge in creative ways. </a:t>
            </a:r>
            <a:endParaRPr lang="en-GB" dirty="0" smtClean="0"/>
          </a:p>
          <a:p>
            <a:r>
              <a:rPr lang="en-GB" dirty="0" smtClean="0"/>
              <a:t>Learn </a:t>
            </a:r>
            <a:r>
              <a:rPr lang="en-GB" dirty="0"/>
              <a:t>and use concepts or words and expressions in the study of oral literature or literature in general (e.g. metaphor, characters, theme, message, rhyme, etc. and many other words in our readings) </a:t>
            </a:r>
            <a:endParaRPr lang="en-NZ" dirty="0"/>
          </a:p>
          <a:p>
            <a:endParaRPr lang="en-NZ" dirty="0"/>
          </a:p>
        </p:txBody>
      </p:sp>
    </p:spTree>
    <p:extLst>
      <p:ext uri="{BB962C8B-B14F-4D97-AF65-F5344CB8AC3E}">
        <p14:creationId xmlns:p14="http://schemas.microsoft.com/office/powerpoint/2010/main" val="2771433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Academic English</a:t>
            </a:r>
            <a:endParaRPr lang="en-NZ" dirty="0"/>
          </a:p>
        </p:txBody>
      </p:sp>
      <p:sp>
        <p:nvSpPr>
          <p:cNvPr id="3" name="Content Placeholder 2"/>
          <p:cNvSpPr>
            <a:spLocks noGrp="1"/>
          </p:cNvSpPr>
          <p:nvPr>
            <p:ph idx="1"/>
          </p:nvPr>
        </p:nvSpPr>
        <p:spPr/>
        <p:txBody>
          <a:bodyPr/>
          <a:lstStyle/>
          <a:p>
            <a:pPr marL="0" indent="0">
              <a:buNone/>
            </a:pPr>
            <a:r>
              <a:rPr lang="en-GB" dirty="0"/>
              <a:t>Part of learning about a subject or discipline such as Pacific Studies is learning the English words and expressions that express that subject. Part of learning about the content of this course is learning the vocabulary and expressions that express the ideas in the course. So learning this course is also learning the academic language of the course at the same time.       </a:t>
            </a:r>
            <a:endParaRPr lang="en-NZ" dirty="0"/>
          </a:p>
          <a:p>
            <a:endParaRPr lang="en-NZ" dirty="0"/>
          </a:p>
        </p:txBody>
      </p:sp>
    </p:spTree>
    <p:extLst>
      <p:ext uri="{BB962C8B-B14F-4D97-AF65-F5344CB8AC3E}">
        <p14:creationId xmlns:p14="http://schemas.microsoft.com/office/powerpoint/2010/main" val="363601257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600</TotalTime>
  <Words>962</Words>
  <Application>Microsoft Office PowerPoint</Application>
  <PresentationFormat>On-screen Show (4:3)</PresentationFormat>
  <Paragraphs>104</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Calibri Light</vt:lpstr>
      <vt:lpstr>Times New Roman</vt:lpstr>
      <vt:lpstr>Times New Roman Mäori</vt:lpstr>
      <vt:lpstr>Verdana</vt:lpstr>
      <vt:lpstr>Wingdings</vt:lpstr>
      <vt:lpstr>Office Theme</vt:lpstr>
      <vt:lpstr>Introduction &amp; Basics </vt:lpstr>
      <vt:lpstr>Welcome to PAC 212/312! </vt:lpstr>
      <vt:lpstr>Expectations</vt:lpstr>
      <vt:lpstr>About the courses</vt:lpstr>
      <vt:lpstr>Course Outline</vt:lpstr>
      <vt:lpstr>Assessment</vt:lpstr>
      <vt:lpstr>PowerPoint Presentation</vt:lpstr>
      <vt:lpstr>Learning Aims</vt:lpstr>
      <vt:lpstr>Academic English</vt:lpstr>
      <vt:lpstr>Role of Courses</vt:lpstr>
      <vt:lpstr>Pacific Studies</vt:lpstr>
      <vt:lpstr>Indigenous Knowledge</vt:lpstr>
      <vt:lpstr>Literatures</vt:lpstr>
      <vt:lpstr>Genres to study</vt:lpstr>
      <vt:lpstr>Lecture Schedule</vt:lpstr>
    </vt:vector>
  </TitlesOfParts>
  <Company>The University of Auckland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Jemaima Tiatia-Seath</dc:creator>
  <cp:lastModifiedBy>Melenaite Taumoefolau</cp:lastModifiedBy>
  <cp:revision>42</cp:revision>
  <dcterms:created xsi:type="dcterms:W3CDTF">2017-07-28T01:17:52Z</dcterms:created>
  <dcterms:modified xsi:type="dcterms:W3CDTF">2018-02-28T01:41:01Z</dcterms:modified>
</cp:coreProperties>
</file>