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94" r:id="rId3"/>
    <p:sldId id="260" r:id="rId4"/>
    <p:sldId id="262" r:id="rId5"/>
    <p:sldId id="263" r:id="rId6"/>
    <p:sldId id="258" r:id="rId7"/>
    <p:sldId id="264" r:id="rId8"/>
    <p:sldId id="271" r:id="rId9"/>
    <p:sldId id="270" r:id="rId10"/>
    <p:sldId id="268" r:id="rId11"/>
    <p:sldId id="272" r:id="rId12"/>
    <p:sldId id="284" r:id="rId13"/>
    <p:sldId id="273" r:id="rId14"/>
    <p:sldId id="285" r:id="rId15"/>
    <p:sldId id="274" r:id="rId16"/>
    <p:sldId id="286" r:id="rId17"/>
    <p:sldId id="275" r:id="rId18"/>
    <p:sldId id="287" r:id="rId19"/>
    <p:sldId id="276" r:id="rId20"/>
    <p:sldId id="288" r:id="rId21"/>
    <p:sldId id="277" r:id="rId22"/>
    <p:sldId id="289" r:id="rId23"/>
    <p:sldId id="278" r:id="rId24"/>
    <p:sldId id="290" r:id="rId25"/>
    <p:sldId id="279" r:id="rId26"/>
    <p:sldId id="291" r:id="rId27"/>
    <p:sldId id="259" r:id="rId28"/>
    <p:sldId id="280" r:id="rId29"/>
    <p:sldId id="292" r:id="rId30"/>
    <p:sldId id="281" r:id="rId31"/>
    <p:sldId id="293" r:id="rId32"/>
    <p:sldId id="282" r:id="rId33"/>
    <p:sldId id="266" r:id="rId34"/>
    <p:sldId id="26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53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925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168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105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822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806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483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382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235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83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805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4CC617F1-1EF5-4C51-BBC2-D3AA731EC21A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23C8C22-FF42-4212-8877-A4B42D19D3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3155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934" y="2235200"/>
            <a:ext cx="10934131" cy="2387600"/>
          </a:xfrm>
        </p:spPr>
        <p:txBody>
          <a:bodyPr>
            <a:noAutofit/>
          </a:bodyPr>
          <a:lstStyle/>
          <a:p>
            <a:pPr algn="ctr"/>
            <a:r>
              <a:rPr lang="en-NZ" sz="6600" dirty="0"/>
              <a:t>O </a:t>
            </a:r>
            <a:r>
              <a:rPr lang="en-NZ" sz="6600" dirty="0" err="1"/>
              <a:t>Mu</a:t>
            </a:r>
            <a:r>
              <a:rPr lang="en-NZ" sz="6600" dirty="0" err="1">
                <a:latin typeface="Franklin Gothic Book" panose="020B0503020102020204" pitchFamily="34" charset="0"/>
              </a:rPr>
              <a:t>ā</a:t>
            </a:r>
            <a:r>
              <a:rPr lang="en-NZ" sz="6600" dirty="0" err="1"/>
              <a:t>gagana</a:t>
            </a:r>
            <a:r>
              <a:rPr lang="en-NZ" sz="6600" dirty="0"/>
              <a:t> ma </a:t>
            </a:r>
            <a:r>
              <a:rPr lang="en-NZ" sz="6600" dirty="0" err="1"/>
              <a:t>Alagaupu</a:t>
            </a:r>
            <a:r>
              <a:rPr lang="en-NZ" sz="6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5" y="5810673"/>
            <a:ext cx="9448800" cy="685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NZ" sz="6600" dirty="0">
                <a:solidFill>
                  <a:schemeClr val="bg1"/>
                </a:solidFill>
              </a:rPr>
              <a:t>19 </a:t>
            </a:r>
            <a:r>
              <a:rPr lang="en-NZ" sz="6600" dirty="0" err="1">
                <a:solidFill>
                  <a:schemeClr val="bg1"/>
                </a:solidFill>
              </a:rPr>
              <a:t>Setema</a:t>
            </a:r>
            <a:r>
              <a:rPr lang="en-NZ" sz="6600" dirty="0">
                <a:solidFill>
                  <a:schemeClr val="bg1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70448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Schultz E (Dr) 1965 : Proverbial Expressions of the Samoans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Tā’aloga, o siva ma faigā’ai – Games, dances and feasts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Fēmālagaa’iga i le lau’ele’ele ma le sami – Land and Sea travel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Vāega ‘ese’ese e lēlaugatasiaa’i - Miscellaneous</a:t>
            </a:r>
            <a:endParaRPr lang="en-N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iai foi ma isi fa’avasegaga a Tofaeono Tanuvasa Tavale 2004, </a:t>
            </a:r>
            <a:r>
              <a:rPr lang="mi-N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TŌFĀ MANUSINA</a:t>
            </a:r>
            <a:endParaRPr lang="en-NZ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33222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304" y="252102"/>
            <a:ext cx="8610600" cy="1293028"/>
          </a:xfrm>
        </p:spPr>
        <p:txBody>
          <a:bodyPr/>
          <a:lstStyle/>
          <a:p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</a:t>
            </a:r>
            <a:r>
              <a:rPr lang="en-N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átaítaíga</a:t>
            </a:r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N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muagagana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089" y="1545130"/>
            <a:ext cx="8789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Saá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fa’aoti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utu o le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faimea</a:t>
            </a:r>
            <a:endParaRPr lang="en-N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544" y="5815155"/>
            <a:ext cx="1158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fisherman’s bamboo be completely emptied out</a:t>
            </a:r>
          </a:p>
        </p:txBody>
      </p:sp>
      <p:pic>
        <p:nvPicPr>
          <p:cNvPr id="2050" name="Picture 2" descr="http://www.zanzibartribalart.com/images/Tholi%20M%20hi-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68" y="2374057"/>
            <a:ext cx="5258306" cy="34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5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544" y="4441351"/>
            <a:ext cx="11587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fa’aalualu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a discussion each should tell his opinion unreservedly for only then can the right decision be made</a:t>
            </a:r>
          </a:p>
        </p:txBody>
      </p:sp>
      <p:pic>
        <p:nvPicPr>
          <p:cNvPr id="3074" name="Picture 2" descr="https://upload.wikimedia.org/wikipedia/commons/3/3f/3_Samoan_girls_making_ava_1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395175"/>
            <a:ext cx="5900382" cy="38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6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3391" y="327546"/>
            <a:ext cx="883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fuifui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fa’atasi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vao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eseese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514" y="5028735"/>
            <a:ext cx="10604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Gathered into a flock from different parts of the forest</a:t>
            </a:r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3" y="1242238"/>
            <a:ext cx="5679744" cy="37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8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9" y="5152647"/>
            <a:ext cx="11000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of an assembly whose members have come from different villages and who later on, will disperse again</a:t>
            </a:r>
          </a:p>
        </p:txBody>
      </p:sp>
      <p:pic>
        <p:nvPicPr>
          <p:cNvPr id="5122" name="Picture 2" descr="http://cdn-04.belfasttelegraph.co.uk/incoming/article34943559.ece/298c4/AUTOCROP/w620/Olympics-Ireland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94" y="706887"/>
            <a:ext cx="59055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4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702" y="427327"/>
            <a:ext cx="8164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pipi’i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‘ae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mamao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6" y="5290403"/>
            <a:ext cx="1132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NZ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N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close together but it is a long way from one to another</a:t>
            </a:r>
          </a:p>
        </p:txBody>
      </p:sp>
      <p:pic>
        <p:nvPicPr>
          <p:cNvPr id="6146" name="Picture 2" descr="Image result for two mountains with valley in bet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6" y="1584548"/>
            <a:ext cx="6357581" cy="35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6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979" y="5125703"/>
            <a:ext cx="10686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families or two villages may live in close proximity and yet far removed one from the other through lack of kinship</a:t>
            </a:r>
          </a:p>
        </p:txBody>
      </p:sp>
      <p:pic>
        <p:nvPicPr>
          <p:cNvPr id="7170" name="Picture 2" descr="Image result for two people don't talk to each 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7" y="746470"/>
            <a:ext cx="5165441" cy="38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3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0" y="885398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N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Ae‘ae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 </a:t>
            </a:r>
            <a:r>
              <a:rPr lang="en-N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0500" y="5801815"/>
            <a:ext cx="924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NZ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Ae‘ae</a:t>
            </a:r>
            <a:r>
              <a:rPr lang="en-N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bird has entered the cage</a:t>
            </a:r>
          </a:p>
        </p:txBody>
      </p:sp>
      <p:pic>
        <p:nvPicPr>
          <p:cNvPr id="8194" name="Picture 2" descr="http://lewisandclark.today/1805_3/images/cage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7" y="1980986"/>
            <a:ext cx="5527343" cy="33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9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43" y="5263866"/>
            <a:ext cx="1155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</a:t>
            </a:r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faáalualu</a:t>
            </a:r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When you see an advantage, turn it to good account. Don’t throw away a favourable opportunity</a:t>
            </a:r>
          </a:p>
        </p:txBody>
      </p:sp>
      <p:pic>
        <p:nvPicPr>
          <p:cNvPr id="9218" name="Picture 2" descr="Image result for university of auck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44" y="367168"/>
            <a:ext cx="6992471" cy="46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9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336" y="532641"/>
            <a:ext cx="951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lele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NZ" sz="44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ē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 lama le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ti’otala</a:t>
            </a:r>
            <a:endParaRPr lang="en-N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12" y="5036641"/>
            <a:ext cx="1066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grasshopper flies about, but the kingfisher watches him</a:t>
            </a:r>
          </a:p>
        </p:txBody>
      </p:sp>
      <p:pic>
        <p:nvPicPr>
          <p:cNvPr id="10242" name="Picture 2" descr="Image result for kingfis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07" y="1408851"/>
            <a:ext cx="4113184" cy="31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69" y="1408851"/>
            <a:ext cx="3597559" cy="31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3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D7A8-7FCC-4AE1-93BA-A8B0B27E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764373"/>
            <a:ext cx="10366513" cy="1293028"/>
          </a:xfrm>
        </p:spPr>
        <p:txBody>
          <a:bodyPr>
            <a:normAutofit fontScale="90000"/>
          </a:bodyPr>
          <a:lstStyle/>
          <a:p>
            <a:r>
              <a:rPr lang="en-NZ" dirty="0" err="1"/>
              <a:t>Fa’amoemoega</a:t>
            </a:r>
            <a:r>
              <a:rPr lang="en-NZ" dirty="0"/>
              <a:t>/lecture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D1A54-F419-4AC4-AFAF-D75B25B999F1}"/>
              </a:ext>
            </a:extLst>
          </p:cNvPr>
          <p:cNvSpPr txBox="1"/>
          <p:nvPr/>
        </p:nvSpPr>
        <p:spPr>
          <a:xfrm>
            <a:off x="1152939" y="2663687"/>
            <a:ext cx="972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Ina </a:t>
            </a:r>
            <a:r>
              <a:rPr lang="en-NZ" sz="2000" dirty="0" err="1"/>
              <a:t>ia</a:t>
            </a:r>
            <a:r>
              <a:rPr lang="en-NZ" sz="2000" dirty="0"/>
              <a:t> malamalama I le </a:t>
            </a:r>
            <a:r>
              <a:rPr lang="en-NZ" sz="2000" dirty="0" err="1"/>
              <a:t>uiga</a:t>
            </a:r>
            <a:r>
              <a:rPr lang="en-NZ" sz="2000" dirty="0"/>
              <a:t> o </a:t>
            </a:r>
            <a:r>
              <a:rPr lang="en-NZ" sz="2000" dirty="0" err="1"/>
              <a:t>Muaagana</a:t>
            </a:r>
            <a:r>
              <a:rPr lang="en-NZ" sz="2000" dirty="0"/>
              <a:t> ma </a:t>
            </a:r>
            <a:r>
              <a:rPr lang="en-NZ" sz="2000" dirty="0" err="1"/>
              <a:t>Alagaupu</a:t>
            </a:r>
            <a:r>
              <a:rPr lang="en-NZ" sz="2000" dirty="0"/>
              <a:t> ma le </a:t>
            </a:r>
            <a:r>
              <a:rPr lang="en-NZ" sz="2000" dirty="0" err="1"/>
              <a:t>fa’aaogaina</a:t>
            </a:r>
            <a:r>
              <a:rPr lang="en-NZ" sz="2000" dirty="0"/>
              <a:t>/ To understand the meaning of the </a:t>
            </a:r>
            <a:r>
              <a:rPr lang="en-NZ" sz="2000" dirty="0" err="1"/>
              <a:t>Muagagana</a:t>
            </a:r>
            <a:r>
              <a:rPr lang="en-NZ" sz="2000" dirty="0"/>
              <a:t> and </a:t>
            </a:r>
            <a:r>
              <a:rPr lang="en-NZ" sz="2000" dirty="0" err="1"/>
              <a:t>Alagaupu</a:t>
            </a:r>
            <a:r>
              <a:rPr lang="en-NZ" sz="2000" dirty="0"/>
              <a:t> and its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12811-A647-475B-8A37-77A7A19DBC32}"/>
              </a:ext>
            </a:extLst>
          </p:cNvPr>
          <p:cNvSpPr txBox="1"/>
          <p:nvPr/>
        </p:nvSpPr>
        <p:spPr>
          <a:xfrm>
            <a:off x="1139687" y="5761382"/>
            <a:ext cx="972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err="1"/>
              <a:t>Upu</a:t>
            </a:r>
            <a:r>
              <a:rPr lang="en-NZ" sz="2000" dirty="0"/>
              <a:t> </a:t>
            </a:r>
            <a:r>
              <a:rPr lang="en-NZ" sz="2000" dirty="0" err="1"/>
              <a:t>taua</a:t>
            </a:r>
            <a:r>
              <a:rPr lang="en-NZ" sz="2000" dirty="0"/>
              <a:t>/Key words: </a:t>
            </a:r>
            <a:r>
              <a:rPr lang="en-NZ" sz="2000" dirty="0" err="1"/>
              <a:t>Muagagana</a:t>
            </a:r>
            <a:r>
              <a:rPr lang="en-NZ" sz="2000" dirty="0"/>
              <a:t>, </a:t>
            </a:r>
            <a:r>
              <a:rPr lang="en-NZ" sz="2000" dirty="0" err="1"/>
              <a:t>Alagaupu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78734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rightcove04.o.brightcove.com/4221396001/4221396001_4627376563001_4627363735001-vs.jpg?pubId=4221396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76" y="71482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6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185" y="531884"/>
            <a:ext cx="850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N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ma’a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ae le </a:t>
            </a:r>
            <a:r>
              <a:rPr lang="en-N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400" y="5687705"/>
            <a:ext cx="850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Stones decay but words last</a:t>
            </a:r>
          </a:p>
        </p:txBody>
      </p:sp>
      <p:pic>
        <p:nvPicPr>
          <p:cNvPr id="1229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35" y="1655152"/>
            <a:ext cx="7075985" cy="40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4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311" y="5521846"/>
            <a:ext cx="850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Offences are hard to forget</a:t>
            </a:r>
          </a:p>
        </p:txBody>
      </p:sp>
      <p:pic>
        <p:nvPicPr>
          <p:cNvPr id="13314" name="Picture 2" descr="Image result for people tal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r="25512"/>
          <a:stretch/>
        </p:blipFill>
        <p:spPr bwMode="auto">
          <a:xfrm>
            <a:off x="2896474" y="349223"/>
            <a:ext cx="5360422" cy="49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9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5400" y="838200"/>
            <a:ext cx="551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Ufiufi</a:t>
            </a:r>
            <a:r>
              <a:rPr lang="en-N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NZ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</a:t>
            </a:r>
            <a:r>
              <a:rPr lang="en-N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</a:t>
            </a:r>
            <a:endParaRPr lang="en-N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9107" y="5483599"/>
            <a:ext cx="736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cover up dead birds</a:t>
            </a:r>
          </a:p>
        </p:txBody>
      </p:sp>
      <p:pic>
        <p:nvPicPr>
          <p:cNvPr id="14338" name="Picture 2" descr="https://thumbs.dreamstime.com/z/wings-freedom-grunge-texture-background-as-breaking-free-spirituality-faith-symbol-as-bird-open-spread-48599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82" y="1910687"/>
            <a:ext cx="3439636" cy="36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94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505" y="5227366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stand up for a friend or relative, to help him bear his misfortune, to forgive and ‘cover up’ his mistakes</a:t>
            </a:r>
          </a:p>
        </p:txBody>
      </p:sp>
      <p:pic>
        <p:nvPicPr>
          <p:cNvPr id="15362" name="Picture 2" descr="http://marketingsmallbizoffline.com/wp-content/uploads/2012/05/lendahand-300x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3" y="1044551"/>
            <a:ext cx="3669077" cy="35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someone standing up for some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4" y="10445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6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353" y="316705"/>
            <a:ext cx="610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seuga</a:t>
            </a:r>
            <a:endParaRPr lang="en-N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0756" y="5562648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hunting implements are hung up</a:t>
            </a:r>
          </a:p>
        </p:txBody>
      </p:sp>
      <p:pic>
        <p:nvPicPr>
          <p:cNvPr id="16386" name="Picture 2" descr="http://media.gettyimages.com/photos/young-woman-reaching-for-cupboard-in-vintage-kitchen-picture-id507827363?k=6&amp;m=507827363&amp;s=170667a&amp;w=0&amp;h=9B8POETKFmmPNKxnv64cPEMjWMVJUXsYwW8UeK56vk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44" y="1714671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00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991" y="5214821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conclusion of a speech, a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fono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N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Image result for someone b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62" y="745437"/>
            <a:ext cx="3433787" cy="41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38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11" y="655191"/>
            <a:ext cx="8610600" cy="1293028"/>
          </a:xfrm>
        </p:spPr>
        <p:txBody>
          <a:bodyPr/>
          <a:lstStyle/>
          <a:p>
            <a:pPr algn="ctr"/>
            <a:r>
              <a:rPr lang="en-N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AlagĀupu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6" y="2279176"/>
            <a:ext cx="11273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mafua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tagata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tala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tu’u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tutupu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anamua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866" y="4056683"/>
            <a:ext cx="1056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NZ" alt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alagā’upu</a:t>
            </a:r>
            <a:r>
              <a:rPr lang="en-NZ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points towards the existence of a story from which the proverb originates (</a:t>
            </a:r>
            <a:r>
              <a:rPr lang="en-NZ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le tala e ala </a:t>
            </a:r>
            <a:r>
              <a:rPr lang="en-NZ" alt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NZ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NZ" alt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</a:t>
            </a:r>
            <a:r>
              <a:rPr lang="en-NZ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9367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Fa’ata’ita’iga</a:t>
            </a:r>
            <a:r>
              <a:rPr lang="en-NZ" dirty="0"/>
              <a:t> o </a:t>
            </a:r>
            <a:r>
              <a:rPr lang="en-NZ" dirty="0" err="1"/>
              <a:t>alagĀupu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1854200" y="1852685"/>
            <a:ext cx="734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patipati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ta’oto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Fe’epo</a:t>
            </a:r>
            <a:endParaRPr lang="en-N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1291" y="5818125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Fe’epo</a:t>
            </a:r>
            <a:r>
              <a:rPr lang="en-N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clapped his hands lying down</a:t>
            </a:r>
          </a:p>
        </p:txBody>
      </p:sp>
      <p:pic>
        <p:nvPicPr>
          <p:cNvPr id="18444" name="Picture 12" descr="Image result for ray charles clapp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1"/>
          <a:stretch/>
        </p:blipFill>
        <p:spPr bwMode="auto">
          <a:xfrm>
            <a:off x="2225485" y="2766282"/>
            <a:ext cx="6598029" cy="28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99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news.2bet2.com/wp-content/uploads/2014/01/ross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0" y="307983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blind man cla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2" y="548146"/>
            <a:ext cx="2252259" cy="22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336" y="5418162"/>
            <a:ext cx="805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</a:t>
            </a:r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fiafia</a:t>
            </a:r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Celebrating happy </a:t>
            </a:r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occassion</a:t>
            </a:r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63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1509" y="564862"/>
            <a:ext cx="971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Lauga</a:t>
            </a:r>
            <a:r>
              <a:rPr lang="en-N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Art of Public 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5522" y="2081790"/>
            <a:ext cx="6305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NZ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Rhetorical skill or style … the study of the technique of using language effectively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5522" y="4573856"/>
            <a:ext cx="6387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NZ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of using speech to persuade, influence , or please; </a:t>
            </a:r>
          </a:p>
        </p:txBody>
      </p:sp>
      <p:pic>
        <p:nvPicPr>
          <p:cNvPr id="1026" name="Picture 2" descr="https://upload.wikimedia.org/wikipedia/commons/6/68/Samoan_talking_chief_Lauati,_between_1891-1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1" y="1718101"/>
            <a:ext cx="3348437" cy="44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59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162" y="941484"/>
            <a:ext cx="585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N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fia</a:t>
            </a:r>
            <a: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Falealili</a:t>
            </a:r>
            <a: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fua</a:t>
            </a:r>
            <a:endParaRPr lang="en-N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9821" y="5696571"/>
            <a:ext cx="585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be from </a:t>
            </a:r>
            <a:r>
              <a:rPr lang="en-NZ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Falealili</a:t>
            </a:r>
            <a:endParaRPr lang="en-N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www.gci.org/files/King%20and%20deb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5" y="1744087"/>
            <a:ext cx="3720389" cy="388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5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173" y="5227093"/>
            <a:ext cx="9635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Compliment: When a job is competed so well that it inspires others to want to be like you  </a:t>
            </a:r>
          </a:p>
        </p:txBody>
      </p:sp>
      <p:pic>
        <p:nvPicPr>
          <p:cNvPr id="21506" name="Picture 2" descr="http://www.telegraph.co.uk/content/dam/olympics/2016/08/11/105520672-Fiji-gold-medal-SPORT-large_trans++gsaO8O78rhmZrDxTlQBjdGLvJF5WfpqnBZShRL_tO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1" y="818865"/>
            <a:ext cx="4842235" cy="40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 result for MAP OF FIJI WHEN WON G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35" y="954205"/>
            <a:ext cx="522799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46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826" y="1063388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le </a:t>
            </a:r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aóaia</a:t>
            </a:r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Laupu</a:t>
            </a:r>
            <a:r>
              <a:rPr lang="en-NZ" sz="32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ā</a:t>
            </a:r>
            <a:r>
              <a:rPr lang="en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N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Tamafaiga</a:t>
            </a:r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9951" y="581300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Laupua</a:t>
            </a:r>
            <a:r>
              <a:rPr lang="en-N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teach </a:t>
            </a:r>
            <a:r>
              <a:rPr lang="en-NZ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Tamafaiga</a:t>
            </a:r>
            <a:endParaRPr lang="en-NZ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27" y="1953344"/>
            <a:ext cx="3619500" cy="31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53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on to past history …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NZ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existing Samoan literature the proverbial expressions have suffered woeful and undeserved neglect.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NZ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orators use them so frequently and they shed so much light on the past history and the present opinions of the people, that their importance cannot be overrated.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355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Traditionalization</a:t>
            </a:r>
            <a:r>
              <a:rPr lang="en-N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…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 linking the present talk to a meaningful past, while at the same time authenticating his story (much like an art or antique dealer) by “tracing its provenience or place of origin”.</a:t>
            </a:r>
          </a:p>
          <a:p>
            <a:pPr eaLnBrk="1" hangingPunct="1">
              <a:defRPr/>
            </a:pPr>
            <a:r>
              <a:rPr lang="en-N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Narrator forges links of contextualization to give shape and meaning to his expression.</a:t>
            </a:r>
          </a:p>
          <a:p>
            <a:pPr eaLnBrk="1" hangingPunct="1">
              <a:defRPr/>
            </a:pPr>
            <a:r>
              <a:rPr lang="en-N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[Bauman 1983]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57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Schultz E 1965 p. vii …</a:t>
            </a:r>
            <a:endParaRPr lang="en-GB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NZ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frequently used and best beloved embellishment of the language to which the orator resorts, is the </a:t>
            </a:r>
            <a:r>
              <a:rPr lang="en-NZ" altLang="en-US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muāgagana</a:t>
            </a:r>
            <a:r>
              <a:rPr lang="en-NZ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NZ" altLang="en-US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alagā’upu</a:t>
            </a:r>
            <a:r>
              <a:rPr lang="en-NZ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NZ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proverbial expressions, taken from mythology, the history and everyday lives of the Samoan people and serve to illustrate their opinions and utterances.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98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NZ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muāgagana</a:t>
            </a:r>
            <a:r>
              <a:rPr lang="en-N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NZ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alagā’upu</a:t>
            </a:r>
            <a:r>
              <a:rPr lang="en-NZ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1267" y="3498428"/>
            <a:ext cx="10820400" cy="4470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N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words are similar in meaning but differ in so far as the …</a:t>
            </a:r>
          </a:p>
        </p:txBody>
      </p:sp>
    </p:spTree>
    <p:extLst>
      <p:ext uri="{BB962C8B-B14F-4D97-AF65-F5344CB8AC3E}">
        <p14:creationId xmlns:p14="http://schemas.microsoft.com/office/powerpoint/2010/main" val="38566511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347" y="709782"/>
            <a:ext cx="8610600" cy="1293028"/>
          </a:xfrm>
        </p:spPr>
        <p:txBody>
          <a:bodyPr/>
          <a:lstStyle/>
          <a:p>
            <a:pPr algn="ctr"/>
            <a:r>
              <a:rPr lang="en-N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Muagagana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4" y="2333767"/>
            <a:ext cx="10522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mafua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laáu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le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foafoaga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tupu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N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N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54" y="4111274"/>
            <a:ext cx="106907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NZ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muāgagana</a:t>
            </a:r>
            <a:r>
              <a:rPr lang="en-NZ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NZ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NZ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first, excellence … and </a:t>
            </a:r>
            <a:r>
              <a:rPr lang="en-NZ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gagana</a:t>
            </a:r>
            <a:r>
              <a:rPr lang="en-NZ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language, speech) could be translated: embellishment of the language, elevated style.</a:t>
            </a:r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8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thought expressed, the ...</a:t>
            </a:r>
            <a:endParaRPr lang="en-N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433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mi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muāgagana can be divided as follows: ...</a:t>
            </a:r>
          </a:p>
          <a:p>
            <a:pPr>
              <a:defRPr/>
            </a:pPr>
            <a:r>
              <a:rPr lang="mi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Upu fa’aaloalo: expressions of respect and courtesy.</a:t>
            </a:r>
          </a:p>
          <a:p>
            <a:pPr>
              <a:defRPr/>
            </a:pPr>
            <a:r>
              <a:rPr lang="mi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Upu fa’amaulalo: respect and courtesy in the form of self-abasement</a:t>
            </a:r>
          </a:p>
          <a:p>
            <a:pPr>
              <a:defRPr/>
            </a:pPr>
            <a:r>
              <a:rPr lang="mi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Upu vivi’i: laudatory and complimentary remarks</a:t>
            </a:r>
          </a:p>
          <a:p>
            <a:pPr>
              <a:defRPr/>
            </a:pPr>
            <a:r>
              <a:rPr lang="mi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Upu fiafia: expressions of joy and contentment</a:t>
            </a:r>
          </a:p>
          <a:p>
            <a:pPr>
              <a:defRPr/>
            </a:pPr>
            <a:r>
              <a:rPr lang="mi-N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Upu alofa: expressions of love, compassion, and sympathy</a:t>
            </a:r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9368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711201"/>
            <a:ext cx="11540068" cy="46946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Upu fa’anoanoa: expressions ...... of repentance and remorse.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Upu fa’aulaula: raillery, ridicule, jests.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Upu faifai: offensive expressions, insults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Upu fa’aalualu: encouragement, persuasion.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Upu fa’amāfanafana: comforting, consolatory expressions.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 Upu tāofiofi: warning, exhortation, appeasement</a:t>
            </a:r>
          </a:p>
          <a:p>
            <a:pPr>
              <a:defRPr/>
            </a:pPr>
            <a:r>
              <a:rPr lang="mi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Upu fa’afiti: denial, refusal</a:t>
            </a:r>
            <a:endParaRPr lang="en-N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98242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Schultz E (Dr) 1965 : Proverbial Expressions of the Samoans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 categories are : -</a:t>
            </a:r>
          </a:p>
          <a:p>
            <a:pPr>
              <a:defRPr/>
            </a:pP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Faiva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le </a:t>
            </a:r>
            <a:r>
              <a:rPr lang="en-N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</a:t>
            </a:r>
            <a:r>
              <a:rPr lang="en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fishing</a:t>
            </a:r>
            <a:endParaRPr lang="mi-N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mi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Faiva o le vao -  hunting</a:t>
            </a:r>
          </a:p>
          <a:p>
            <a:pPr>
              <a:defRPr/>
            </a:pPr>
            <a:r>
              <a:rPr lang="mi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Galuega i totonu / fafo o le fale – Manual work inside and ouside the house</a:t>
            </a:r>
          </a:p>
          <a:p>
            <a:pPr>
              <a:defRPr/>
            </a:pPr>
            <a:r>
              <a:rPr lang="mi-N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Taumafa, gāseseina – Food and its preparation</a:t>
            </a:r>
          </a:p>
        </p:txBody>
      </p:sp>
    </p:spTree>
    <p:extLst>
      <p:ext uri="{BB962C8B-B14F-4D97-AF65-F5344CB8AC3E}">
        <p14:creationId xmlns:p14="http://schemas.microsoft.com/office/powerpoint/2010/main" val="1415403213"/>
      </p:ext>
    </p:extLst>
  </p:cSld>
  <p:clrMapOvr>
    <a:masterClrMapping/>
  </p:clrMapOvr>
  <p:transition spd="slow"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873</TotalTime>
  <Words>779</Words>
  <Application>Microsoft Office PowerPoint</Application>
  <PresentationFormat>Widescreen</PresentationFormat>
  <Paragraphs>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Franklin Gothic Book</vt:lpstr>
      <vt:lpstr>Times New Roman</vt:lpstr>
      <vt:lpstr>Savon</vt:lpstr>
      <vt:lpstr>O Muāgagana ma Alagaupu </vt:lpstr>
      <vt:lpstr>Fa’amoemoega/lecture objectives</vt:lpstr>
      <vt:lpstr>PowerPoint Presentation</vt:lpstr>
      <vt:lpstr>Schultz E 1965 p. vii …</vt:lpstr>
      <vt:lpstr>…muāgagana &amp; alagā’upu …</vt:lpstr>
      <vt:lpstr>Muagagana</vt:lpstr>
      <vt:lpstr>According to the thought expressed, the ...</vt:lpstr>
      <vt:lpstr>PowerPoint Presentation</vt:lpstr>
      <vt:lpstr>Schultz E (Dr) 1965 : Proverbial Expressions of the Samoans</vt:lpstr>
      <vt:lpstr>Schultz E (Dr) 1965 : Proverbial Expressions of the Samoans</vt:lpstr>
      <vt:lpstr>Fa átaítaíga o muagagana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AlagĀupu</vt:lpstr>
      <vt:lpstr>Fa’ata’ita’iga o alagĀupu</vt:lpstr>
      <vt:lpstr>PowerPoint Presentation</vt:lpstr>
      <vt:lpstr>PowerPoint Presentation</vt:lpstr>
      <vt:lpstr>PowerPoint Presentation</vt:lpstr>
      <vt:lpstr>PowerPoint Presentation</vt:lpstr>
      <vt:lpstr>Links on to past history …</vt:lpstr>
      <vt:lpstr>Traditionalization process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Logopati Mataafa</dc:creator>
  <cp:lastModifiedBy>Mirofora Mata'afa</cp:lastModifiedBy>
  <cp:revision>63</cp:revision>
  <dcterms:created xsi:type="dcterms:W3CDTF">2016-08-23T08:04:51Z</dcterms:created>
  <dcterms:modified xsi:type="dcterms:W3CDTF">2018-05-08T09:30:17Z</dcterms:modified>
</cp:coreProperties>
</file>