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81" r:id="rId3"/>
    <p:sldId id="259" r:id="rId4"/>
    <p:sldId id="27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ofora Mataafa" initials="MM" lastIdx="1" clrIdx="0">
    <p:extLst>
      <p:ext uri="{19B8F6BF-5375-455C-9EA6-DF929625EA0E}">
        <p15:presenceInfo xmlns:p15="http://schemas.microsoft.com/office/powerpoint/2012/main" userId="S-1-5-21-614565923-1027956908-3001582966-1228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9T15:31:27.437" idx="1">
    <p:pos x="7248" y="481"/>
    <p:text/>
    <p:extLst>
      <p:ext uri="{C676402C-5697-4E1C-873F-D02D1690AC5C}">
        <p15:threadingInfo xmlns:p15="http://schemas.microsoft.com/office/powerpoint/2012/main" timeZoneBias="-7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47C0BB8-C7BA-4F71-85E1-060DA9C43B3E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N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C5C6B3-8B2A-4F8C-A54A-A13E6EAAFF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7597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0BB8-C7BA-4F71-85E1-060DA9C43B3E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C6B3-8B2A-4F8C-A54A-A13E6EAAFF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717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0BB8-C7BA-4F71-85E1-060DA9C43B3E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C6B3-8B2A-4F8C-A54A-A13E6EAAFF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959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0BB8-C7BA-4F71-85E1-060DA9C43B3E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C6B3-8B2A-4F8C-A54A-A13E6EAAFF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303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47C0BB8-C7BA-4F71-85E1-060DA9C43B3E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C5C6B3-8B2A-4F8C-A54A-A13E6EAAFF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8749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0BB8-C7BA-4F71-85E1-060DA9C43B3E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C6B3-8B2A-4F8C-A54A-A13E6EAAFF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250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0BB8-C7BA-4F71-85E1-060DA9C43B3E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C6B3-8B2A-4F8C-A54A-A13E6EAAFF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56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0BB8-C7BA-4F71-85E1-060DA9C43B3E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C6B3-8B2A-4F8C-A54A-A13E6EAAFF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08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0BB8-C7BA-4F71-85E1-060DA9C43B3E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C6B3-8B2A-4F8C-A54A-A13E6EAAFF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89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0BB8-C7BA-4F71-85E1-060DA9C43B3E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C5C6B3-8B2A-4F8C-A54A-A13E6EAAFF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251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47C0BB8-C7BA-4F71-85E1-060DA9C43B3E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N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C5C6B3-8B2A-4F8C-A54A-A13E6EAAFF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755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7C0BB8-C7BA-4F71-85E1-060DA9C43B3E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8C5C6B3-8B2A-4F8C-A54A-A13E6EAAFF97}" type="slidenum">
              <a:rPr lang="en-NZ" smtClean="0"/>
              <a:t>‹#›</a:t>
            </a:fld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371215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E6073E-C822-4E19-A086-5F8851D21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2" y="1260764"/>
            <a:ext cx="9559635" cy="43226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24" y="5042383"/>
            <a:ext cx="11715750" cy="1143000"/>
          </a:xfrm>
        </p:spPr>
        <p:txBody>
          <a:bodyPr>
            <a:noAutofit/>
          </a:bodyPr>
          <a:lstStyle/>
          <a:p>
            <a:r>
              <a:rPr lang="en-NZ" sz="3500" b="1" dirty="0">
                <a:solidFill>
                  <a:schemeClr val="bg1"/>
                </a:solidFill>
                <a:latin typeface="Arial Black" panose="020B0A04020102020204" pitchFamily="34" charset="0"/>
              </a:rPr>
              <a:t>Tala: O le </a:t>
            </a:r>
            <a:r>
              <a:rPr lang="en-NZ" sz="35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fale</a:t>
            </a:r>
            <a:r>
              <a:rPr lang="en-NZ" sz="3500" b="1" dirty="0">
                <a:solidFill>
                  <a:schemeClr val="bg1"/>
                </a:solidFill>
                <a:latin typeface="Arial Black" panose="020B0A04020102020204" pitchFamily="34" charset="0"/>
              </a:rPr>
              <a:t> o </a:t>
            </a:r>
            <a:r>
              <a:rPr lang="en-NZ" sz="35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Sina</a:t>
            </a:r>
            <a:r>
              <a:rPr lang="en-NZ" sz="3500" b="1" dirty="0">
                <a:solidFill>
                  <a:schemeClr val="bg1"/>
                </a:solidFill>
                <a:latin typeface="Arial Black" panose="020B0A04020102020204" pitchFamily="34" charset="0"/>
              </a:rPr>
              <a:t>/ the house of </a:t>
            </a:r>
            <a:r>
              <a:rPr lang="en-NZ" sz="35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Sina</a:t>
            </a:r>
            <a:endParaRPr lang="en-NZ" sz="35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5100" y="5766869"/>
            <a:ext cx="94011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500" dirty="0">
                <a:latin typeface="Arial Black" panose="020B0A04020102020204" pitchFamily="34" charset="0"/>
              </a:rPr>
              <a:t>9 Me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34AC7-665F-457A-868E-C2710E22648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99" y="0"/>
            <a:ext cx="4749483" cy="9775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2BA573-ECFE-4E2C-AD2A-487E3A93CFDE}"/>
              </a:ext>
            </a:extLst>
          </p:cNvPr>
          <p:cNvSpPr/>
          <p:nvPr/>
        </p:nvSpPr>
        <p:spPr>
          <a:xfrm>
            <a:off x="516127" y="1160990"/>
            <a:ext cx="1143774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4500" b="1" dirty="0">
                <a:solidFill>
                  <a:schemeClr val="bg1"/>
                </a:solidFill>
                <a:latin typeface="Arial Black" panose="020B0A04020102020204" pitchFamily="34" charset="0"/>
              </a:rPr>
              <a:t>O tala </a:t>
            </a:r>
            <a:r>
              <a:rPr lang="en-NZ" sz="45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tu’u</a:t>
            </a:r>
            <a:r>
              <a:rPr lang="en-NZ" sz="4500" b="1" dirty="0">
                <a:solidFill>
                  <a:schemeClr val="bg1"/>
                </a:solidFill>
                <a:latin typeface="Arial Black" panose="020B0A04020102020204" pitchFamily="34" charset="0"/>
              </a:rPr>
              <a:t> a Samoa/Samoan stories</a:t>
            </a:r>
          </a:p>
        </p:txBody>
      </p:sp>
    </p:spTree>
    <p:extLst>
      <p:ext uri="{BB962C8B-B14F-4D97-AF65-F5344CB8AC3E}">
        <p14:creationId xmlns:p14="http://schemas.microsoft.com/office/powerpoint/2010/main" val="20646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1"/>
          <a:stretch/>
        </p:blipFill>
        <p:spPr>
          <a:xfrm>
            <a:off x="3740721" y="1439136"/>
            <a:ext cx="4017268" cy="3651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31" y="622300"/>
            <a:ext cx="2847975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36" y="504825"/>
            <a:ext cx="2176373" cy="2482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9"/>
          <a:stretch/>
        </p:blipFill>
        <p:spPr>
          <a:xfrm>
            <a:off x="637461" y="3403600"/>
            <a:ext cx="2438618" cy="3032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9" t="16415" r="13115"/>
          <a:stretch/>
        </p:blipFill>
        <p:spPr>
          <a:xfrm>
            <a:off x="8341257" y="3568700"/>
            <a:ext cx="2929349" cy="27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5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083328"/>
            <a:ext cx="3859368" cy="25648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87" y="2013478"/>
            <a:ext cx="3503613" cy="26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5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930400"/>
            <a:ext cx="45720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" y="1930400"/>
            <a:ext cx="482203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4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31" y="622300"/>
            <a:ext cx="2847975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83" y="504825"/>
            <a:ext cx="2176373" cy="2482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9"/>
          <a:stretch/>
        </p:blipFill>
        <p:spPr>
          <a:xfrm>
            <a:off x="637461" y="3403600"/>
            <a:ext cx="2438618" cy="3032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9" t="16415" r="13115"/>
          <a:stretch/>
        </p:blipFill>
        <p:spPr>
          <a:xfrm>
            <a:off x="8341257" y="3568700"/>
            <a:ext cx="2929349" cy="2702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" r="14444"/>
          <a:stretch/>
        </p:blipFill>
        <p:spPr>
          <a:xfrm>
            <a:off x="3314699" y="1606550"/>
            <a:ext cx="4521539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51293"/>
            <a:ext cx="1819275" cy="2550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0" y="3615948"/>
            <a:ext cx="15430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609" y="3670299"/>
            <a:ext cx="2731107" cy="2672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336" y="688248"/>
            <a:ext cx="2228850" cy="2581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45"/>
          <a:stretch/>
        </p:blipFill>
        <p:spPr>
          <a:xfrm>
            <a:off x="4692709" y="4908173"/>
            <a:ext cx="2350218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" r="14444"/>
          <a:stretch/>
        </p:blipFill>
        <p:spPr>
          <a:xfrm>
            <a:off x="3728973" y="1531937"/>
            <a:ext cx="4521539" cy="3219450"/>
          </a:xfrm>
          <a:prstGeom prst="rect">
            <a:avLst/>
          </a:prstGeom>
        </p:spPr>
      </p:pic>
      <p:sp>
        <p:nvSpPr>
          <p:cNvPr id="10" name="&quot;No&quot; Symbol 9"/>
          <p:cNvSpPr/>
          <p:nvPr/>
        </p:nvSpPr>
        <p:spPr>
          <a:xfrm>
            <a:off x="135014" y="380489"/>
            <a:ext cx="1981200" cy="25781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1" name="&quot;No&quot; Symbol 10"/>
          <p:cNvSpPr/>
          <p:nvPr/>
        </p:nvSpPr>
        <p:spPr>
          <a:xfrm>
            <a:off x="9133161" y="563562"/>
            <a:ext cx="1981200" cy="25781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8823325" y="3717748"/>
            <a:ext cx="3051175" cy="25781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1425043" y="3472858"/>
            <a:ext cx="1570941" cy="217934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5082347" y="4895473"/>
            <a:ext cx="1570941" cy="17653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9224" y="544154"/>
            <a:ext cx="4997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/>
              <a:t>LEAI FAÁFETAI</a:t>
            </a:r>
          </a:p>
        </p:txBody>
      </p:sp>
    </p:spTree>
    <p:extLst>
      <p:ext uri="{BB962C8B-B14F-4D97-AF65-F5344CB8AC3E}">
        <p14:creationId xmlns:p14="http://schemas.microsoft.com/office/powerpoint/2010/main" val="33025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1629106"/>
            <a:ext cx="3182937" cy="4460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5037" y="571500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TIGILAU</a:t>
            </a:r>
          </a:p>
        </p:txBody>
      </p:sp>
    </p:spTree>
    <p:extLst>
      <p:ext uri="{BB962C8B-B14F-4D97-AF65-F5344CB8AC3E}">
        <p14:creationId xmlns:p14="http://schemas.microsoft.com/office/powerpoint/2010/main" val="1846723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985837"/>
            <a:ext cx="63246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35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24" y="962025"/>
            <a:ext cx="8512175" cy="488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07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15323"/>
          <a:stretch/>
        </p:blipFill>
        <p:spPr>
          <a:xfrm>
            <a:off x="1943100" y="1638299"/>
            <a:ext cx="4394200" cy="4199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1879600"/>
            <a:ext cx="4914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/>
              <a:t>Oh what a night….</a:t>
            </a:r>
          </a:p>
        </p:txBody>
      </p:sp>
    </p:spTree>
    <p:extLst>
      <p:ext uri="{BB962C8B-B14F-4D97-AF65-F5344CB8AC3E}">
        <p14:creationId xmlns:p14="http://schemas.microsoft.com/office/powerpoint/2010/main" val="14538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2140466"/>
            <a:ext cx="5403850" cy="3944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0200" y="1384300"/>
            <a:ext cx="5067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/>
              <a:t>BRING IT ON!</a:t>
            </a:r>
          </a:p>
        </p:txBody>
      </p:sp>
    </p:spTree>
    <p:extLst>
      <p:ext uri="{BB962C8B-B14F-4D97-AF65-F5344CB8AC3E}">
        <p14:creationId xmlns:p14="http://schemas.microsoft.com/office/powerpoint/2010/main" val="10495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C7A5-6F99-4646-BA78-DBAFE12E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Talatu’u</a:t>
            </a:r>
            <a:r>
              <a:rPr lang="en-NZ" dirty="0"/>
              <a:t>/Samoan stories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759D10-4F93-4CB5-B1FC-3DBFB58D10BC}"/>
              </a:ext>
            </a:extLst>
          </p:cNvPr>
          <p:cNvSpPr txBox="1">
            <a:spLocks/>
          </p:cNvSpPr>
          <p:nvPr/>
        </p:nvSpPr>
        <p:spPr>
          <a:xfrm>
            <a:off x="1066800" y="20141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NZ" dirty="0"/>
              <a:t>Tala    +     </a:t>
            </a:r>
            <a:r>
              <a:rPr lang="en-NZ" dirty="0" err="1"/>
              <a:t>tu’u</a:t>
            </a:r>
            <a:endParaRPr lang="en-NZ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17A6B8-60D8-4155-BF79-A3293435E7DD}"/>
              </a:ext>
            </a:extLst>
          </p:cNvPr>
          <p:cNvSpPr txBox="1">
            <a:spLocks/>
          </p:cNvSpPr>
          <p:nvPr/>
        </p:nvSpPr>
        <p:spPr>
          <a:xfrm>
            <a:off x="1302327" y="3392721"/>
            <a:ext cx="5029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NZ" dirty="0"/>
              <a:t>Story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C5090D-CA30-499F-A42B-E33D332B5DC2}"/>
              </a:ext>
            </a:extLst>
          </p:cNvPr>
          <p:cNvSpPr txBox="1">
            <a:spLocks/>
          </p:cNvSpPr>
          <p:nvPr/>
        </p:nvSpPr>
        <p:spPr>
          <a:xfrm>
            <a:off x="5860473" y="3380510"/>
            <a:ext cx="5029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NZ" dirty="0"/>
              <a:t>Put/leave</a:t>
            </a:r>
          </a:p>
        </p:txBody>
      </p:sp>
    </p:spTree>
    <p:extLst>
      <p:ext uri="{BB962C8B-B14F-4D97-AF65-F5344CB8AC3E}">
        <p14:creationId xmlns:p14="http://schemas.microsoft.com/office/powerpoint/2010/main" val="114360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2146300"/>
            <a:ext cx="5156200" cy="302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500" y="698500"/>
            <a:ext cx="10655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/>
              <a:t>‘</a:t>
            </a:r>
            <a:r>
              <a:rPr lang="en-NZ" sz="4000" dirty="0" err="1"/>
              <a:t>Ua</a:t>
            </a:r>
            <a:r>
              <a:rPr lang="en-NZ" sz="4000" dirty="0"/>
              <a:t> au le </a:t>
            </a:r>
            <a:r>
              <a:rPr lang="en-NZ" sz="4000" dirty="0" err="1"/>
              <a:t>ina’ilau</a:t>
            </a:r>
            <a:r>
              <a:rPr lang="en-NZ" sz="4000" dirty="0"/>
              <a:t> a </a:t>
            </a:r>
            <a:r>
              <a:rPr lang="en-NZ" sz="4000" dirty="0" err="1"/>
              <a:t>tama’ita’i</a:t>
            </a:r>
            <a:r>
              <a:rPr lang="en-NZ" sz="4000" dirty="0"/>
              <a:t> ae </a:t>
            </a:r>
            <a:r>
              <a:rPr lang="en-NZ" sz="4000" dirty="0" err="1"/>
              <a:t>leí</a:t>
            </a:r>
            <a:r>
              <a:rPr lang="en-NZ" sz="4000" dirty="0"/>
              <a:t> au le </a:t>
            </a:r>
            <a:r>
              <a:rPr lang="en-NZ" sz="4000" dirty="0" err="1"/>
              <a:t>ina’ilau</a:t>
            </a:r>
            <a:r>
              <a:rPr lang="en-NZ" sz="4000" dirty="0"/>
              <a:t> a </a:t>
            </a:r>
            <a:r>
              <a:rPr lang="en-NZ" sz="4000" dirty="0" err="1"/>
              <a:t>tane</a:t>
            </a:r>
            <a:r>
              <a:rPr lang="en-NZ" sz="4000" dirty="0"/>
              <a:t>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4900" y="5626100"/>
            <a:ext cx="857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The ladies row of thatch is complete, but not the men</a:t>
            </a:r>
          </a:p>
        </p:txBody>
      </p:sp>
    </p:spTree>
    <p:extLst>
      <p:ext uri="{BB962C8B-B14F-4D97-AF65-F5344CB8AC3E}">
        <p14:creationId xmlns:p14="http://schemas.microsoft.com/office/powerpoint/2010/main" val="3054713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786" y="668838"/>
            <a:ext cx="11052413" cy="1293028"/>
          </a:xfrm>
        </p:spPr>
        <p:txBody>
          <a:bodyPr>
            <a:normAutofit fontScale="90000"/>
          </a:bodyPr>
          <a:lstStyle/>
          <a:p>
            <a:r>
              <a:rPr lang="en-NZ" dirty="0"/>
              <a:t>O A NI MEA TAUA A SAMOA NA MAUA MAI I LENEI TALA?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7618" y="3248166"/>
            <a:ext cx="343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957617" y="2760230"/>
            <a:ext cx="749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en-NZ" sz="2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nafa</a:t>
            </a:r>
            <a:r>
              <a:rPr lang="en-NZ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NZ" sz="2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tama’ita’i</a:t>
            </a:r>
            <a:r>
              <a:rPr lang="en-NZ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NZ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NZ" sz="2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aganu’u</a:t>
            </a:r>
            <a:r>
              <a:rPr lang="en-NZ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a Samoa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957617" y="3617498"/>
            <a:ext cx="916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err="1">
                <a:latin typeface="Arial Black" panose="020B0A04020102020204" pitchFamily="34" charset="0"/>
              </a:rPr>
              <a:t>Aumoega</a:t>
            </a:r>
            <a:r>
              <a:rPr lang="en-NZ" dirty="0">
                <a:latin typeface="Arial Black" panose="020B0A04020102020204" pitchFamily="34" charset="0"/>
              </a:rPr>
              <a:t> – se </a:t>
            </a:r>
            <a:r>
              <a:rPr lang="en-NZ" dirty="0" err="1">
                <a:latin typeface="Arial Black" panose="020B0A04020102020204" pitchFamily="34" charset="0"/>
              </a:rPr>
              <a:t>tasi</a:t>
            </a:r>
            <a:r>
              <a:rPr lang="en-NZ" dirty="0">
                <a:latin typeface="Arial Black" panose="020B0A04020102020204" pitchFamily="34" charset="0"/>
              </a:rPr>
              <a:t> o </a:t>
            </a:r>
            <a:r>
              <a:rPr lang="en-NZ" dirty="0" err="1">
                <a:latin typeface="Arial Black" panose="020B0A04020102020204" pitchFamily="34" charset="0"/>
              </a:rPr>
              <a:t>tu</a:t>
            </a:r>
            <a:r>
              <a:rPr lang="en-NZ" dirty="0">
                <a:latin typeface="Arial Black" panose="020B0A04020102020204" pitchFamily="34" charset="0"/>
              </a:rPr>
              <a:t> ma </a:t>
            </a:r>
            <a:r>
              <a:rPr lang="en-NZ" dirty="0" err="1">
                <a:latin typeface="Arial Black" panose="020B0A04020102020204" pitchFamily="34" charset="0"/>
              </a:rPr>
              <a:t>aga</a:t>
            </a:r>
            <a:r>
              <a:rPr lang="en-NZ" dirty="0">
                <a:latin typeface="Arial Black" panose="020B0A04020102020204" pitchFamily="34" charset="0"/>
              </a:rPr>
              <a:t> a le </a:t>
            </a:r>
            <a:r>
              <a:rPr lang="en-NZ" dirty="0" err="1">
                <a:latin typeface="Arial Black" panose="020B0A04020102020204" pitchFamily="34" charset="0"/>
              </a:rPr>
              <a:t>atunu’u</a:t>
            </a:r>
            <a:r>
              <a:rPr lang="en-NZ" dirty="0">
                <a:latin typeface="Arial Black" panose="020B0A04020102020204" pitchFamily="34" charset="0"/>
              </a:rPr>
              <a:t> </a:t>
            </a:r>
            <a:r>
              <a:rPr lang="en-NZ" dirty="0" err="1">
                <a:latin typeface="Arial Black" panose="020B0A04020102020204" pitchFamily="34" charset="0"/>
              </a:rPr>
              <a:t>i</a:t>
            </a:r>
            <a:r>
              <a:rPr lang="en-NZ" dirty="0">
                <a:latin typeface="Arial Black" panose="020B0A04020102020204" pitchFamily="34" charset="0"/>
              </a:rPr>
              <a:t> le </a:t>
            </a:r>
            <a:r>
              <a:rPr lang="en-NZ" dirty="0" err="1">
                <a:latin typeface="Arial Black" panose="020B0A04020102020204" pitchFamily="34" charset="0"/>
              </a:rPr>
              <a:t>sa’iliga</a:t>
            </a:r>
            <a:r>
              <a:rPr lang="en-NZ" dirty="0">
                <a:latin typeface="Arial Black" panose="020B0A04020102020204" pitchFamily="34" charset="0"/>
              </a:rPr>
              <a:t> o se </a:t>
            </a:r>
            <a:r>
              <a:rPr lang="en-NZ" dirty="0" err="1">
                <a:latin typeface="Arial Black" panose="020B0A04020102020204" pitchFamily="34" charset="0"/>
              </a:rPr>
              <a:t>to’alua</a:t>
            </a:r>
            <a:r>
              <a:rPr lang="en-NZ" dirty="0">
                <a:latin typeface="Arial Black" panose="020B0A04020102020204" pitchFamily="34" charset="0"/>
              </a:rPr>
              <a:t>/ava – Sa </a:t>
            </a:r>
            <a:r>
              <a:rPr lang="en-NZ" dirty="0" err="1">
                <a:latin typeface="Arial Black" panose="020B0A04020102020204" pitchFamily="34" charset="0"/>
              </a:rPr>
              <a:t>va’aia</a:t>
            </a:r>
            <a:r>
              <a:rPr lang="en-NZ" dirty="0">
                <a:latin typeface="Arial Black" panose="020B0A04020102020204" pitchFamily="34" charset="0"/>
              </a:rPr>
              <a:t> </a:t>
            </a:r>
            <a:r>
              <a:rPr lang="en-NZ" dirty="0" err="1">
                <a:latin typeface="Arial Black" panose="020B0A04020102020204" pitchFamily="34" charset="0"/>
              </a:rPr>
              <a:t>ia</a:t>
            </a:r>
            <a:r>
              <a:rPr lang="en-NZ" dirty="0">
                <a:latin typeface="Arial Black" panose="020B0A04020102020204" pitchFamily="34" charset="0"/>
              </a:rPr>
              <a:t> </a:t>
            </a:r>
            <a:r>
              <a:rPr lang="en-NZ" dirty="0" err="1">
                <a:latin typeface="Arial Black" panose="020B0A04020102020204" pitchFamily="34" charset="0"/>
              </a:rPr>
              <a:t>Tigilau</a:t>
            </a:r>
            <a:r>
              <a:rPr lang="en-NZ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957617" y="4557085"/>
            <a:ext cx="916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err="1">
                <a:latin typeface="Arial Black" panose="020B0A04020102020204" pitchFamily="34" charset="0"/>
              </a:rPr>
              <a:t>Poula</a:t>
            </a:r>
            <a:r>
              <a:rPr lang="en-NZ" dirty="0">
                <a:latin typeface="Arial Black" panose="020B0A04020102020204" pitchFamily="34" charset="0"/>
              </a:rPr>
              <a:t> – se </a:t>
            </a:r>
            <a:r>
              <a:rPr lang="en-NZ" dirty="0" err="1">
                <a:latin typeface="Arial Black" panose="020B0A04020102020204" pitchFamily="34" charset="0"/>
              </a:rPr>
              <a:t>tu</a:t>
            </a:r>
            <a:r>
              <a:rPr lang="en-NZ" dirty="0">
                <a:latin typeface="Arial Black" panose="020B0A04020102020204" pitchFamily="34" charset="0"/>
              </a:rPr>
              <a:t> ma </a:t>
            </a:r>
            <a:r>
              <a:rPr lang="en-NZ" dirty="0" err="1">
                <a:latin typeface="Arial Black" panose="020B0A04020102020204" pitchFamily="34" charset="0"/>
              </a:rPr>
              <a:t>aga</a:t>
            </a:r>
            <a:r>
              <a:rPr lang="en-NZ" dirty="0">
                <a:latin typeface="Arial Black" panose="020B0A04020102020204" pitchFamily="34" charset="0"/>
              </a:rPr>
              <a:t> a Samoa </a:t>
            </a:r>
            <a:r>
              <a:rPr lang="en-NZ" dirty="0" err="1">
                <a:latin typeface="Arial Black" panose="020B0A04020102020204" pitchFamily="34" charset="0"/>
              </a:rPr>
              <a:t>i</a:t>
            </a:r>
            <a:r>
              <a:rPr lang="en-NZ" dirty="0">
                <a:latin typeface="Arial Black" panose="020B0A04020102020204" pitchFamily="34" charset="0"/>
              </a:rPr>
              <a:t> le </a:t>
            </a:r>
            <a:r>
              <a:rPr lang="en-NZ" dirty="0" err="1">
                <a:latin typeface="Arial Black" panose="020B0A04020102020204" pitchFamily="34" charset="0"/>
              </a:rPr>
              <a:t>taligamalo</a:t>
            </a:r>
            <a:r>
              <a:rPr lang="en-NZ" dirty="0">
                <a:latin typeface="Arial Black" panose="020B0A04020102020204" pitchFamily="34" charset="0"/>
              </a:rPr>
              <a:t> –  </a:t>
            </a:r>
          </a:p>
        </p:txBody>
      </p:sp>
    </p:spTree>
    <p:extLst>
      <p:ext uri="{BB962C8B-B14F-4D97-AF65-F5344CB8AC3E}">
        <p14:creationId xmlns:p14="http://schemas.microsoft.com/office/powerpoint/2010/main" val="2398735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556" y="764373"/>
            <a:ext cx="10546644" cy="1293028"/>
          </a:xfrm>
        </p:spPr>
        <p:txBody>
          <a:bodyPr>
            <a:normAutofit fontScale="90000"/>
          </a:bodyPr>
          <a:lstStyle/>
          <a:p>
            <a:r>
              <a:rPr lang="en-NZ" dirty="0"/>
              <a:t>O a </a:t>
            </a:r>
            <a:r>
              <a:rPr lang="en-NZ" dirty="0" err="1"/>
              <a:t>ni</a:t>
            </a:r>
            <a:r>
              <a:rPr lang="en-NZ" dirty="0"/>
              <a:t> </a:t>
            </a:r>
            <a:r>
              <a:rPr lang="en-NZ" dirty="0" err="1"/>
              <a:t>a’oa’oga</a:t>
            </a:r>
            <a:r>
              <a:rPr lang="en-NZ" dirty="0"/>
              <a:t> </a:t>
            </a:r>
            <a:r>
              <a:rPr lang="en-NZ" dirty="0" err="1"/>
              <a:t>na</a:t>
            </a:r>
            <a:r>
              <a:rPr lang="en-NZ" dirty="0"/>
              <a:t> </a:t>
            </a:r>
            <a:r>
              <a:rPr lang="en-NZ" dirty="0" err="1"/>
              <a:t>maua</a:t>
            </a:r>
            <a:r>
              <a:rPr lang="en-NZ" dirty="0"/>
              <a:t> </a:t>
            </a:r>
            <a:r>
              <a:rPr lang="en-NZ" dirty="0" err="1"/>
              <a:t>mai</a:t>
            </a:r>
            <a:r>
              <a:rPr lang="en-NZ" dirty="0"/>
              <a:t> I </a:t>
            </a:r>
            <a:r>
              <a:rPr lang="en-NZ" dirty="0" err="1"/>
              <a:t>lenei</a:t>
            </a:r>
            <a:r>
              <a:rPr lang="en-NZ" dirty="0"/>
              <a:t> tala?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4577" y="3505661"/>
            <a:ext cx="1019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Humility/</a:t>
            </a:r>
            <a:r>
              <a:rPr lang="en-NZ" dirty="0" err="1"/>
              <a:t>Loto</a:t>
            </a:r>
            <a:r>
              <a:rPr lang="en-NZ" dirty="0"/>
              <a:t> </a:t>
            </a:r>
            <a:r>
              <a:rPr lang="en-NZ" dirty="0" err="1"/>
              <a:t>maualalo</a:t>
            </a:r>
            <a:r>
              <a:rPr lang="en-NZ" dirty="0"/>
              <a:t> – If the men were humble they would not have underestimated the ladies and they would have finished their row of thatch on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577" y="2319866"/>
            <a:ext cx="9917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Ina </a:t>
            </a:r>
            <a:r>
              <a:rPr lang="en-NZ" dirty="0" err="1"/>
              <a:t>ia</a:t>
            </a:r>
            <a:r>
              <a:rPr lang="en-NZ" dirty="0"/>
              <a:t> </a:t>
            </a:r>
            <a:r>
              <a:rPr lang="en-NZ" dirty="0" err="1"/>
              <a:t>mataala</a:t>
            </a:r>
            <a:r>
              <a:rPr lang="en-NZ" dirty="0"/>
              <a:t> ma </a:t>
            </a:r>
            <a:r>
              <a:rPr lang="en-NZ" dirty="0" err="1"/>
              <a:t>aua</a:t>
            </a:r>
            <a:r>
              <a:rPr lang="en-NZ" dirty="0"/>
              <a:t> le </a:t>
            </a:r>
            <a:r>
              <a:rPr lang="en-NZ" dirty="0" err="1"/>
              <a:t>fai</a:t>
            </a:r>
            <a:r>
              <a:rPr lang="en-NZ" dirty="0"/>
              <a:t> </a:t>
            </a:r>
            <a:r>
              <a:rPr lang="en-NZ" dirty="0" err="1"/>
              <a:t>mea</a:t>
            </a:r>
            <a:r>
              <a:rPr lang="en-NZ" dirty="0"/>
              <a:t> </a:t>
            </a:r>
            <a:r>
              <a:rPr lang="en-NZ" dirty="0" err="1"/>
              <a:t>tu’u</a:t>
            </a:r>
            <a:r>
              <a:rPr lang="en-NZ" dirty="0"/>
              <a:t> e </a:t>
            </a:r>
            <a:r>
              <a:rPr lang="en-NZ" dirty="0" err="1"/>
              <a:t>pei</a:t>
            </a:r>
            <a:r>
              <a:rPr lang="en-NZ" dirty="0"/>
              <a:t> </a:t>
            </a:r>
            <a:r>
              <a:rPr lang="en-NZ" dirty="0" err="1"/>
              <a:t>ona</a:t>
            </a:r>
            <a:r>
              <a:rPr lang="en-NZ" dirty="0"/>
              <a:t> </a:t>
            </a:r>
            <a:r>
              <a:rPr lang="en-NZ" dirty="0" err="1"/>
              <a:t>sa</a:t>
            </a:r>
            <a:r>
              <a:rPr lang="en-NZ" dirty="0"/>
              <a:t> </a:t>
            </a:r>
            <a:r>
              <a:rPr lang="en-NZ" dirty="0" err="1"/>
              <a:t>va’aia</a:t>
            </a:r>
            <a:r>
              <a:rPr lang="en-NZ" dirty="0"/>
              <a:t> </a:t>
            </a:r>
            <a:r>
              <a:rPr lang="en-NZ" dirty="0" err="1"/>
              <a:t>i</a:t>
            </a:r>
            <a:r>
              <a:rPr lang="en-NZ" dirty="0"/>
              <a:t> le </a:t>
            </a:r>
            <a:r>
              <a:rPr lang="en-NZ" dirty="0" err="1"/>
              <a:t>galuega</a:t>
            </a:r>
            <a:r>
              <a:rPr lang="en-NZ" dirty="0"/>
              <a:t> a </a:t>
            </a:r>
            <a:r>
              <a:rPr lang="en-NZ" dirty="0" err="1"/>
              <a:t>Sina</a:t>
            </a:r>
            <a:r>
              <a:rPr lang="en-NZ" dirty="0"/>
              <a:t>/to always be vigilant and not procrastinate, as seen in the task of the ladies who finished their task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088" y="4551865"/>
            <a:ext cx="9838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err="1"/>
              <a:t>Galue</a:t>
            </a:r>
            <a:r>
              <a:rPr lang="en-NZ" dirty="0"/>
              <a:t> </a:t>
            </a:r>
            <a:r>
              <a:rPr lang="en-NZ" dirty="0" err="1"/>
              <a:t>malosi</a:t>
            </a:r>
            <a:r>
              <a:rPr lang="en-NZ" dirty="0"/>
              <a:t>/</a:t>
            </a:r>
            <a:r>
              <a:rPr lang="en-NZ" dirty="0" err="1"/>
              <a:t>Tinou</a:t>
            </a:r>
            <a:r>
              <a:rPr lang="en-NZ" dirty="0"/>
              <a:t>/</a:t>
            </a:r>
            <a:r>
              <a:rPr lang="en-NZ" dirty="0" err="1"/>
              <a:t>Aua</a:t>
            </a:r>
            <a:r>
              <a:rPr lang="en-NZ" dirty="0"/>
              <a:t> le </a:t>
            </a:r>
            <a:r>
              <a:rPr lang="en-NZ" dirty="0" err="1"/>
              <a:t>fiu</a:t>
            </a:r>
            <a:r>
              <a:rPr lang="en-NZ" dirty="0"/>
              <a:t>/</a:t>
            </a:r>
            <a:r>
              <a:rPr lang="en-NZ" dirty="0" err="1"/>
              <a:t>Hardwork</a:t>
            </a:r>
            <a:r>
              <a:rPr lang="en-NZ" dirty="0"/>
              <a:t>/determined/perseverance – </a:t>
            </a:r>
            <a:r>
              <a:rPr lang="en-NZ" dirty="0" err="1"/>
              <a:t>Hardwork</a:t>
            </a:r>
            <a:r>
              <a:rPr lang="en-NZ" dirty="0"/>
              <a:t> beats talent and strength…when ladies completed the row of thatch. While the men slept they stayed up all night to complete their task   </a:t>
            </a:r>
          </a:p>
        </p:txBody>
      </p:sp>
    </p:spTree>
    <p:extLst>
      <p:ext uri="{BB962C8B-B14F-4D97-AF65-F5344CB8AC3E}">
        <p14:creationId xmlns:p14="http://schemas.microsoft.com/office/powerpoint/2010/main" val="339213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648" y="552130"/>
            <a:ext cx="10891625" cy="1371600"/>
          </a:xfrm>
        </p:spPr>
        <p:txBody>
          <a:bodyPr>
            <a:normAutofit/>
          </a:bodyPr>
          <a:lstStyle/>
          <a:p>
            <a:r>
              <a:rPr lang="en-NZ" sz="3500" dirty="0" err="1"/>
              <a:t>Aisea</a:t>
            </a:r>
            <a:r>
              <a:rPr lang="en-NZ" sz="3500" dirty="0"/>
              <a:t> e </a:t>
            </a:r>
            <a:r>
              <a:rPr lang="en-NZ" sz="3500" dirty="0" err="1"/>
              <a:t>tĀua</a:t>
            </a:r>
            <a:r>
              <a:rPr lang="en-NZ" sz="3500" dirty="0"/>
              <a:t> </a:t>
            </a:r>
            <a:r>
              <a:rPr lang="en-NZ" sz="3500" dirty="0" err="1"/>
              <a:t>ai</a:t>
            </a:r>
            <a:r>
              <a:rPr lang="en-NZ" sz="3500" dirty="0"/>
              <a:t> tala </a:t>
            </a:r>
            <a:r>
              <a:rPr lang="en-NZ" sz="3500" dirty="0" err="1"/>
              <a:t>tu’u</a:t>
            </a:r>
            <a:r>
              <a:rPr lang="en-NZ" sz="3500" dirty="0"/>
              <a:t> a </a:t>
            </a:r>
            <a:r>
              <a:rPr lang="en-NZ" sz="3500" dirty="0" err="1"/>
              <a:t>samoa</a:t>
            </a:r>
            <a:r>
              <a:rPr lang="en-NZ" sz="3500" dirty="0"/>
              <a:t>/Why are Samoan stories important?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3795" y="2067010"/>
            <a:ext cx="954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1. O </a:t>
            </a:r>
            <a:r>
              <a:rPr lang="en-NZ" dirty="0" err="1"/>
              <a:t>lo’o</a:t>
            </a:r>
            <a:r>
              <a:rPr lang="en-NZ" dirty="0"/>
              <a:t> </a:t>
            </a:r>
            <a:r>
              <a:rPr lang="en-NZ" dirty="0" err="1"/>
              <a:t>fa’amauina</a:t>
            </a:r>
            <a:r>
              <a:rPr lang="en-NZ" dirty="0"/>
              <a:t> </a:t>
            </a:r>
            <a:r>
              <a:rPr lang="en-NZ" dirty="0" err="1"/>
              <a:t>ai</a:t>
            </a:r>
            <a:r>
              <a:rPr lang="en-NZ" dirty="0"/>
              <a:t> tala </a:t>
            </a:r>
            <a:r>
              <a:rPr lang="en-NZ" dirty="0" err="1"/>
              <a:t>fa’asolopito</a:t>
            </a:r>
            <a:r>
              <a:rPr lang="en-NZ" dirty="0"/>
              <a:t> a Samoa/It records the history of Samoa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0157" y="3290851"/>
            <a:ext cx="9353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3. Maua </a:t>
            </a:r>
            <a:r>
              <a:rPr lang="en-NZ" dirty="0" err="1"/>
              <a:t>ai</a:t>
            </a:r>
            <a:r>
              <a:rPr lang="en-NZ" dirty="0"/>
              <a:t> </a:t>
            </a:r>
            <a:r>
              <a:rPr lang="en-NZ" dirty="0" err="1"/>
              <a:t>ni</a:t>
            </a:r>
            <a:r>
              <a:rPr lang="en-NZ" dirty="0"/>
              <a:t> </a:t>
            </a:r>
            <a:r>
              <a:rPr lang="en-NZ" dirty="0" err="1"/>
              <a:t>a’oaoga</a:t>
            </a:r>
            <a:r>
              <a:rPr lang="en-NZ" dirty="0"/>
              <a:t>/ Serves as a reminder of timely lessons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3795" y="3817613"/>
            <a:ext cx="1016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4. </a:t>
            </a:r>
            <a:r>
              <a:rPr lang="en-NZ" dirty="0" err="1"/>
              <a:t>Fa’amatalaina</a:t>
            </a:r>
            <a:r>
              <a:rPr lang="en-NZ" dirty="0"/>
              <a:t> le </a:t>
            </a:r>
            <a:r>
              <a:rPr lang="en-NZ" dirty="0" err="1"/>
              <a:t>fa’afanua</a:t>
            </a:r>
            <a:r>
              <a:rPr lang="en-NZ" dirty="0"/>
              <a:t> o Samoa/Explains the geography of Samoa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0158" y="4395978"/>
            <a:ext cx="1051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5. </a:t>
            </a:r>
            <a:r>
              <a:rPr lang="en-NZ" dirty="0" err="1"/>
              <a:t>Fa’amatalaina</a:t>
            </a:r>
            <a:r>
              <a:rPr lang="en-NZ" dirty="0"/>
              <a:t> </a:t>
            </a:r>
            <a:r>
              <a:rPr lang="en-NZ" dirty="0" err="1"/>
              <a:t>talitonuga</a:t>
            </a:r>
            <a:r>
              <a:rPr lang="en-NZ" dirty="0"/>
              <a:t> o </a:t>
            </a:r>
            <a:r>
              <a:rPr lang="en-NZ" dirty="0" err="1"/>
              <a:t>tagata</a:t>
            </a:r>
            <a:r>
              <a:rPr lang="en-NZ" dirty="0"/>
              <a:t> Samoa/Explains the beliefs of Samoan people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359" y="5051870"/>
            <a:ext cx="1051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6. </a:t>
            </a:r>
            <a:r>
              <a:rPr lang="en-NZ" dirty="0" err="1"/>
              <a:t>Fa’amatalaina</a:t>
            </a:r>
            <a:r>
              <a:rPr lang="en-NZ" dirty="0"/>
              <a:t>  </a:t>
            </a:r>
            <a:r>
              <a:rPr lang="en-NZ" dirty="0" err="1"/>
              <a:t>mafaufauga</a:t>
            </a:r>
            <a:r>
              <a:rPr lang="en-NZ" dirty="0"/>
              <a:t> o </a:t>
            </a:r>
            <a:r>
              <a:rPr lang="en-NZ" dirty="0" err="1"/>
              <a:t>tagata</a:t>
            </a:r>
            <a:r>
              <a:rPr lang="en-NZ" dirty="0"/>
              <a:t> Samoa/Explains the mindset or worldview of Samoan people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0158" y="2525806"/>
            <a:ext cx="1089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2. E </a:t>
            </a:r>
            <a:r>
              <a:rPr lang="en-NZ" dirty="0" err="1"/>
              <a:t>fai</a:t>
            </a:r>
            <a:r>
              <a:rPr lang="en-NZ" dirty="0"/>
              <a:t> ma </a:t>
            </a:r>
            <a:r>
              <a:rPr lang="en-NZ" dirty="0" err="1"/>
              <a:t>auala</a:t>
            </a:r>
            <a:r>
              <a:rPr lang="en-NZ" dirty="0"/>
              <a:t> e </a:t>
            </a:r>
            <a:r>
              <a:rPr lang="en-NZ" dirty="0" err="1"/>
              <a:t>fa’amatalaina</a:t>
            </a:r>
            <a:r>
              <a:rPr lang="en-NZ" dirty="0"/>
              <a:t> </a:t>
            </a:r>
            <a:r>
              <a:rPr lang="en-NZ" dirty="0" err="1"/>
              <a:t>ai</a:t>
            </a:r>
            <a:r>
              <a:rPr lang="en-NZ" dirty="0"/>
              <a:t> </a:t>
            </a:r>
            <a:r>
              <a:rPr lang="en-NZ" dirty="0" err="1"/>
              <a:t>tu</a:t>
            </a:r>
            <a:r>
              <a:rPr lang="en-NZ" dirty="0"/>
              <a:t> ma </a:t>
            </a:r>
            <a:r>
              <a:rPr lang="en-NZ" dirty="0" err="1"/>
              <a:t>aga</a:t>
            </a:r>
            <a:r>
              <a:rPr lang="en-NZ" dirty="0"/>
              <a:t> o le </a:t>
            </a:r>
            <a:r>
              <a:rPr lang="en-NZ" dirty="0" err="1"/>
              <a:t>atunu’u</a:t>
            </a:r>
            <a:r>
              <a:rPr lang="en-NZ" dirty="0"/>
              <a:t>/A way to explain </a:t>
            </a:r>
            <a:r>
              <a:rPr lang="en-NZ" dirty="0" err="1"/>
              <a:t>customas</a:t>
            </a:r>
            <a:r>
              <a:rPr lang="en-NZ" dirty="0"/>
              <a:t> and traditions</a:t>
            </a:r>
          </a:p>
        </p:txBody>
      </p:sp>
    </p:spTree>
    <p:extLst>
      <p:ext uri="{BB962C8B-B14F-4D97-AF65-F5344CB8AC3E}">
        <p14:creationId xmlns:p14="http://schemas.microsoft.com/office/powerpoint/2010/main" val="342030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2553F-0B0C-4606-87D3-CDA111A4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64373"/>
            <a:ext cx="9753600" cy="1293028"/>
          </a:xfrm>
        </p:spPr>
        <p:txBody>
          <a:bodyPr>
            <a:normAutofit/>
          </a:bodyPr>
          <a:lstStyle/>
          <a:p>
            <a:r>
              <a:rPr lang="en-NZ" dirty="0" err="1"/>
              <a:t>Fa’amoemoe</a:t>
            </a:r>
            <a:r>
              <a:rPr lang="en-NZ" dirty="0"/>
              <a:t> /Lecture 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4A353D-004E-4D0A-A039-6FE22460B0BE}"/>
              </a:ext>
            </a:extLst>
          </p:cNvPr>
          <p:cNvSpPr txBox="1"/>
          <p:nvPr/>
        </p:nvSpPr>
        <p:spPr>
          <a:xfrm>
            <a:off x="1181100" y="3855713"/>
            <a:ext cx="982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err="1"/>
              <a:t>Ia</a:t>
            </a:r>
            <a:r>
              <a:rPr lang="en-NZ" sz="2800" dirty="0"/>
              <a:t> </a:t>
            </a:r>
            <a:r>
              <a:rPr lang="en-NZ" sz="2800" dirty="0" err="1"/>
              <a:t>iloa</a:t>
            </a:r>
            <a:r>
              <a:rPr lang="en-NZ" sz="2800" dirty="0"/>
              <a:t> le </a:t>
            </a:r>
            <a:r>
              <a:rPr lang="en-NZ" sz="2800" dirty="0" err="1"/>
              <a:t>mafua’aga</a:t>
            </a:r>
            <a:r>
              <a:rPr lang="en-NZ" sz="2800" dirty="0"/>
              <a:t> o nisi </a:t>
            </a:r>
            <a:r>
              <a:rPr lang="en-NZ" sz="2800" dirty="0" err="1"/>
              <a:t>alaga’upu</a:t>
            </a:r>
            <a:r>
              <a:rPr lang="en-NZ" sz="2800" dirty="0"/>
              <a:t> o le </a:t>
            </a:r>
            <a:r>
              <a:rPr lang="en-NZ" sz="2800" dirty="0" err="1"/>
              <a:t>atunu’u</a:t>
            </a:r>
            <a:endParaRPr lang="en-NZ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2BD64F-E448-488C-8D25-E4DE9BAB7879}"/>
              </a:ext>
            </a:extLst>
          </p:cNvPr>
          <p:cNvSpPr txBox="1"/>
          <p:nvPr/>
        </p:nvSpPr>
        <p:spPr>
          <a:xfrm>
            <a:off x="1537855" y="5249141"/>
            <a:ext cx="982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err="1"/>
              <a:t>Upu</a:t>
            </a:r>
            <a:r>
              <a:rPr lang="en-NZ" sz="2800" dirty="0"/>
              <a:t> </a:t>
            </a:r>
            <a:r>
              <a:rPr lang="en-NZ" sz="2800" dirty="0" err="1"/>
              <a:t>taua</a:t>
            </a:r>
            <a:r>
              <a:rPr lang="en-NZ" sz="2800" dirty="0"/>
              <a:t>/Keywords: </a:t>
            </a:r>
            <a:r>
              <a:rPr lang="en-NZ" sz="2800" dirty="0" err="1"/>
              <a:t>Sina</a:t>
            </a:r>
            <a:r>
              <a:rPr lang="en-NZ" sz="2800" dirty="0"/>
              <a:t>, </a:t>
            </a:r>
            <a:r>
              <a:rPr lang="en-NZ" sz="2800" dirty="0" err="1"/>
              <a:t>Tigilau</a:t>
            </a:r>
            <a:r>
              <a:rPr lang="en-NZ" sz="2800" dirty="0"/>
              <a:t>, </a:t>
            </a:r>
            <a:r>
              <a:rPr lang="en-NZ" sz="2800" dirty="0" err="1"/>
              <a:t>aumoega</a:t>
            </a:r>
            <a:r>
              <a:rPr lang="en-NZ" sz="2800" dirty="0"/>
              <a:t>, </a:t>
            </a:r>
            <a:r>
              <a:rPr lang="en-NZ" sz="2800" dirty="0" err="1"/>
              <a:t>poula</a:t>
            </a:r>
            <a:r>
              <a:rPr lang="en-NZ" sz="2800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24209-D835-4003-BEBE-98E0B92B7FE4}"/>
              </a:ext>
            </a:extLst>
          </p:cNvPr>
          <p:cNvSpPr txBox="1"/>
          <p:nvPr/>
        </p:nvSpPr>
        <p:spPr>
          <a:xfrm>
            <a:off x="1181100" y="2332946"/>
            <a:ext cx="982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Ina </a:t>
            </a:r>
            <a:r>
              <a:rPr lang="en-NZ" sz="2800" dirty="0" err="1"/>
              <a:t>ia</a:t>
            </a:r>
            <a:r>
              <a:rPr lang="en-NZ" sz="2800" dirty="0"/>
              <a:t> </a:t>
            </a:r>
            <a:r>
              <a:rPr lang="en-NZ" sz="2800" dirty="0" err="1"/>
              <a:t>outou</a:t>
            </a:r>
            <a:r>
              <a:rPr lang="en-NZ" sz="2800" dirty="0"/>
              <a:t> malamalama </a:t>
            </a:r>
            <a:r>
              <a:rPr lang="en-NZ" sz="2800" dirty="0" err="1"/>
              <a:t>i</a:t>
            </a:r>
            <a:r>
              <a:rPr lang="en-NZ" sz="2800" dirty="0"/>
              <a:t> se </a:t>
            </a:r>
            <a:r>
              <a:rPr lang="en-NZ" sz="2800" dirty="0" err="1"/>
              <a:t>isi</a:t>
            </a:r>
            <a:r>
              <a:rPr lang="en-NZ" sz="2800" dirty="0"/>
              <a:t> </a:t>
            </a:r>
            <a:r>
              <a:rPr lang="en-NZ" sz="2800" dirty="0" err="1"/>
              <a:t>foi</a:t>
            </a:r>
            <a:r>
              <a:rPr lang="en-NZ" sz="2800" dirty="0"/>
              <a:t> tala </a:t>
            </a:r>
            <a:r>
              <a:rPr lang="en-NZ" sz="2800" dirty="0" err="1"/>
              <a:t>taua</a:t>
            </a:r>
            <a:r>
              <a:rPr lang="en-NZ" sz="2800" dirty="0"/>
              <a:t> o le </a:t>
            </a:r>
            <a:r>
              <a:rPr lang="en-NZ" sz="2800" dirty="0" err="1"/>
              <a:t>atunu’u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7222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5829" y="733440"/>
            <a:ext cx="2811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600" dirty="0"/>
              <a:t>SINA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69"/>
          <a:stretch/>
        </p:blipFill>
        <p:spPr>
          <a:xfrm>
            <a:off x="1194938" y="2587514"/>
            <a:ext cx="3745552" cy="337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6934" y="2298700"/>
            <a:ext cx="3695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334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0281" y="2490199"/>
            <a:ext cx="2811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600" dirty="0"/>
              <a:t>SINA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8991" y="1497568"/>
            <a:ext cx="222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err="1"/>
              <a:t>Hina</a:t>
            </a:r>
            <a:endParaRPr lang="en-NZ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870184" y="4944934"/>
            <a:ext cx="4376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err="1"/>
              <a:t>Hinemoa</a:t>
            </a:r>
            <a:endParaRPr lang="en-NZ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775700" y="1559123"/>
            <a:ext cx="222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/>
              <a:t>Kina</a:t>
            </a:r>
          </a:p>
        </p:txBody>
      </p:sp>
    </p:spTree>
    <p:extLst>
      <p:ext uri="{BB962C8B-B14F-4D97-AF65-F5344CB8AC3E}">
        <p14:creationId xmlns:p14="http://schemas.microsoft.com/office/powerpoint/2010/main" val="29287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92" y="1806432"/>
            <a:ext cx="5623688" cy="335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91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415637"/>
            <a:ext cx="11402291" cy="606829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0035" y="1411586"/>
            <a:ext cx="2131364" cy="1752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195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1"/>
          <a:stretch/>
        </p:blipFill>
        <p:spPr>
          <a:xfrm>
            <a:off x="3702621" y="1197836"/>
            <a:ext cx="4017268" cy="365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51293"/>
            <a:ext cx="1819275" cy="2550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46" y="2589212"/>
            <a:ext cx="15430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309" y="997301"/>
            <a:ext cx="2731107" cy="2672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1" y="3977548"/>
            <a:ext cx="2228850" cy="2581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45"/>
          <a:stretch/>
        </p:blipFill>
        <p:spPr>
          <a:xfrm>
            <a:off x="8425309" y="4193998"/>
            <a:ext cx="235021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2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402</TotalTime>
  <Words>410</Words>
  <Application>Microsoft Office PowerPoint</Application>
  <PresentationFormat>Widescreen</PresentationFormat>
  <Paragraphs>38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Century Gothic</vt:lpstr>
      <vt:lpstr>Times New Roman</vt:lpstr>
      <vt:lpstr>Savon</vt:lpstr>
      <vt:lpstr>PowerPoint Presentation</vt:lpstr>
      <vt:lpstr>Talatu’u/Samoan stories</vt:lpstr>
      <vt:lpstr>Aisea e tĀua ai tala tu’u a samoa/Why are Samoan stories important?</vt:lpstr>
      <vt:lpstr>Fa’amoemoe /Lecture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 A NI MEA TAUA A SAMOA NA MAUA MAI I LENEI TALA?</vt:lpstr>
      <vt:lpstr>O a ni a’oa’oga na maua mai I lenei tala?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Samoan 201</dc:title>
  <dc:creator>Logopati Mataafa</dc:creator>
  <cp:lastModifiedBy>Mirofora Mata'afa</cp:lastModifiedBy>
  <cp:revision>59</cp:revision>
  <dcterms:created xsi:type="dcterms:W3CDTF">2016-08-22T16:36:45Z</dcterms:created>
  <dcterms:modified xsi:type="dcterms:W3CDTF">2018-05-08T09:30:13Z</dcterms:modified>
</cp:coreProperties>
</file>