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UePku1kfKjadaQ6r2WGZgg&amp;r=0&amp;pid=OfficeInsert" ContentType="image/jpeg"/>
  <Default Extension="rels" ContentType="application/vnd.openxmlformats-package.relationships+xml"/>
  <Default Extension="xml" ContentType="application/xml"/>
  <Default Extension="jpg&amp;ehk=sSRxPw8vyhOYC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8" r:id="rId3"/>
    <p:sldId id="341" r:id="rId4"/>
    <p:sldId id="324" r:id="rId5"/>
    <p:sldId id="335" r:id="rId6"/>
    <p:sldId id="326" r:id="rId7"/>
    <p:sldId id="334" r:id="rId8"/>
    <p:sldId id="321" r:id="rId9"/>
    <p:sldId id="332" r:id="rId10"/>
    <p:sldId id="342" r:id="rId11"/>
    <p:sldId id="343" r:id="rId12"/>
    <p:sldId id="337" r:id="rId13"/>
    <p:sldId id="329" r:id="rId14"/>
    <p:sldId id="265" r:id="rId15"/>
    <p:sldId id="279" r:id="rId16"/>
    <p:sldId id="266" r:id="rId17"/>
    <p:sldId id="259" r:id="rId18"/>
    <p:sldId id="262" r:id="rId19"/>
    <p:sldId id="339" r:id="rId20"/>
    <p:sldId id="264" r:id="rId21"/>
    <p:sldId id="258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BEAE5-08D8-48F1-965C-5F674AC2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4AF2CA-4252-4066-B0B7-C16F34202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2B755-2ABB-46A9-A8AE-B1376A26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E6A360-326A-4AFC-897E-A40588AC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EA9DAB-BFFB-41DE-93F5-A1B973C5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363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7F16A-6EF0-4E8D-B7F4-79C21DED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8F26A5-DB09-4FFC-8D99-0550B1B70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7C9575-6211-4050-84BC-CCA7270F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D1C78-642E-4E83-AF62-1A8224CF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9222F0-BFAC-4FB9-AEAC-40EFECD2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546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C95E64-9A5B-44AF-B030-A12A0ABF6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53927B-9F08-4274-9CDF-4588D0FFA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872AE-3C85-4A32-B423-39863BB9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CA890-6F59-4947-B487-220E4418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97CE8-64F6-4673-8D90-595B64DC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084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2D9C6-64A3-4C27-8F06-A5C3A9BF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0BFA8F-8B2B-4885-9902-8B8D1BCD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80F99E-3D6C-4815-848F-0180A4A3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E0A89-2290-42FB-8695-2B310D62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AE88B2-C6FC-4455-9897-B675A114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458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7581A-3A3A-4D98-9469-4F370FA7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844B3A-A904-413A-B795-865B0095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D7083B-9A81-48FC-9ED1-26106A5C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7968A-F948-4192-B7BA-BB04C8FC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EFEC86-5730-451A-B633-6E6DAB4A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040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BC9F7-3108-44E8-83CE-DB806CAF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306890-CF3C-488D-A43B-5CA6EA0AB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A162AC-F9FE-43DB-903A-C89974F0E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25FCAD-7537-4A4B-8DC5-41AAC284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999775-281A-44DF-B6D9-F2489AFD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6C166C-238B-40D4-8CC5-CD5877D2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365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7FA66-5AD1-49D4-BA3B-84FCB290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913D3C-25E3-4C37-9306-2B56DDB85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77D096-7BB2-4BAC-955C-949AEF344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171D8C-8356-41EF-860F-68282C59A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71F905-782B-4752-B083-B7E743D0E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903EE9-2F3A-409F-9724-D0BB5D6D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CAE24B-271A-41E4-8A79-E235475C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928548-66D6-4118-8206-9C86B1CA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872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6AC76-3268-4A1C-A55F-1AE1F2C9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BFD800-7E5B-4EF7-9FD8-6CE5F021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550212-D9AB-48FB-9D94-9CEF21BA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163037-5155-435F-86BF-F65B0F38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45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DCFBA8-C262-4674-B693-237BC765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D10791-B651-4B75-90E7-F13B81292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E51BBF-6897-48FE-B95D-242F2468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28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1B0BB-EFE1-4938-A36C-AE641F6F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D5350C-951F-4AFD-B4AB-F4AE78507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2E25C6-D9DF-4509-B050-19FA23DBC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208453-F81F-4A31-8081-519B7FC1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9237B6-131C-4424-B593-F8E4CAFE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E08B85-4B0C-4F4C-BFF1-D8709683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65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A25B5-0E46-4833-8CB1-2F4830D8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E18FB3-B204-446A-B0F5-DFDBEFB57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38228A-A294-4BCF-90B9-DAB3703BF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8A5E9F-5671-4E8E-8BA4-A15DEB44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9005A4-027B-4B5A-AFA3-C46F42C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29896A-501E-40E2-AF7C-66EC021A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174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CA0ADA-F91D-45E1-A54E-E95D658B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D44F22-EB47-41A8-8CE5-23DFD10AA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5C0481-4772-4CD7-ABE5-1EBF0BBAB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2656-91B9-418C-8D61-D283EDC6E40A}" type="datetimeFigureOut">
              <a:rPr lang="en-NZ" smtClean="0"/>
              <a:t>7/03/2019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5DF26F-5A85-4945-B4B0-A69E7562B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47E27A-EB51-426E-BC37-FAEC1ABA9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1A9E-FEFA-4A01-B7B2-44483F467E1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811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1siJ0AnI3A&amp;t=82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herald.co.nz/" TargetMode="External"/><Relationship Id="rId2" Type="http://schemas.openxmlformats.org/officeDocument/2006/relationships/hyperlink" Target="https://thespinoff.co.n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nterra.com/" TargetMode="External"/><Relationship Id="rId5" Type="http://schemas.openxmlformats.org/officeDocument/2006/relationships/hyperlink" Target="https://www.benjerry.co.nz/flavours/made-of-something-more" TargetMode="External"/><Relationship Id="rId4" Type="http://schemas.openxmlformats.org/officeDocument/2006/relationships/hyperlink" Target="https://www.baristacats.co.nz/about-u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1P40LpXdl8&amp;feature=youtu.b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&amp;ehk=sSRxPw8vyhOYC"/><Relationship Id="rId2" Type="http://schemas.openxmlformats.org/officeDocument/2006/relationships/hyperlink" Target="https://www.youtube.com/watch?v=jMs3CfyW1Q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poderdelasideas.com/cine/trailer-the-lego-movi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oingboing.net/2010/11/09/elvis-drug-prescript.html" TargetMode="External"/><Relationship Id="rId2" Type="http://schemas.openxmlformats.org/officeDocument/2006/relationships/image" Target="../media/image19.jpg&amp;ehk=UePku1kfKjadaQ6r2WGZgg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auckland.ac.nz/courses/3821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eansturm.wordpress.com/category/design/page/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g3Ogtgley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704F1-CD40-420B-85AF-0C471CFC0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Comms 200:</a:t>
            </a:r>
            <a:br>
              <a:rPr lang="en-NZ" b="1" dirty="0">
                <a:solidFill>
                  <a:srgbClr val="C00000"/>
                </a:solidFill>
              </a:rPr>
            </a:br>
            <a:r>
              <a:rPr lang="en-NZ" b="1" dirty="0">
                <a:solidFill>
                  <a:srgbClr val="C00000"/>
                </a:solidFill>
              </a:rPr>
              <a:t>Writing in the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224AB5-6257-41D6-A72D-E7B97A234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sz="2800" b="1" dirty="0"/>
              <a:t>Semester 1, 2019</a:t>
            </a:r>
          </a:p>
        </p:txBody>
      </p:sp>
    </p:spTree>
    <p:extLst>
      <p:ext uri="{BB962C8B-B14F-4D97-AF65-F5344CB8AC3E}">
        <p14:creationId xmlns:p14="http://schemas.microsoft.com/office/powerpoint/2010/main" val="315318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40D9B-9583-4563-B0C7-FCF9E97E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logographics</a:t>
            </a:r>
            <a:endParaRPr lang="en-NZ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F34ACA-6249-4892-8702-B2C550924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/>
              <a:t>consider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lay out/pattern</a:t>
            </a:r>
          </a:p>
          <a:p>
            <a:r>
              <a:rPr lang="en-NZ" dirty="0"/>
              <a:t>negative space</a:t>
            </a:r>
          </a:p>
          <a:p>
            <a:r>
              <a:rPr lang="en-NZ" dirty="0"/>
              <a:t>shapes</a:t>
            </a:r>
          </a:p>
          <a:p>
            <a:r>
              <a:rPr lang="en-NZ" dirty="0"/>
              <a:t>colour</a:t>
            </a:r>
          </a:p>
          <a:p>
            <a:r>
              <a:rPr lang="en-NZ" dirty="0"/>
              <a:t>typography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What does the design make you feel, think, want? </a:t>
            </a:r>
          </a:p>
        </p:txBody>
      </p:sp>
    </p:spTree>
    <p:extLst>
      <p:ext uri="{BB962C8B-B14F-4D97-AF65-F5344CB8AC3E}">
        <p14:creationId xmlns:p14="http://schemas.microsoft.com/office/powerpoint/2010/main" val="365568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78" y="963827"/>
            <a:ext cx="11302314" cy="50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514A5B9-292B-4758-90F4-0D84AD15E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09" y="884412"/>
            <a:ext cx="5334000" cy="20002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3E41DB-CB0D-4A8A-ACC3-58F0A5C9E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76" y="3900254"/>
            <a:ext cx="2386584" cy="2225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8819E3-7F2E-49A3-BB45-05039B6B8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4" y="0"/>
            <a:ext cx="2762250" cy="165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15E0F2-7F37-499B-AFEE-7D66C76F6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8" y="4585740"/>
            <a:ext cx="2762250" cy="1657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0F20AC-34F2-4FC7-9E65-F2FE03A5D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36" y="37120"/>
            <a:ext cx="3810000" cy="381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A71DBEF-CDDA-47EA-919B-236E8503C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68" y="1376597"/>
            <a:ext cx="2895600" cy="1581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E406B2B-4369-49F7-A201-B6C16239C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73" y="4866538"/>
            <a:ext cx="3915398" cy="17941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E82DCB2-6A62-4569-9202-40C8593B64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10" y="2916069"/>
            <a:ext cx="2619375" cy="1743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7C101E-B2E3-428C-B502-8FF06ACA7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7" y="188618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F54F3-E78A-4841-9108-F6F0DEE9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C00000"/>
                </a:solidFill>
              </a:rPr>
              <a:t>why are you writing?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B8E06D-B891-4D59-8351-80F39B67A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educate</a:t>
            </a:r>
          </a:p>
          <a:p>
            <a:r>
              <a:rPr lang="en-NZ" dirty="0"/>
              <a:t>entertain</a:t>
            </a:r>
          </a:p>
          <a:p>
            <a:r>
              <a:rPr lang="en-NZ" dirty="0"/>
              <a:t>persuade</a:t>
            </a:r>
          </a:p>
          <a:p>
            <a:r>
              <a:rPr lang="en-NZ" dirty="0"/>
              <a:t>inform/mis-inform</a:t>
            </a:r>
          </a:p>
          <a:p>
            <a:r>
              <a:rPr lang="en-NZ" dirty="0"/>
              <a:t>complain/politicise/protest</a:t>
            </a:r>
          </a:p>
          <a:p>
            <a:r>
              <a:rPr lang="en-NZ" dirty="0"/>
              <a:t>subvert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EE7A6D-E406-4A62-8841-EAB7FD3E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2484783"/>
            <a:ext cx="3708744" cy="33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52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8499-9652-4944-8390-EC38B30D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writing for who(m)?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DDEF0-A1A7-4C8E-BBF1-D51D8B608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463"/>
            <a:ext cx="10515600" cy="5301465"/>
          </a:xfrm>
        </p:spPr>
        <p:txBody>
          <a:bodyPr>
            <a:noAutofit/>
          </a:bodyPr>
          <a:lstStyle/>
          <a:p>
            <a:r>
              <a:rPr lang="en-NZ" sz="2200" b="1" dirty="0"/>
              <a:t>what/which audience</a:t>
            </a:r>
            <a:r>
              <a:rPr lang="en-NZ" sz="2200" dirty="0"/>
              <a:t> (assessing the reader’s needs, knowledge and interest)</a:t>
            </a:r>
          </a:p>
          <a:p>
            <a:pPr marL="0" indent="0">
              <a:buNone/>
            </a:pPr>
            <a:r>
              <a:rPr lang="en-NZ" sz="2200" dirty="0"/>
              <a:t>   – speaker/writer relation is a matter of complicity, establishing </a:t>
            </a:r>
            <a:r>
              <a:rPr lang="en-NZ" sz="2200" i="1" dirty="0"/>
              <a:t>rapport</a:t>
            </a:r>
          </a:p>
          <a:p>
            <a:pPr marL="0" indent="0">
              <a:buNone/>
            </a:pPr>
            <a:endParaRPr lang="en-NZ" sz="2200" dirty="0"/>
          </a:p>
          <a:p>
            <a:pPr marL="0" indent="0">
              <a:buNone/>
            </a:pPr>
            <a:r>
              <a:rPr lang="en-NZ" sz="2200" dirty="0"/>
              <a:t>Matt Abrahams </a:t>
            </a:r>
            <a:r>
              <a:rPr lang="en-NZ" sz="2200" dirty="0">
                <a:hlinkClick r:id="rId2"/>
              </a:rPr>
              <a:t>https://www.youtube.com/watch?v=A1siJ0AnI3A&amp;t=82s</a:t>
            </a:r>
            <a:endParaRPr lang="en-NZ" sz="2200" dirty="0"/>
          </a:p>
          <a:p>
            <a:pPr marL="0" indent="0">
              <a:buNone/>
            </a:pPr>
            <a:endParaRPr lang="en-NZ" sz="2200" dirty="0"/>
          </a:p>
          <a:p>
            <a:pPr marL="0" indent="0">
              <a:buNone/>
            </a:pPr>
            <a:r>
              <a:rPr lang="en-NZ" sz="2200" dirty="0"/>
              <a:t>5 factors to consider:</a:t>
            </a:r>
          </a:p>
          <a:p>
            <a:pPr marL="0" indent="0">
              <a:buNone/>
            </a:pPr>
            <a:r>
              <a:rPr lang="en-NZ" sz="2200" dirty="0"/>
              <a:t>    – education (what does the audience know, want to know, care about?)</a:t>
            </a:r>
          </a:p>
          <a:p>
            <a:pPr marL="0" indent="0">
              <a:buNone/>
            </a:pPr>
            <a:r>
              <a:rPr lang="en-NZ" sz="2200" dirty="0"/>
              <a:t>    – status (writer’s authority vis-a-vis your reader)</a:t>
            </a:r>
          </a:p>
          <a:p>
            <a:pPr marL="0" indent="0">
              <a:buNone/>
            </a:pPr>
            <a:r>
              <a:rPr lang="en-NZ" sz="2200" dirty="0"/>
              <a:t>    – attitude (the readers’ state of mind)</a:t>
            </a:r>
          </a:p>
          <a:p>
            <a:pPr marL="0" indent="0">
              <a:buNone/>
            </a:pPr>
            <a:r>
              <a:rPr lang="en-NZ" sz="2200" dirty="0"/>
              <a:t>    – demographics (gender, class, occupation, location/nationality)</a:t>
            </a:r>
          </a:p>
          <a:p>
            <a:pPr marL="0" indent="0">
              <a:buNone/>
            </a:pPr>
            <a:r>
              <a:rPr lang="fr-FR" sz="2200" dirty="0"/>
              <a:t>    – psychographics (‘lifestyle values, </a:t>
            </a:r>
            <a:r>
              <a:rPr lang="fr-FR" sz="2200" dirty="0"/>
              <a:t>leisure</a:t>
            </a:r>
            <a:r>
              <a:rPr lang="fr-FR" sz="2200" dirty="0"/>
              <a:t> </a:t>
            </a:r>
            <a:r>
              <a:rPr lang="fr-FR" sz="2200" dirty="0"/>
              <a:t>activities</a:t>
            </a:r>
            <a:r>
              <a:rPr lang="fr-FR" sz="2200" dirty="0"/>
              <a:t> social self-image’)</a:t>
            </a:r>
            <a:endParaRPr lang="en-NZ" sz="2200" dirty="0"/>
          </a:p>
          <a:p>
            <a:pPr marL="0" indent="0">
              <a:buNone/>
            </a:pPr>
            <a:r>
              <a:rPr lang="en-NZ" sz="2200" dirty="0"/>
              <a:t>Marsen</a:t>
            </a:r>
            <a:r>
              <a:rPr lang="en-NZ" sz="2200" dirty="0"/>
              <a:t>, pp. 5-7.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/>
              <a:t>Marsen</a:t>
            </a:r>
            <a:r>
              <a:rPr lang="en-NZ" sz="2400" dirty="0"/>
              <a:t>, pp. </a:t>
            </a:r>
          </a:p>
        </p:txBody>
      </p:sp>
    </p:spTree>
    <p:extLst>
      <p:ext uri="{BB962C8B-B14F-4D97-AF65-F5344CB8AC3E}">
        <p14:creationId xmlns:p14="http://schemas.microsoft.com/office/powerpoint/2010/main" val="279690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DBD4-188A-4467-9447-E6B04A85A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/>
          </a:bodyPr>
          <a:lstStyle/>
          <a:p>
            <a:pPr algn="l"/>
            <a:r>
              <a:rPr lang="en-NZ" sz="2800" b="1" dirty="0"/>
              <a:t>The work of design – what’s the story?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B5A57-44C3-40BE-B965-0AE0D42D1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0813"/>
            <a:ext cx="9144000" cy="4689987"/>
          </a:xfrm>
        </p:spPr>
        <p:txBody>
          <a:bodyPr>
            <a:normAutofit fontScale="92500" lnSpcReduction="20000"/>
          </a:bodyPr>
          <a:lstStyle/>
          <a:p>
            <a:pPr algn="l"/>
            <a:endParaRPr lang="en-NZ" dirty="0">
              <a:hlinkClick r:id="rId2"/>
            </a:endParaRPr>
          </a:p>
          <a:p>
            <a:pPr algn="l"/>
            <a:r>
              <a:rPr lang="en-NZ" dirty="0">
                <a:hlinkClick r:id="rId2"/>
              </a:rPr>
              <a:t>https://thespinoff.co.nz/</a:t>
            </a:r>
            <a:endParaRPr lang="en-NZ" dirty="0"/>
          </a:p>
          <a:p>
            <a:pPr algn="l"/>
            <a:r>
              <a:rPr lang="en-NZ" dirty="0">
                <a:hlinkClick r:id="rId3"/>
              </a:rPr>
              <a:t>https://www.nzherald.co.nz/</a:t>
            </a:r>
            <a:endParaRPr lang="en-NZ" dirty="0"/>
          </a:p>
          <a:p>
            <a:pPr algn="l"/>
            <a:r>
              <a:rPr lang="en-NZ" dirty="0">
                <a:hlinkClick r:id="rId4"/>
              </a:rPr>
              <a:t>https://www.baristacats.co.nz/about-us</a:t>
            </a:r>
            <a:endParaRPr lang="en-NZ" dirty="0"/>
          </a:p>
          <a:p>
            <a:pPr algn="l"/>
            <a:r>
              <a:rPr lang="en-NZ" dirty="0">
                <a:hlinkClick r:id="rId5"/>
              </a:rPr>
              <a:t>https://www.benjerry.co.nz/flavours/made-of-something-more</a:t>
            </a:r>
            <a:endParaRPr lang="en-NZ" dirty="0"/>
          </a:p>
          <a:p>
            <a:pPr algn="l"/>
            <a:r>
              <a:rPr lang="en-NZ" dirty="0">
                <a:hlinkClick r:id="rId6"/>
              </a:rPr>
              <a:t>https://www.fonterra.com/</a:t>
            </a:r>
            <a:endParaRPr lang="en-NZ" dirty="0"/>
          </a:p>
          <a:p>
            <a:pPr algn="l"/>
            <a:endParaRPr lang="en-NZ" dirty="0"/>
          </a:p>
          <a:p>
            <a:pPr algn="l"/>
            <a:r>
              <a:rPr lang="en-NZ" dirty="0"/>
              <a:t>What do you see (design elements)?</a:t>
            </a:r>
          </a:p>
          <a:p>
            <a:pPr algn="l"/>
            <a:r>
              <a:rPr lang="en-NZ" dirty="0"/>
              <a:t>What is the site’s language, and its effect?</a:t>
            </a:r>
          </a:p>
          <a:p>
            <a:pPr algn="l"/>
            <a:r>
              <a:rPr lang="en-NZ" dirty="0"/>
              <a:t>What is the site’s audience (and how is it identified)?</a:t>
            </a:r>
          </a:p>
          <a:p>
            <a:pPr algn="l"/>
            <a:r>
              <a:rPr lang="en-NZ" dirty="0"/>
              <a:t>How does the site make you feel (intensity, affect and appeal)?</a:t>
            </a:r>
          </a:p>
          <a:p>
            <a:pPr algn="l"/>
            <a:r>
              <a:rPr lang="en-NZ" dirty="0"/>
              <a:t>What is this organisation’s purpose/value?</a:t>
            </a:r>
          </a:p>
        </p:txBody>
      </p:sp>
    </p:spTree>
    <p:extLst>
      <p:ext uri="{BB962C8B-B14F-4D97-AF65-F5344CB8AC3E}">
        <p14:creationId xmlns:p14="http://schemas.microsoft.com/office/powerpoint/2010/main" val="339341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F26F3-1117-429A-9BDA-4FF779B0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design to document (technical writing)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A16DA1-E942-4548-BA8C-4FBCD671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640"/>
            <a:ext cx="10515600" cy="5270643"/>
          </a:xfrm>
        </p:spPr>
        <p:txBody>
          <a:bodyPr>
            <a:normAutofit fontScale="77500" lnSpcReduction="20000"/>
          </a:bodyPr>
          <a:lstStyle/>
          <a:p>
            <a:endParaRPr lang="en-NZ" b="1" dirty="0"/>
          </a:p>
          <a:p>
            <a:r>
              <a:rPr lang="en-NZ" b="1" dirty="0"/>
              <a:t>project</a:t>
            </a:r>
            <a:r>
              <a:rPr lang="en-NZ" dirty="0"/>
              <a:t>  (task at hand)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                             – advertising or promotional campaign </a:t>
            </a:r>
          </a:p>
          <a:p>
            <a:pPr marL="0" indent="0">
              <a:buNone/>
            </a:pPr>
            <a:r>
              <a:rPr lang="en-NZ" dirty="0"/>
              <a:t>                             – identifying or solving a problem </a:t>
            </a:r>
          </a:p>
          <a:p>
            <a:pPr marL="0" indent="0">
              <a:buNone/>
            </a:pPr>
            <a:r>
              <a:rPr lang="en-NZ" dirty="0"/>
              <a:t>                             – developing or evaluating strategic plan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b="1" dirty="0"/>
              <a:t>brief</a:t>
            </a:r>
            <a:r>
              <a:rPr lang="en-NZ" dirty="0"/>
              <a:t> = terms of reference (instruction to perform a task, why/where/when/for whom, and what form it should take)</a:t>
            </a:r>
          </a:p>
          <a:p>
            <a:pPr marL="0" indent="0">
              <a:buNone/>
            </a:pPr>
            <a:r>
              <a:rPr lang="en-NZ" dirty="0"/>
              <a:t>    </a:t>
            </a:r>
          </a:p>
          <a:p>
            <a:pPr marL="0" indent="0">
              <a:buNone/>
            </a:pPr>
            <a:r>
              <a:rPr lang="en-NZ" dirty="0"/>
              <a:t>     – scene (scope and framework of project, stakeholders, occasion)</a:t>
            </a:r>
          </a:p>
          <a:p>
            <a:pPr marL="0" indent="0">
              <a:buNone/>
            </a:pPr>
            <a:r>
              <a:rPr lang="fr-FR" dirty="0"/>
              <a:t>    – content (issues, questions, materials, sources, funding, deadlines)</a:t>
            </a:r>
          </a:p>
          <a:p>
            <a:pPr marL="0" indent="0">
              <a:buNone/>
            </a:pPr>
            <a:r>
              <a:rPr lang="en-NZ" dirty="0"/>
              <a:t>    – treatment (plan of action, steps, timeline, division of tasks, presentation)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Marsen, pp. 9-11.</a:t>
            </a:r>
          </a:p>
        </p:txBody>
      </p:sp>
    </p:spTree>
    <p:extLst>
      <p:ext uri="{BB962C8B-B14F-4D97-AF65-F5344CB8AC3E}">
        <p14:creationId xmlns:p14="http://schemas.microsoft.com/office/powerpoint/2010/main" val="136262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01C47-6FB7-463A-B9B8-2DBBB4FB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rhetorical situation (context)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5427A-51DF-458F-A97D-B6B92ABE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10515600" cy="5167902"/>
          </a:xfrm>
        </p:spPr>
        <p:txBody>
          <a:bodyPr>
            <a:normAutofit fontScale="92500" lnSpcReduction="10000"/>
          </a:bodyPr>
          <a:lstStyle/>
          <a:p>
            <a:r>
              <a:rPr lang="en-NZ" b="1" dirty="0"/>
              <a:t>context</a:t>
            </a:r>
            <a:r>
              <a:rPr lang="en-NZ" dirty="0"/>
              <a:t> (time, place and occasion)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b="1" dirty="0"/>
              <a:t>audience</a:t>
            </a:r>
            <a:r>
              <a:rPr lang="en-NZ" dirty="0"/>
              <a:t>  (relation to reader)</a:t>
            </a:r>
          </a:p>
          <a:p>
            <a:pPr marL="0" indent="0">
              <a:buNone/>
            </a:pPr>
            <a:r>
              <a:rPr lang="en-NZ" dirty="0"/>
              <a:t>    – internal and external (co-worker, colleagues, clients, customers  public)</a:t>
            </a:r>
          </a:p>
          <a:p>
            <a:pPr marL="0" indent="0">
              <a:buNone/>
            </a:pPr>
            <a:r>
              <a:rPr lang="en-NZ" dirty="0"/>
              <a:t>    – knowledge basis, preconceptions, expectations</a:t>
            </a:r>
          </a:p>
          <a:p>
            <a:pPr marL="0" indent="0">
              <a:buNone/>
            </a:pPr>
            <a:r>
              <a:rPr lang="en-NZ" dirty="0"/>
              <a:t>    – primary, secondary and intermediate readers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b="1" dirty="0"/>
              <a:t>genre/text-type </a:t>
            </a:r>
            <a:r>
              <a:rPr lang="en-NZ" dirty="0"/>
              <a:t>(consider format or document design) </a:t>
            </a:r>
          </a:p>
          <a:p>
            <a:endParaRPr lang="en-NZ" dirty="0"/>
          </a:p>
          <a:p>
            <a:r>
              <a:rPr lang="en-NZ" b="1" dirty="0"/>
              <a:t>medium /media  </a:t>
            </a:r>
            <a:r>
              <a:rPr lang="en-NZ" dirty="0"/>
              <a:t>– appropriate to purpose, audience and genre                </a:t>
            </a:r>
          </a:p>
          <a:p>
            <a:pPr marL="0" indent="0">
              <a:buNone/>
            </a:pPr>
            <a:r>
              <a:rPr lang="en-NZ" dirty="0"/>
              <a:t>(Marsen, pp. 2-3)</a:t>
            </a:r>
          </a:p>
        </p:txBody>
      </p:sp>
    </p:spTree>
    <p:extLst>
      <p:ext uri="{BB962C8B-B14F-4D97-AF65-F5344CB8AC3E}">
        <p14:creationId xmlns:p14="http://schemas.microsoft.com/office/powerpoint/2010/main" val="390155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ECDA4-F40D-4893-9BFE-F46F2213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text-work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A8DC49-26DA-4158-B25A-43F8D6FA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83"/>
            <a:ext cx="10515600" cy="5254226"/>
          </a:xfrm>
        </p:spPr>
        <p:txBody>
          <a:bodyPr>
            <a:normAutofit fontScale="92500" lnSpcReduction="10000"/>
          </a:bodyPr>
          <a:lstStyle/>
          <a:p>
            <a:endParaRPr lang="en-NZ" dirty="0"/>
          </a:p>
          <a:p>
            <a:r>
              <a:rPr lang="en-NZ" dirty="0"/>
              <a:t>purpose/intent</a:t>
            </a:r>
          </a:p>
          <a:p>
            <a:r>
              <a:rPr lang="en-NZ" dirty="0"/>
              <a:t>audience</a:t>
            </a:r>
          </a:p>
          <a:p>
            <a:r>
              <a:rPr lang="en-NZ" dirty="0"/>
              <a:t>work context/organisation</a:t>
            </a:r>
          </a:p>
          <a:p>
            <a:r>
              <a:rPr lang="en-NZ" dirty="0"/>
              <a:t>genre (text-type)</a:t>
            </a:r>
          </a:p>
          <a:p>
            <a:r>
              <a:rPr lang="en-NZ" dirty="0"/>
              <a:t>visual organisation (graphic elements and constellation)</a:t>
            </a:r>
          </a:p>
          <a:p>
            <a:r>
              <a:rPr lang="en-NZ" dirty="0"/>
              <a:t>style (diction, tone/pitch, affect)</a:t>
            </a:r>
          </a:p>
          <a:p>
            <a:r>
              <a:rPr lang="en-NZ" dirty="0"/>
              <a:t>narrative (work story) </a:t>
            </a:r>
          </a:p>
          <a:p>
            <a:pPr marL="0" indent="0">
              <a:buNone/>
            </a:pPr>
            <a:r>
              <a:rPr lang="en-NZ" dirty="0"/>
              <a:t>    – who are the actors and agents, and what is the action, of this story?</a:t>
            </a:r>
          </a:p>
          <a:p>
            <a:r>
              <a:rPr lang="en-NZ" dirty="0"/>
              <a:t>response </a:t>
            </a:r>
          </a:p>
          <a:p>
            <a:pPr marL="0" indent="0">
              <a:buNone/>
            </a:pPr>
            <a:r>
              <a:rPr lang="en-NZ" dirty="0"/>
              <a:t>   – what happens, is happening, due to this document?</a:t>
            </a:r>
          </a:p>
        </p:txBody>
      </p:sp>
    </p:spTree>
    <p:extLst>
      <p:ext uri="{BB962C8B-B14F-4D97-AF65-F5344CB8AC3E}">
        <p14:creationId xmlns:p14="http://schemas.microsoft.com/office/powerpoint/2010/main" val="275498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0027B5-E198-41F3-BBA9-D6197180B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" y="74140"/>
            <a:ext cx="5323516" cy="32786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4" y="74140"/>
            <a:ext cx="6177483" cy="3278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61" y="3579341"/>
            <a:ext cx="4343399" cy="3200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8A0986-7D90-4A23-AA8A-1321F4828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2" y="3579341"/>
            <a:ext cx="7448887" cy="32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92336-0781-4227-A2C7-BB081602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class representative?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D6729C-614B-4296-96F0-A16A032F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>
                <a:hlinkClick r:id="rId2"/>
              </a:rPr>
              <a:t>https://www.youtube.com/watch?v=M1P40LpXdl8&amp;feature=youtu.be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6642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4A2DA-FAF4-4889-A69C-A38585DB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writing does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DEC5F9-A022-4517-81B8-1B6F49D3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4993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NZ" dirty="0"/>
          </a:p>
          <a:p>
            <a:r>
              <a:rPr lang="en-NZ" dirty="0"/>
              <a:t>work is a writing operation/writing is a work operation</a:t>
            </a:r>
          </a:p>
          <a:p>
            <a:pPr marL="0" indent="0">
              <a:buNone/>
            </a:pPr>
            <a:r>
              <a:rPr lang="en-NZ" dirty="0"/>
              <a:t>  = means of work organisation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writing as a ‘set of instructions’ </a:t>
            </a:r>
            <a:r>
              <a:rPr lang="en-NZ" dirty="0">
                <a:hlinkClick r:id="rId2"/>
              </a:rPr>
              <a:t>https://www.youtube.com/watch?v=jMs3CfyW1Qw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   – inscribes values, people, function, strategy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work as a narrative (a story, with actors, objects, incidents and accidents)</a:t>
            </a:r>
          </a:p>
          <a:p>
            <a:pPr marL="0" indent="0">
              <a:buNone/>
            </a:pPr>
            <a:r>
              <a:rPr lang="en-NZ" dirty="0"/>
              <a:t>   – consider instances of mis-communication and work deviance   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What organising work does writing do? What work operation does writing expose?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53FB5B-9970-4373-8BBE-21776646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63328" y="206449"/>
            <a:ext cx="3071973" cy="3272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C4D216-98BB-4B6C-90B5-EBE71325B4A1}"/>
              </a:ext>
            </a:extLst>
          </p:cNvPr>
          <p:cNvSpPr txBox="1"/>
          <p:nvPr/>
        </p:nvSpPr>
        <p:spPr>
          <a:xfrm>
            <a:off x="6709881" y="3478768"/>
            <a:ext cx="3071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047000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E78A86-8386-4069-BDB6-F0BEE91C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workplace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E40709-0D56-4146-88EE-398BAD42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5399070"/>
          </a:xfrm>
        </p:spPr>
        <p:txBody>
          <a:bodyPr>
            <a:normAutofit fontScale="92500" lnSpcReduction="20000"/>
          </a:bodyPr>
          <a:lstStyle/>
          <a:p>
            <a:endParaRPr lang="en-NZ" dirty="0"/>
          </a:p>
          <a:p>
            <a:r>
              <a:rPr lang="en-NZ" dirty="0"/>
              <a:t>community organisations</a:t>
            </a:r>
          </a:p>
          <a:p>
            <a:r>
              <a:rPr lang="en-NZ" dirty="0"/>
              <a:t>professions (law, medicine, engineering)</a:t>
            </a:r>
          </a:p>
          <a:p>
            <a:r>
              <a:rPr lang="en-NZ" dirty="0"/>
              <a:t>NGOs</a:t>
            </a:r>
          </a:p>
          <a:p>
            <a:r>
              <a:rPr lang="en-NZ" dirty="0"/>
              <a:t>creative industries and Arts agencies</a:t>
            </a:r>
          </a:p>
          <a:p>
            <a:r>
              <a:rPr lang="en-NZ" dirty="0"/>
              <a:t>government institutions and agencies</a:t>
            </a:r>
          </a:p>
          <a:p>
            <a:r>
              <a:rPr lang="en-NZ" dirty="0"/>
              <a:t>educational institutions (private and public)</a:t>
            </a:r>
          </a:p>
          <a:p>
            <a:r>
              <a:rPr lang="en-NZ" dirty="0"/>
              <a:t>business </a:t>
            </a:r>
          </a:p>
          <a:p>
            <a:pPr marL="0" indent="0">
              <a:buNone/>
            </a:pPr>
            <a:r>
              <a:rPr lang="en-NZ" dirty="0"/>
              <a:t>(self-owned, cooperative, corporate)</a:t>
            </a:r>
          </a:p>
          <a:p>
            <a:r>
              <a:rPr lang="en-NZ" dirty="0"/>
              <a:t>hospitality, leisure, tourism</a:t>
            </a:r>
          </a:p>
          <a:p>
            <a:r>
              <a:rPr lang="en-NZ" dirty="0"/>
              <a:t>other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What kind of writing can be found in these domains?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2C3949-C5AB-47B5-A6CC-81888FA05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61088" y="1191802"/>
            <a:ext cx="3990147" cy="4808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3CB784-149F-4B7C-AD5F-FAE28C06FF96}"/>
              </a:ext>
            </a:extLst>
          </p:cNvPr>
          <p:cNvSpPr txBox="1"/>
          <p:nvPr/>
        </p:nvSpPr>
        <p:spPr>
          <a:xfrm>
            <a:off x="7619624" y="6821433"/>
            <a:ext cx="279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hlinkClick r:id="rId3" tooltip="http://boingboing.net/2010/11/09/elvis-drug-prescript.html"/>
              </a:rPr>
              <a:t>This Photo</a:t>
            </a:r>
            <a:r>
              <a:rPr lang="en-NZ" sz="900" dirty="0"/>
              <a:t> by Unknown Author is licensed under </a:t>
            </a:r>
            <a:r>
              <a:rPr lang="en-NZ" sz="900" dirty="0">
                <a:hlinkClick r:id="rId4" tooltip="https://creativecommons.org/licenses/by-nc-sa/3.0/"/>
              </a:rPr>
              <a:t>CC BY-NC-SA</a:t>
            </a:r>
            <a:endParaRPr lang="en-NZ" sz="900" dirty="0"/>
          </a:p>
        </p:txBody>
      </p:sp>
    </p:spTree>
    <p:extLst>
      <p:ext uri="{BB962C8B-B14F-4D97-AF65-F5344CB8AC3E}">
        <p14:creationId xmlns:p14="http://schemas.microsoft.com/office/powerpoint/2010/main" val="60980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4"/>
            <a:ext cx="10515600" cy="6078109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sz="4400" b="1" dirty="0">
                <a:solidFill>
                  <a:srgbClr val="C00000"/>
                </a:solidFill>
                <a:latin typeface="+mj-lt"/>
              </a:rPr>
              <a:t>course outline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>
                <a:hlinkClick r:id="rId2"/>
              </a:rPr>
              <a:t>https://canvas.auckland.ac.nz/courses/38215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37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C9491-FF43-4AB7-BE95-5FFE7BC8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30" y="355186"/>
            <a:ext cx="10515600" cy="1325563"/>
          </a:xfrm>
        </p:spPr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writing as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B3A10F-993F-43F5-AB7B-3556A1F3B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3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/>
              <a:t>design is (both noun and verb)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— an intent or strategy (plan, plot, scheme)</a:t>
            </a:r>
          </a:p>
          <a:p>
            <a:pPr marL="0" indent="0">
              <a:buNone/>
            </a:pPr>
            <a:r>
              <a:rPr lang="en-NZ" dirty="0"/>
              <a:t>— a cheat, a deceit, cunning</a:t>
            </a:r>
          </a:p>
          <a:p>
            <a:pPr marL="0" indent="0">
              <a:buNone/>
            </a:pPr>
            <a:r>
              <a:rPr lang="en-NZ" dirty="0"/>
              <a:t>— an implicit structure or explicit motif </a:t>
            </a:r>
          </a:p>
          <a:p>
            <a:pPr marL="0" indent="0">
              <a:buNone/>
            </a:pPr>
            <a:r>
              <a:rPr lang="en-NZ" dirty="0"/>
              <a:t>— an implicit problem</a:t>
            </a:r>
          </a:p>
          <a:p>
            <a:pPr marL="0" indent="0">
              <a:buNone/>
            </a:pPr>
            <a:r>
              <a:rPr lang="en-NZ" dirty="0"/>
              <a:t>— play</a:t>
            </a:r>
            <a:endParaRPr lang="en-NZ" i="1" dirty="0"/>
          </a:p>
          <a:p>
            <a:pPr marL="0" indent="0">
              <a:buNone/>
            </a:pPr>
            <a:endParaRPr lang="en-NZ" i="1" dirty="0"/>
          </a:p>
          <a:p>
            <a:pPr marL="0" indent="0">
              <a:buNone/>
            </a:pPr>
            <a:r>
              <a:rPr lang="en-NZ" dirty="0"/>
              <a:t>See Sean Sturm, ‘“About the word design” by </a:t>
            </a:r>
            <a:r>
              <a:rPr lang="en-NZ" dirty="0"/>
              <a:t>Vilém</a:t>
            </a:r>
            <a:r>
              <a:rPr lang="en-NZ" dirty="0"/>
              <a:t> </a:t>
            </a:r>
            <a:r>
              <a:rPr lang="en-NZ" dirty="0"/>
              <a:t>Flusser</a:t>
            </a:r>
            <a:r>
              <a:rPr lang="en-NZ" dirty="0"/>
              <a:t>’</a:t>
            </a:r>
          </a:p>
          <a:p>
            <a:pPr marL="0" indent="0">
              <a:buNone/>
            </a:pPr>
            <a:r>
              <a:rPr lang="en-NZ" dirty="0">
                <a:hlinkClick r:id="rId2"/>
              </a:rPr>
              <a:t>https://seansturm.wordpress.com/category/design/page/1/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337538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43A60-1B56-44F0-AA8F-7A49C1E5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clarity of design (writing intent)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ACF9F3-3ADC-4043-BE93-6FB87754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383"/>
            <a:ext cx="10515600" cy="4922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/>
              <a:t>depends on 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business goals and target (user/customer)</a:t>
            </a:r>
          </a:p>
          <a:p>
            <a:r>
              <a:rPr lang="en-NZ" dirty="0"/>
              <a:t>self-explanatory functions</a:t>
            </a:r>
          </a:p>
          <a:p>
            <a:r>
              <a:rPr lang="en-NZ" dirty="0"/>
              <a:t>use of space (graphics)</a:t>
            </a:r>
          </a:p>
          <a:p>
            <a:r>
              <a:rPr lang="en-NZ" dirty="0"/>
              <a:t>legibility</a:t>
            </a:r>
          </a:p>
          <a:p>
            <a:r>
              <a:rPr lang="en-NZ" dirty="0"/>
              <a:t>interactivity and real-time feedback</a:t>
            </a:r>
          </a:p>
          <a:p>
            <a:r>
              <a:rPr lang="en-NZ" dirty="0"/>
              <a:t>effective language</a:t>
            </a:r>
          </a:p>
          <a:p>
            <a:r>
              <a:rPr lang="en-NZ" dirty="0"/>
              <a:t>awareness of context</a:t>
            </a:r>
          </a:p>
          <a:p>
            <a:r>
              <a:rPr lang="en-NZ" dirty="0"/>
              <a:t>awareness of what might go wrong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38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A5CB4-EB91-4453-8DA8-52031E0C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writing as ‘text’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C0BDF1-1C6B-4D49-9AC8-BE33043E1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text = words </a:t>
            </a:r>
          </a:p>
          <a:p>
            <a:pPr marL="0" indent="0">
              <a:buNone/>
            </a:pPr>
            <a:r>
              <a:rPr lang="en-NZ" dirty="0"/>
              <a:t>document = physical container</a:t>
            </a:r>
          </a:p>
          <a:p>
            <a:pPr marL="0" indent="0">
              <a:buNone/>
            </a:pPr>
            <a:r>
              <a:rPr lang="en-NZ" dirty="0"/>
              <a:t>work = set of ideas (i.e. campaign)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writing, typography and design are connected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writing may be phonetic or ideographic/pictographic/logographic (or a mixture)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DiMarco, chap. 1, pp. 1-7</a:t>
            </a:r>
          </a:p>
        </p:txBody>
      </p:sp>
    </p:spTree>
    <p:extLst>
      <p:ext uri="{BB962C8B-B14F-4D97-AF65-F5344CB8AC3E}">
        <p14:creationId xmlns:p14="http://schemas.microsoft.com/office/powerpoint/2010/main" val="1139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53A71-A52B-495D-B2F6-C8939E66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words are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D8A1E-0E2B-4EFA-86DA-FD7041AFC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69" y="1590260"/>
            <a:ext cx="10515600" cy="51484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have a look at Times New Roman</a:t>
            </a:r>
          </a:p>
          <a:p>
            <a:endParaRPr lang="en-NZ" sz="3600" dirty="0"/>
          </a:p>
          <a:p>
            <a:pPr marL="0" indent="0">
              <a:buNone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Let’s have a look at Ariel</a:t>
            </a:r>
          </a:p>
          <a:p>
            <a:endParaRPr lang="en-NZ" sz="3600" dirty="0"/>
          </a:p>
          <a:p>
            <a:pPr marL="0" indent="0">
              <a:buNone/>
            </a:pPr>
            <a:r>
              <a:rPr lang="en-NZ" sz="3600" dirty="0"/>
              <a:t>Let have a look at Calibri</a:t>
            </a:r>
          </a:p>
          <a:p>
            <a:pPr marL="0" indent="0">
              <a:buNone/>
            </a:pPr>
            <a:endParaRPr lang="en-NZ" sz="3600" dirty="0"/>
          </a:p>
          <a:p>
            <a:pPr marL="0" indent="0">
              <a:buNone/>
            </a:pPr>
            <a:r>
              <a:rPr lang="en-NZ" sz="3600" dirty="0">
                <a:latin typeface="Franklin Gothic Heavy" panose="020B0903020102020204" pitchFamily="34" charset="0"/>
                <a:ea typeface="Yu Gothic UI Semibold" panose="020B0700000000000000" pitchFamily="34" charset="-128"/>
              </a:rPr>
              <a:t>Let’s have a look at Franklin Gothic Heavy</a:t>
            </a:r>
          </a:p>
          <a:p>
            <a:pPr marL="0" indent="0">
              <a:buNone/>
            </a:pPr>
            <a:endParaRPr lang="en-NZ" sz="3600" dirty="0"/>
          </a:p>
          <a:p>
            <a:pPr marL="0" indent="0">
              <a:buNone/>
            </a:pPr>
            <a:r>
              <a:rPr lang="en-NZ" sz="3600" dirty="0"/>
              <a:t>See </a:t>
            </a:r>
            <a:r>
              <a:rPr lang="en-NZ" sz="3600" i="1" dirty="0"/>
              <a:t>Helvetica</a:t>
            </a:r>
            <a:r>
              <a:rPr lang="en-NZ" sz="3600" dirty="0"/>
              <a:t>, dir. Gary </a:t>
            </a:r>
            <a:r>
              <a:rPr lang="en-NZ" sz="3600" dirty="0"/>
              <a:t>Hustwitt</a:t>
            </a:r>
            <a:r>
              <a:rPr lang="en-NZ" sz="3600" dirty="0"/>
              <a:t> (2007)</a:t>
            </a:r>
          </a:p>
          <a:p>
            <a:pPr marL="0" indent="0">
              <a:buNone/>
            </a:pPr>
            <a:r>
              <a:rPr lang="en-NZ" sz="3600" dirty="0">
                <a:hlinkClick r:id="rId2"/>
              </a:rPr>
              <a:t>https://www.youtube.com/watch?v=9g3Ogtgleyg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09999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1h8qm6whtl6z3.cloudfront.net/wp-content/uploads/2012/12/pierce-triadic-model-1-e1356609391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3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06EA5-B3D8-40A5-9951-570D8BB5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semiotics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231F95-5A6F-4876-BCD1-DD1FE656C0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icon = represents the physical shape of something</a:t>
            </a:r>
          </a:p>
          <a:p>
            <a:r>
              <a:rPr lang="en-NZ" dirty="0"/>
              <a:t>symbol = an abstract image of something  </a:t>
            </a:r>
          </a:p>
          <a:p>
            <a:r>
              <a:rPr lang="en-NZ" dirty="0"/>
              <a:t>index = points to something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= infographic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note: </a:t>
            </a:r>
            <a:r>
              <a:rPr lang="en-NZ" i="1" dirty="0"/>
              <a:t>seme</a:t>
            </a:r>
            <a:r>
              <a:rPr lang="en-NZ" dirty="0"/>
              <a:t> is a unit of meaning</a:t>
            </a:r>
          </a:p>
        </p:txBody>
      </p:sp>
      <p:pic>
        <p:nvPicPr>
          <p:cNvPr id="5" name="Picture 2" descr="http://upload.wikimedia.org/wikipedia/commons/thumb/7/79/New_Zealand_Sign_Assembly_-_Road_Slippery_Gravel_Surface.svg/361px-New_Zealand_Sign_Assembly_-_Road_Slippery_Gravel_Surface.svg.png">
            <a:extLst>
              <a:ext uri="{FF2B5EF4-FFF2-40B4-BE49-F238E27FC236}">
                <a16:creationId xmlns:a16="http://schemas.microsoft.com/office/drawing/2014/main" xmlns="" id="{135DCA60-6F43-46F5-9D66-295048BA59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7" y="1825625"/>
            <a:ext cx="29143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3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6262</TotalTime>
  <Words>856</Words>
  <Application>Microsoft Office PowerPoint</Application>
  <PresentationFormat>Widescreen</PresentationFormat>
  <Paragraphs>174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Franklin Gothic Heavy</vt:lpstr>
      <vt:lpstr>Times New Roman</vt:lpstr>
      <vt:lpstr>Yu Gothic UI Semibold</vt:lpstr>
      <vt:lpstr>Office Theme</vt:lpstr>
      <vt:lpstr>Comms 200: Writing in the Workplace</vt:lpstr>
      <vt:lpstr>class representative?</vt:lpstr>
      <vt:lpstr>PowerPoint Presentation</vt:lpstr>
      <vt:lpstr>writing as design</vt:lpstr>
      <vt:lpstr>clarity of design (writing intent)</vt:lpstr>
      <vt:lpstr>writing as ‘text’ </vt:lpstr>
      <vt:lpstr>words are images</vt:lpstr>
      <vt:lpstr>PowerPoint Presentation</vt:lpstr>
      <vt:lpstr>semiotics </vt:lpstr>
      <vt:lpstr>logographics</vt:lpstr>
      <vt:lpstr>PowerPoint Presentation</vt:lpstr>
      <vt:lpstr>PowerPoint Presentation</vt:lpstr>
      <vt:lpstr>why are you writing?</vt:lpstr>
      <vt:lpstr>writing for who(m)?</vt:lpstr>
      <vt:lpstr>The work of design – what’s the story?</vt:lpstr>
      <vt:lpstr>design to document (technical writing)</vt:lpstr>
      <vt:lpstr>rhetorical situation (context)</vt:lpstr>
      <vt:lpstr>text-work</vt:lpstr>
      <vt:lpstr>PowerPoint Presentation</vt:lpstr>
      <vt:lpstr>writing does work</vt:lpstr>
      <vt:lpstr>workplace domains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Comms 200: Writing in the Workplace</dc:title>
  <dc:creator>Stephen Turner</dc:creator>
  <cp:lastModifiedBy>Stephen Turner</cp:lastModifiedBy>
  <cp:revision>126</cp:revision>
  <cp:lastPrinted>2019-03-06T01:56:24Z</cp:lastPrinted>
  <dcterms:created xsi:type="dcterms:W3CDTF">2017-07-26T02:26:36Z</dcterms:created>
  <dcterms:modified xsi:type="dcterms:W3CDTF">2019-03-06T20:47:51Z</dcterms:modified>
</cp:coreProperties>
</file>