
<file path=[Content_Types].xml><?xml version="1.0" encoding="utf-8"?>
<Types xmlns="http://schemas.openxmlformats.org/package/2006/content-types">
  <Default Extension="jpg" ContentType="image/jpeg"/>
  <Default Extension="jpg&amp;ehk=BVyAz9MygkpP4kUbdS4vhg&amp;r=0&amp;pid=OfficeInsert" ContentType="image/jpeg"/>
  <Default Extension="jpg&amp;ehk=GvofwManvggYvZF4Nk3izw&amp;r=0&amp;pid=OfficeInsert" ContentType="image/jpeg"/>
  <Default Extension="jpg&amp;ehk=pKANNzn8grCdd6eTQIzDxA&amp;r=0&amp;pid=OfficeInsert" ContentType="image/jpeg"/>
  <Default Extension="jpg&amp;ehk=z11vJospiGJIIlYnFRO"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53" r:id="rId3"/>
    <p:sldId id="356" r:id="rId4"/>
    <p:sldId id="342" r:id="rId5"/>
    <p:sldId id="259" r:id="rId6"/>
    <p:sldId id="280" r:id="rId7"/>
    <p:sldId id="262" r:id="rId8"/>
    <p:sldId id="341" r:id="rId9"/>
    <p:sldId id="344" r:id="rId10"/>
    <p:sldId id="345" r:id="rId11"/>
    <p:sldId id="264" r:id="rId12"/>
    <p:sldId id="263" r:id="rId13"/>
    <p:sldId id="349" r:id="rId14"/>
    <p:sldId id="346" r:id="rId15"/>
    <p:sldId id="357" r:id="rId16"/>
    <p:sldId id="291" r:id="rId17"/>
    <p:sldId id="273" r:id="rId18"/>
    <p:sldId id="274" r:id="rId19"/>
    <p:sldId id="358" r:id="rId20"/>
    <p:sldId id="359" r:id="rId21"/>
    <p:sldId id="272" r:id="rId22"/>
    <p:sldId id="287" r:id="rId23"/>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BEAE5-08D8-48F1-965C-5F674AC266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A74AF2CA-4252-4066-B0B7-C16F342029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2A92B755-2ABB-46A9-A8AE-B1376A26D952}"/>
              </a:ext>
            </a:extLst>
          </p:cNvPr>
          <p:cNvSpPr>
            <a:spLocks noGrp="1"/>
          </p:cNvSpPr>
          <p:nvPr>
            <p:ph type="dt" sz="half" idx="10"/>
          </p:nvPr>
        </p:nvSpPr>
        <p:spPr/>
        <p:txBody>
          <a:bodyPr/>
          <a:lstStyle/>
          <a:p>
            <a:fld id="{77AE2656-91B9-418C-8D61-D283EDC6E40A}" type="datetimeFigureOut">
              <a:rPr lang="en-NZ" smtClean="0"/>
              <a:t>13/03/2019</a:t>
            </a:fld>
            <a:endParaRPr lang="en-NZ" dirty="0"/>
          </a:p>
        </p:txBody>
      </p:sp>
      <p:sp>
        <p:nvSpPr>
          <p:cNvPr id="5" name="Footer Placeholder 4">
            <a:extLst>
              <a:ext uri="{FF2B5EF4-FFF2-40B4-BE49-F238E27FC236}">
                <a16:creationId xmlns:a16="http://schemas.microsoft.com/office/drawing/2014/main" id="{51E6A360-326A-4AFC-897E-A40588AC5AB1}"/>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5EEA9DAB-BFFB-41DE-93F5-A1B973C55999}"/>
              </a:ext>
            </a:extLst>
          </p:cNvPr>
          <p:cNvSpPr>
            <a:spLocks noGrp="1"/>
          </p:cNvSpPr>
          <p:nvPr>
            <p:ph type="sldNum" sz="quarter" idx="12"/>
          </p:nvPr>
        </p:nvSpPr>
        <p:spPr/>
        <p:txBody>
          <a:bodyPr/>
          <a:lstStyle/>
          <a:p>
            <a:fld id="{E9381A9E-FEFA-4A01-B7B2-44483F467E1C}" type="slidenum">
              <a:rPr lang="en-NZ" smtClean="0"/>
              <a:t>‹#›</a:t>
            </a:fld>
            <a:endParaRPr lang="en-NZ" dirty="0"/>
          </a:p>
        </p:txBody>
      </p:sp>
    </p:spTree>
    <p:extLst>
      <p:ext uri="{BB962C8B-B14F-4D97-AF65-F5344CB8AC3E}">
        <p14:creationId xmlns:p14="http://schemas.microsoft.com/office/powerpoint/2010/main" val="218363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F16A-6EF0-4E8D-B7F4-79C21DED357B}"/>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98F26A5-DB09-4FFC-8D99-0550B1B705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77C9575-6211-4050-84BC-CCA7270F5AD1}"/>
              </a:ext>
            </a:extLst>
          </p:cNvPr>
          <p:cNvSpPr>
            <a:spLocks noGrp="1"/>
          </p:cNvSpPr>
          <p:nvPr>
            <p:ph type="dt" sz="half" idx="10"/>
          </p:nvPr>
        </p:nvSpPr>
        <p:spPr/>
        <p:txBody>
          <a:bodyPr/>
          <a:lstStyle/>
          <a:p>
            <a:fld id="{77AE2656-91B9-418C-8D61-D283EDC6E40A}" type="datetimeFigureOut">
              <a:rPr lang="en-NZ" smtClean="0"/>
              <a:t>13/03/2019</a:t>
            </a:fld>
            <a:endParaRPr lang="en-NZ" dirty="0"/>
          </a:p>
        </p:txBody>
      </p:sp>
      <p:sp>
        <p:nvSpPr>
          <p:cNvPr id="5" name="Footer Placeholder 4">
            <a:extLst>
              <a:ext uri="{FF2B5EF4-FFF2-40B4-BE49-F238E27FC236}">
                <a16:creationId xmlns:a16="http://schemas.microsoft.com/office/drawing/2014/main" id="{F29D1C78-642E-4E83-AF62-1A8224CF7E6F}"/>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2C9222F0-BFAC-4FB9-AEAC-40EFECD22B73}"/>
              </a:ext>
            </a:extLst>
          </p:cNvPr>
          <p:cNvSpPr>
            <a:spLocks noGrp="1"/>
          </p:cNvSpPr>
          <p:nvPr>
            <p:ph type="sldNum" sz="quarter" idx="12"/>
          </p:nvPr>
        </p:nvSpPr>
        <p:spPr/>
        <p:txBody>
          <a:bodyPr/>
          <a:lstStyle/>
          <a:p>
            <a:fld id="{E9381A9E-FEFA-4A01-B7B2-44483F467E1C}" type="slidenum">
              <a:rPr lang="en-NZ" smtClean="0"/>
              <a:t>‹#›</a:t>
            </a:fld>
            <a:endParaRPr lang="en-NZ" dirty="0"/>
          </a:p>
        </p:txBody>
      </p:sp>
    </p:spTree>
    <p:extLst>
      <p:ext uri="{BB962C8B-B14F-4D97-AF65-F5344CB8AC3E}">
        <p14:creationId xmlns:p14="http://schemas.microsoft.com/office/powerpoint/2010/main" val="321546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C95E64-9A5B-44AF-B030-A12A0ABF6E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EC53927B-9F08-4274-9CDF-4588D0FFAF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3E872AE-3C85-4A32-B423-39863BB9D2DD}"/>
              </a:ext>
            </a:extLst>
          </p:cNvPr>
          <p:cNvSpPr>
            <a:spLocks noGrp="1"/>
          </p:cNvSpPr>
          <p:nvPr>
            <p:ph type="dt" sz="half" idx="10"/>
          </p:nvPr>
        </p:nvSpPr>
        <p:spPr/>
        <p:txBody>
          <a:bodyPr/>
          <a:lstStyle/>
          <a:p>
            <a:fld id="{77AE2656-91B9-418C-8D61-D283EDC6E40A}" type="datetimeFigureOut">
              <a:rPr lang="en-NZ" smtClean="0"/>
              <a:t>13/03/2019</a:t>
            </a:fld>
            <a:endParaRPr lang="en-NZ" dirty="0"/>
          </a:p>
        </p:txBody>
      </p:sp>
      <p:sp>
        <p:nvSpPr>
          <p:cNvPr id="5" name="Footer Placeholder 4">
            <a:extLst>
              <a:ext uri="{FF2B5EF4-FFF2-40B4-BE49-F238E27FC236}">
                <a16:creationId xmlns:a16="http://schemas.microsoft.com/office/drawing/2014/main" id="{F1DCA890-6F59-4947-B487-220E441832AA}"/>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AE297CE8-64F6-4673-8D90-595B64DCBE8F}"/>
              </a:ext>
            </a:extLst>
          </p:cNvPr>
          <p:cNvSpPr>
            <a:spLocks noGrp="1"/>
          </p:cNvSpPr>
          <p:nvPr>
            <p:ph type="sldNum" sz="quarter" idx="12"/>
          </p:nvPr>
        </p:nvSpPr>
        <p:spPr/>
        <p:txBody>
          <a:bodyPr/>
          <a:lstStyle/>
          <a:p>
            <a:fld id="{E9381A9E-FEFA-4A01-B7B2-44483F467E1C}" type="slidenum">
              <a:rPr lang="en-NZ" smtClean="0"/>
              <a:t>‹#›</a:t>
            </a:fld>
            <a:endParaRPr lang="en-NZ" dirty="0"/>
          </a:p>
        </p:txBody>
      </p:sp>
    </p:spTree>
    <p:extLst>
      <p:ext uri="{BB962C8B-B14F-4D97-AF65-F5344CB8AC3E}">
        <p14:creationId xmlns:p14="http://schemas.microsoft.com/office/powerpoint/2010/main" val="302084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D9C6-64A3-4C27-8F06-A5C3A9BF622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40BFA8F-8B2B-4885-9902-8B8D1BCDC6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A80F99E-3D6C-4815-848F-0180A4A38BF7}"/>
              </a:ext>
            </a:extLst>
          </p:cNvPr>
          <p:cNvSpPr>
            <a:spLocks noGrp="1"/>
          </p:cNvSpPr>
          <p:nvPr>
            <p:ph type="dt" sz="half" idx="10"/>
          </p:nvPr>
        </p:nvSpPr>
        <p:spPr/>
        <p:txBody>
          <a:bodyPr/>
          <a:lstStyle/>
          <a:p>
            <a:fld id="{77AE2656-91B9-418C-8D61-D283EDC6E40A}" type="datetimeFigureOut">
              <a:rPr lang="en-NZ" smtClean="0"/>
              <a:t>13/03/2019</a:t>
            </a:fld>
            <a:endParaRPr lang="en-NZ" dirty="0"/>
          </a:p>
        </p:txBody>
      </p:sp>
      <p:sp>
        <p:nvSpPr>
          <p:cNvPr id="5" name="Footer Placeholder 4">
            <a:extLst>
              <a:ext uri="{FF2B5EF4-FFF2-40B4-BE49-F238E27FC236}">
                <a16:creationId xmlns:a16="http://schemas.microsoft.com/office/drawing/2014/main" id="{AF5E0A89-2290-42FB-8695-2B310D62D298}"/>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01AE88B2-C6FC-4455-9897-B675A114C4CD}"/>
              </a:ext>
            </a:extLst>
          </p:cNvPr>
          <p:cNvSpPr>
            <a:spLocks noGrp="1"/>
          </p:cNvSpPr>
          <p:nvPr>
            <p:ph type="sldNum" sz="quarter" idx="12"/>
          </p:nvPr>
        </p:nvSpPr>
        <p:spPr/>
        <p:txBody>
          <a:bodyPr/>
          <a:lstStyle/>
          <a:p>
            <a:fld id="{E9381A9E-FEFA-4A01-B7B2-44483F467E1C}" type="slidenum">
              <a:rPr lang="en-NZ" smtClean="0"/>
              <a:t>‹#›</a:t>
            </a:fld>
            <a:endParaRPr lang="en-NZ" dirty="0"/>
          </a:p>
        </p:txBody>
      </p:sp>
    </p:spTree>
    <p:extLst>
      <p:ext uri="{BB962C8B-B14F-4D97-AF65-F5344CB8AC3E}">
        <p14:creationId xmlns:p14="http://schemas.microsoft.com/office/powerpoint/2010/main" val="2804580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581A-3A3A-4D98-9469-4F370FA772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31844B3A-A904-413A-B795-865B00953E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0D7083B-9A81-48FC-9ED1-26106A5C1311}"/>
              </a:ext>
            </a:extLst>
          </p:cNvPr>
          <p:cNvSpPr>
            <a:spLocks noGrp="1"/>
          </p:cNvSpPr>
          <p:nvPr>
            <p:ph type="dt" sz="half" idx="10"/>
          </p:nvPr>
        </p:nvSpPr>
        <p:spPr/>
        <p:txBody>
          <a:bodyPr/>
          <a:lstStyle/>
          <a:p>
            <a:fld id="{77AE2656-91B9-418C-8D61-D283EDC6E40A}" type="datetimeFigureOut">
              <a:rPr lang="en-NZ" smtClean="0"/>
              <a:t>13/03/2019</a:t>
            </a:fld>
            <a:endParaRPr lang="en-NZ" dirty="0"/>
          </a:p>
        </p:txBody>
      </p:sp>
      <p:sp>
        <p:nvSpPr>
          <p:cNvPr id="5" name="Footer Placeholder 4">
            <a:extLst>
              <a:ext uri="{FF2B5EF4-FFF2-40B4-BE49-F238E27FC236}">
                <a16:creationId xmlns:a16="http://schemas.microsoft.com/office/drawing/2014/main" id="{BE87968A-F948-4192-B7BA-BB04C8FC3933}"/>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ADEFEC86-5730-451A-B633-6E6DAB4A3D2A}"/>
              </a:ext>
            </a:extLst>
          </p:cNvPr>
          <p:cNvSpPr>
            <a:spLocks noGrp="1"/>
          </p:cNvSpPr>
          <p:nvPr>
            <p:ph type="sldNum" sz="quarter" idx="12"/>
          </p:nvPr>
        </p:nvSpPr>
        <p:spPr/>
        <p:txBody>
          <a:bodyPr/>
          <a:lstStyle/>
          <a:p>
            <a:fld id="{E9381A9E-FEFA-4A01-B7B2-44483F467E1C}" type="slidenum">
              <a:rPr lang="en-NZ" smtClean="0"/>
              <a:t>‹#›</a:t>
            </a:fld>
            <a:endParaRPr lang="en-NZ" dirty="0"/>
          </a:p>
        </p:txBody>
      </p:sp>
    </p:spTree>
    <p:extLst>
      <p:ext uri="{BB962C8B-B14F-4D97-AF65-F5344CB8AC3E}">
        <p14:creationId xmlns:p14="http://schemas.microsoft.com/office/powerpoint/2010/main" val="248040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C9F7-3108-44E8-83CE-DB806CAF37A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B306890-CF3C-488D-A43B-5CA6EA0AB5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69A162AC-F9FE-43DB-903A-C89974F0EA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4625FCAD-7537-4A4B-8DC5-41AAC284E90A}"/>
              </a:ext>
            </a:extLst>
          </p:cNvPr>
          <p:cNvSpPr>
            <a:spLocks noGrp="1"/>
          </p:cNvSpPr>
          <p:nvPr>
            <p:ph type="dt" sz="half" idx="10"/>
          </p:nvPr>
        </p:nvSpPr>
        <p:spPr/>
        <p:txBody>
          <a:bodyPr/>
          <a:lstStyle/>
          <a:p>
            <a:fld id="{77AE2656-91B9-418C-8D61-D283EDC6E40A}" type="datetimeFigureOut">
              <a:rPr lang="en-NZ" smtClean="0"/>
              <a:t>13/03/2019</a:t>
            </a:fld>
            <a:endParaRPr lang="en-NZ" dirty="0"/>
          </a:p>
        </p:txBody>
      </p:sp>
      <p:sp>
        <p:nvSpPr>
          <p:cNvPr id="6" name="Footer Placeholder 5">
            <a:extLst>
              <a:ext uri="{FF2B5EF4-FFF2-40B4-BE49-F238E27FC236}">
                <a16:creationId xmlns:a16="http://schemas.microsoft.com/office/drawing/2014/main" id="{CD999775-281A-44DF-B6D9-F2489AFD14A8}"/>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6B6C166C-238B-40D4-8CC5-CD5877D2D305}"/>
              </a:ext>
            </a:extLst>
          </p:cNvPr>
          <p:cNvSpPr>
            <a:spLocks noGrp="1"/>
          </p:cNvSpPr>
          <p:nvPr>
            <p:ph type="sldNum" sz="quarter" idx="12"/>
          </p:nvPr>
        </p:nvSpPr>
        <p:spPr/>
        <p:txBody>
          <a:bodyPr/>
          <a:lstStyle/>
          <a:p>
            <a:fld id="{E9381A9E-FEFA-4A01-B7B2-44483F467E1C}" type="slidenum">
              <a:rPr lang="en-NZ" smtClean="0"/>
              <a:t>‹#›</a:t>
            </a:fld>
            <a:endParaRPr lang="en-NZ" dirty="0"/>
          </a:p>
        </p:txBody>
      </p:sp>
    </p:spTree>
    <p:extLst>
      <p:ext uri="{BB962C8B-B14F-4D97-AF65-F5344CB8AC3E}">
        <p14:creationId xmlns:p14="http://schemas.microsoft.com/office/powerpoint/2010/main" val="154365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7FA66-5AD1-49D4-BA3B-84FCB2901D3D}"/>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A913D3C-25E3-4C37-9306-2B56DDB85B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77D096-7BB2-4BAC-955C-949AEF3447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88171D8C-8356-41EF-860F-68282C59A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71F905-782B-4752-B083-B7E743D0EA3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3D903EE9-2F3A-409F-9724-D0BB5D6D923E}"/>
              </a:ext>
            </a:extLst>
          </p:cNvPr>
          <p:cNvSpPr>
            <a:spLocks noGrp="1"/>
          </p:cNvSpPr>
          <p:nvPr>
            <p:ph type="dt" sz="half" idx="10"/>
          </p:nvPr>
        </p:nvSpPr>
        <p:spPr/>
        <p:txBody>
          <a:bodyPr/>
          <a:lstStyle/>
          <a:p>
            <a:fld id="{77AE2656-91B9-418C-8D61-D283EDC6E40A}" type="datetimeFigureOut">
              <a:rPr lang="en-NZ" smtClean="0"/>
              <a:t>13/03/2019</a:t>
            </a:fld>
            <a:endParaRPr lang="en-NZ" dirty="0"/>
          </a:p>
        </p:txBody>
      </p:sp>
      <p:sp>
        <p:nvSpPr>
          <p:cNvPr id="8" name="Footer Placeholder 7">
            <a:extLst>
              <a:ext uri="{FF2B5EF4-FFF2-40B4-BE49-F238E27FC236}">
                <a16:creationId xmlns:a16="http://schemas.microsoft.com/office/drawing/2014/main" id="{FCCAE24B-271A-41E4-8A79-E235475C44E0}"/>
              </a:ext>
            </a:extLst>
          </p:cNvPr>
          <p:cNvSpPr>
            <a:spLocks noGrp="1"/>
          </p:cNvSpPr>
          <p:nvPr>
            <p:ph type="ftr" sz="quarter" idx="11"/>
          </p:nvPr>
        </p:nvSpPr>
        <p:spPr/>
        <p:txBody>
          <a:bodyPr/>
          <a:lstStyle/>
          <a:p>
            <a:endParaRPr lang="en-NZ" dirty="0"/>
          </a:p>
        </p:txBody>
      </p:sp>
      <p:sp>
        <p:nvSpPr>
          <p:cNvPr id="9" name="Slide Number Placeholder 8">
            <a:extLst>
              <a:ext uri="{FF2B5EF4-FFF2-40B4-BE49-F238E27FC236}">
                <a16:creationId xmlns:a16="http://schemas.microsoft.com/office/drawing/2014/main" id="{4B928548-66D6-4118-8206-9C86B1CA22A7}"/>
              </a:ext>
            </a:extLst>
          </p:cNvPr>
          <p:cNvSpPr>
            <a:spLocks noGrp="1"/>
          </p:cNvSpPr>
          <p:nvPr>
            <p:ph type="sldNum" sz="quarter" idx="12"/>
          </p:nvPr>
        </p:nvSpPr>
        <p:spPr/>
        <p:txBody>
          <a:bodyPr/>
          <a:lstStyle/>
          <a:p>
            <a:fld id="{E9381A9E-FEFA-4A01-B7B2-44483F467E1C}" type="slidenum">
              <a:rPr lang="en-NZ" smtClean="0"/>
              <a:t>‹#›</a:t>
            </a:fld>
            <a:endParaRPr lang="en-NZ" dirty="0"/>
          </a:p>
        </p:txBody>
      </p:sp>
    </p:spTree>
    <p:extLst>
      <p:ext uri="{BB962C8B-B14F-4D97-AF65-F5344CB8AC3E}">
        <p14:creationId xmlns:p14="http://schemas.microsoft.com/office/powerpoint/2010/main" val="698721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AC76-3268-4A1C-A55F-1AE1F2C9108F}"/>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C4BFD800-7E5B-4EF7-9FD8-6CE5F02103A8}"/>
              </a:ext>
            </a:extLst>
          </p:cNvPr>
          <p:cNvSpPr>
            <a:spLocks noGrp="1"/>
          </p:cNvSpPr>
          <p:nvPr>
            <p:ph type="dt" sz="half" idx="10"/>
          </p:nvPr>
        </p:nvSpPr>
        <p:spPr/>
        <p:txBody>
          <a:bodyPr/>
          <a:lstStyle/>
          <a:p>
            <a:fld id="{77AE2656-91B9-418C-8D61-D283EDC6E40A}" type="datetimeFigureOut">
              <a:rPr lang="en-NZ" smtClean="0"/>
              <a:t>13/03/2019</a:t>
            </a:fld>
            <a:endParaRPr lang="en-NZ" dirty="0"/>
          </a:p>
        </p:txBody>
      </p:sp>
      <p:sp>
        <p:nvSpPr>
          <p:cNvPr id="4" name="Footer Placeholder 3">
            <a:extLst>
              <a:ext uri="{FF2B5EF4-FFF2-40B4-BE49-F238E27FC236}">
                <a16:creationId xmlns:a16="http://schemas.microsoft.com/office/drawing/2014/main" id="{56550212-D9AB-48FB-9D94-9CEF21BA13EF}"/>
              </a:ext>
            </a:extLst>
          </p:cNvPr>
          <p:cNvSpPr>
            <a:spLocks noGrp="1"/>
          </p:cNvSpPr>
          <p:nvPr>
            <p:ph type="ftr" sz="quarter" idx="11"/>
          </p:nvPr>
        </p:nvSpPr>
        <p:spPr/>
        <p:txBody>
          <a:bodyPr/>
          <a:lstStyle/>
          <a:p>
            <a:endParaRPr lang="en-NZ" dirty="0"/>
          </a:p>
        </p:txBody>
      </p:sp>
      <p:sp>
        <p:nvSpPr>
          <p:cNvPr id="5" name="Slide Number Placeholder 4">
            <a:extLst>
              <a:ext uri="{FF2B5EF4-FFF2-40B4-BE49-F238E27FC236}">
                <a16:creationId xmlns:a16="http://schemas.microsoft.com/office/drawing/2014/main" id="{BB163037-5155-435F-86BF-F65B0F388113}"/>
              </a:ext>
            </a:extLst>
          </p:cNvPr>
          <p:cNvSpPr>
            <a:spLocks noGrp="1"/>
          </p:cNvSpPr>
          <p:nvPr>
            <p:ph type="sldNum" sz="quarter" idx="12"/>
          </p:nvPr>
        </p:nvSpPr>
        <p:spPr/>
        <p:txBody>
          <a:bodyPr/>
          <a:lstStyle/>
          <a:p>
            <a:fld id="{E9381A9E-FEFA-4A01-B7B2-44483F467E1C}" type="slidenum">
              <a:rPr lang="en-NZ" smtClean="0"/>
              <a:t>‹#›</a:t>
            </a:fld>
            <a:endParaRPr lang="en-NZ" dirty="0"/>
          </a:p>
        </p:txBody>
      </p:sp>
    </p:spTree>
    <p:extLst>
      <p:ext uri="{BB962C8B-B14F-4D97-AF65-F5344CB8AC3E}">
        <p14:creationId xmlns:p14="http://schemas.microsoft.com/office/powerpoint/2010/main" val="2654569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DCFBA8-C262-4674-B693-237BC765383C}"/>
              </a:ext>
            </a:extLst>
          </p:cNvPr>
          <p:cNvSpPr>
            <a:spLocks noGrp="1"/>
          </p:cNvSpPr>
          <p:nvPr>
            <p:ph type="dt" sz="half" idx="10"/>
          </p:nvPr>
        </p:nvSpPr>
        <p:spPr/>
        <p:txBody>
          <a:bodyPr/>
          <a:lstStyle/>
          <a:p>
            <a:fld id="{77AE2656-91B9-418C-8D61-D283EDC6E40A}" type="datetimeFigureOut">
              <a:rPr lang="en-NZ" smtClean="0"/>
              <a:t>13/03/2019</a:t>
            </a:fld>
            <a:endParaRPr lang="en-NZ" dirty="0"/>
          </a:p>
        </p:txBody>
      </p:sp>
      <p:sp>
        <p:nvSpPr>
          <p:cNvPr id="3" name="Footer Placeholder 2">
            <a:extLst>
              <a:ext uri="{FF2B5EF4-FFF2-40B4-BE49-F238E27FC236}">
                <a16:creationId xmlns:a16="http://schemas.microsoft.com/office/drawing/2014/main" id="{E9D10791-B651-4B75-90E7-F13B812926C1}"/>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id="{3EE51BBF-6897-48FE-B95D-242F24684C3A}"/>
              </a:ext>
            </a:extLst>
          </p:cNvPr>
          <p:cNvSpPr>
            <a:spLocks noGrp="1"/>
          </p:cNvSpPr>
          <p:nvPr>
            <p:ph type="sldNum" sz="quarter" idx="12"/>
          </p:nvPr>
        </p:nvSpPr>
        <p:spPr/>
        <p:txBody>
          <a:bodyPr/>
          <a:lstStyle/>
          <a:p>
            <a:fld id="{E9381A9E-FEFA-4A01-B7B2-44483F467E1C}" type="slidenum">
              <a:rPr lang="en-NZ" smtClean="0"/>
              <a:t>‹#›</a:t>
            </a:fld>
            <a:endParaRPr lang="en-NZ" dirty="0"/>
          </a:p>
        </p:txBody>
      </p:sp>
    </p:spTree>
    <p:extLst>
      <p:ext uri="{BB962C8B-B14F-4D97-AF65-F5344CB8AC3E}">
        <p14:creationId xmlns:p14="http://schemas.microsoft.com/office/powerpoint/2010/main" val="141289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1B0BB-EFE1-4938-A36C-AE641F6FAD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65D5350C-951F-4AFD-B4AB-F4AE78507B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A2E25C6-D9DF-4509-B050-19FA23DBC0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208453-F81F-4A31-8081-519B7FC17D4A}"/>
              </a:ext>
            </a:extLst>
          </p:cNvPr>
          <p:cNvSpPr>
            <a:spLocks noGrp="1"/>
          </p:cNvSpPr>
          <p:nvPr>
            <p:ph type="dt" sz="half" idx="10"/>
          </p:nvPr>
        </p:nvSpPr>
        <p:spPr/>
        <p:txBody>
          <a:bodyPr/>
          <a:lstStyle/>
          <a:p>
            <a:fld id="{77AE2656-91B9-418C-8D61-D283EDC6E40A}" type="datetimeFigureOut">
              <a:rPr lang="en-NZ" smtClean="0"/>
              <a:t>13/03/2019</a:t>
            </a:fld>
            <a:endParaRPr lang="en-NZ" dirty="0"/>
          </a:p>
        </p:txBody>
      </p:sp>
      <p:sp>
        <p:nvSpPr>
          <p:cNvPr id="6" name="Footer Placeholder 5">
            <a:extLst>
              <a:ext uri="{FF2B5EF4-FFF2-40B4-BE49-F238E27FC236}">
                <a16:creationId xmlns:a16="http://schemas.microsoft.com/office/drawing/2014/main" id="{EA9237B6-131C-4424-B593-F8E4CAFEC5FE}"/>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3CE08B85-4B0C-4F4C-BFF1-D8709683D537}"/>
              </a:ext>
            </a:extLst>
          </p:cNvPr>
          <p:cNvSpPr>
            <a:spLocks noGrp="1"/>
          </p:cNvSpPr>
          <p:nvPr>
            <p:ph type="sldNum" sz="quarter" idx="12"/>
          </p:nvPr>
        </p:nvSpPr>
        <p:spPr/>
        <p:txBody>
          <a:bodyPr/>
          <a:lstStyle/>
          <a:p>
            <a:fld id="{E9381A9E-FEFA-4A01-B7B2-44483F467E1C}" type="slidenum">
              <a:rPr lang="en-NZ" smtClean="0"/>
              <a:t>‹#›</a:t>
            </a:fld>
            <a:endParaRPr lang="en-NZ" dirty="0"/>
          </a:p>
        </p:txBody>
      </p:sp>
    </p:spTree>
    <p:extLst>
      <p:ext uri="{BB962C8B-B14F-4D97-AF65-F5344CB8AC3E}">
        <p14:creationId xmlns:p14="http://schemas.microsoft.com/office/powerpoint/2010/main" val="33265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A25B5-0E46-4833-8CB1-2F4830D83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41E18FB3-B204-446A-B0F5-DFDBEFB57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a:extLst>
              <a:ext uri="{FF2B5EF4-FFF2-40B4-BE49-F238E27FC236}">
                <a16:creationId xmlns:a16="http://schemas.microsoft.com/office/drawing/2014/main" id="{C038228A-A294-4BCF-90B9-DAB3703BFD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8A5E9F-5671-4E8E-8BA4-A15DEB44111C}"/>
              </a:ext>
            </a:extLst>
          </p:cNvPr>
          <p:cNvSpPr>
            <a:spLocks noGrp="1"/>
          </p:cNvSpPr>
          <p:nvPr>
            <p:ph type="dt" sz="half" idx="10"/>
          </p:nvPr>
        </p:nvSpPr>
        <p:spPr/>
        <p:txBody>
          <a:bodyPr/>
          <a:lstStyle/>
          <a:p>
            <a:fld id="{77AE2656-91B9-418C-8D61-D283EDC6E40A}" type="datetimeFigureOut">
              <a:rPr lang="en-NZ" smtClean="0"/>
              <a:t>13/03/2019</a:t>
            </a:fld>
            <a:endParaRPr lang="en-NZ" dirty="0"/>
          </a:p>
        </p:txBody>
      </p:sp>
      <p:sp>
        <p:nvSpPr>
          <p:cNvPr id="6" name="Footer Placeholder 5">
            <a:extLst>
              <a:ext uri="{FF2B5EF4-FFF2-40B4-BE49-F238E27FC236}">
                <a16:creationId xmlns:a16="http://schemas.microsoft.com/office/drawing/2014/main" id="{6B9005A4-027B-4B5A-AFA3-C46F42C1D474}"/>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C229896A-501E-40E2-AF7C-66EC021A4FEE}"/>
              </a:ext>
            </a:extLst>
          </p:cNvPr>
          <p:cNvSpPr>
            <a:spLocks noGrp="1"/>
          </p:cNvSpPr>
          <p:nvPr>
            <p:ph type="sldNum" sz="quarter" idx="12"/>
          </p:nvPr>
        </p:nvSpPr>
        <p:spPr/>
        <p:txBody>
          <a:bodyPr/>
          <a:lstStyle/>
          <a:p>
            <a:fld id="{E9381A9E-FEFA-4A01-B7B2-44483F467E1C}" type="slidenum">
              <a:rPr lang="en-NZ" smtClean="0"/>
              <a:t>‹#›</a:t>
            </a:fld>
            <a:endParaRPr lang="en-NZ" dirty="0"/>
          </a:p>
        </p:txBody>
      </p:sp>
    </p:spTree>
    <p:extLst>
      <p:ext uri="{BB962C8B-B14F-4D97-AF65-F5344CB8AC3E}">
        <p14:creationId xmlns:p14="http://schemas.microsoft.com/office/powerpoint/2010/main" val="347174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CA0ADA-F91D-45E1-A54E-E95D658B3F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4D44F22-EB47-41A8-8CE5-23DFD10AAF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A5C0481-4772-4CD7-ABE5-1EBF0BBAB3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E2656-91B9-418C-8D61-D283EDC6E40A}" type="datetimeFigureOut">
              <a:rPr lang="en-NZ" smtClean="0"/>
              <a:t>13/03/2019</a:t>
            </a:fld>
            <a:endParaRPr lang="en-NZ" dirty="0"/>
          </a:p>
        </p:txBody>
      </p:sp>
      <p:sp>
        <p:nvSpPr>
          <p:cNvPr id="5" name="Footer Placeholder 4">
            <a:extLst>
              <a:ext uri="{FF2B5EF4-FFF2-40B4-BE49-F238E27FC236}">
                <a16:creationId xmlns:a16="http://schemas.microsoft.com/office/drawing/2014/main" id="{EE5DF26F-5A85-4945-B4B0-A69E7562B1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id="{EC47E27A-EB51-426E-BC37-FAEC1ABA90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81A9E-FEFA-4A01-B7B2-44483F467E1C}" type="slidenum">
              <a:rPr lang="en-NZ" smtClean="0"/>
              <a:t>‹#›</a:t>
            </a:fld>
            <a:endParaRPr lang="en-NZ" dirty="0"/>
          </a:p>
        </p:txBody>
      </p:sp>
    </p:spTree>
    <p:extLst>
      <p:ext uri="{BB962C8B-B14F-4D97-AF65-F5344CB8AC3E}">
        <p14:creationId xmlns:p14="http://schemas.microsoft.com/office/powerpoint/2010/main" val="1781177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rsrembertsclass.wikispaces.com/Writing+Process" TargetMode="External"/><Relationship Id="rId2" Type="http://schemas.openxmlformats.org/officeDocument/2006/relationships/image" Target="../media/image5.jpg&amp;ehk=BVyAz9MygkpP4kUbdS4vhg&amp;r=0&amp;pid=OfficeInsert"/><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amp;ehk=GvofwManvggYvZF4Nk3izw&amp;r=0&amp;pid=OfficeInsert"/><Relationship Id="rId2" Type="http://schemas.openxmlformats.org/officeDocument/2006/relationships/hyperlink" Target="https://www.youtube.com/watch?v=dNlkHtMgcPQ"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9g3Ogtgley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tex.stackexchange.com/questions/121393/tikz-header-and-footer-across-top-and-bottom-of-bulletin-newsletter-page" TargetMode="External"/><Relationship Id="rId1" Type="http://schemas.openxmlformats.org/officeDocument/2006/relationships/slideLayout" Target="../slideLayouts/slideLayout2.xml"/><Relationship Id="rId4" Type="http://schemas.openxmlformats.org/officeDocument/2006/relationships/image" Target="../media/image7.jpg&amp;ehk=pKANNzn8grCdd6eTQIzDxA&amp;r=0&amp;pid=OfficeInsert"/></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hausseclasses.wikispaces.com/Junior+Honors+English+2014-205" TargetMode="External"/><Relationship Id="rId2" Type="http://schemas.openxmlformats.org/officeDocument/2006/relationships/image" Target="../media/image1.jpg&amp;ehk=z11vJospiGJIIlYnFRO"/><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B7D0DE-051A-4EC8-B8AD-AC8FD43F9D67}"/>
              </a:ext>
            </a:extLst>
          </p:cNvPr>
          <p:cNvSpPr>
            <a:spLocks noGrp="1"/>
          </p:cNvSpPr>
          <p:nvPr>
            <p:ph idx="1"/>
          </p:nvPr>
        </p:nvSpPr>
        <p:spPr>
          <a:xfrm>
            <a:off x="838200" y="1825625"/>
            <a:ext cx="10515600" cy="4351338"/>
          </a:xfrm>
        </p:spPr>
        <p:txBody>
          <a:bodyPr>
            <a:normAutofit/>
          </a:bodyPr>
          <a:lstStyle/>
          <a:p>
            <a:pPr marL="0" indent="0" algn="ctr">
              <a:buNone/>
            </a:pPr>
            <a:r>
              <a:rPr lang="en-NZ" sz="4900" b="1" dirty="0">
                <a:solidFill>
                  <a:srgbClr val="C00000"/>
                </a:solidFill>
              </a:rPr>
              <a:t>Comms 200</a:t>
            </a:r>
            <a:br>
              <a:rPr lang="en-NZ" sz="4900" b="1" dirty="0">
                <a:solidFill>
                  <a:srgbClr val="C00000"/>
                </a:solidFill>
              </a:rPr>
            </a:br>
            <a:br>
              <a:rPr lang="en-NZ" sz="4900" b="1" dirty="0">
                <a:solidFill>
                  <a:srgbClr val="C00000"/>
                </a:solidFill>
              </a:rPr>
            </a:br>
            <a:r>
              <a:rPr lang="en-NZ" sz="4900" b="1" dirty="0">
                <a:solidFill>
                  <a:srgbClr val="C00000"/>
                </a:solidFill>
              </a:rPr>
              <a:t>Week 2: Persuasive writing</a:t>
            </a:r>
          </a:p>
        </p:txBody>
      </p:sp>
    </p:spTree>
    <p:extLst>
      <p:ext uri="{BB962C8B-B14F-4D97-AF65-F5344CB8AC3E}">
        <p14:creationId xmlns:p14="http://schemas.microsoft.com/office/powerpoint/2010/main" val="1681549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51886-3D09-408C-8B48-E53C3C084014}"/>
              </a:ext>
            </a:extLst>
          </p:cNvPr>
          <p:cNvSpPr>
            <a:spLocks noGrp="1"/>
          </p:cNvSpPr>
          <p:nvPr>
            <p:ph type="title"/>
          </p:nvPr>
        </p:nvSpPr>
        <p:spPr>
          <a:xfrm>
            <a:off x="838200" y="198783"/>
            <a:ext cx="10515600" cy="849589"/>
          </a:xfrm>
        </p:spPr>
        <p:txBody>
          <a:bodyPr/>
          <a:lstStyle/>
          <a:p>
            <a:r>
              <a:rPr lang="en-NZ" b="1" dirty="0">
                <a:solidFill>
                  <a:srgbClr val="C00000"/>
                </a:solidFill>
              </a:rPr>
              <a:t>news pictures (what’s the story)</a:t>
            </a:r>
          </a:p>
        </p:txBody>
      </p:sp>
      <p:sp>
        <p:nvSpPr>
          <p:cNvPr id="3" name="Content Placeholder 2">
            <a:extLst>
              <a:ext uri="{FF2B5EF4-FFF2-40B4-BE49-F238E27FC236}">
                <a16:creationId xmlns:a16="http://schemas.microsoft.com/office/drawing/2014/main" id="{E6FB3E2B-A0B9-41D6-ACC6-6C978A7B6700}"/>
              </a:ext>
            </a:extLst>
          </p:cNvPr>
          <p:cNvSpPr>
            <a:spLocks noGrp="1"/>
          </p:cNvSpPr>
          <p:nvPr>
            <p:ph idx="1"/>
          </p:nvPr>
        </p:nvSpPr>
        <p:spPr>
          <a:xfrm>
            <a:off x="838200" y="1530626"/>
            <a:ext cx="10515600" cy="4646337"/>
          </a:xfrm>
        </p:spPr>
        <p:txBody>
          <a:bodyPr/>
          <a:lstStyle/>
          <a:p>
            <a:pPr marL="0" indent="0">
              <a:buNone/>
            </a:pPr>
            <a:r>
              <a:rPr lang="en-NZ" dirty="0"/>
              <a:t> </a:t>
            </a:r>
          </a:p>
        </p:txBody>
      </p:sp>
      <p:pic>
        <p:nvPicPr>
          <p:cNvPr id="5" name="Picture 4">
            <a:extLst>
              <a:ext uri="{FF2B5EF4-FFF2-40B4-BE49-F238E27FC236}">
                <a16:creationId xmlns:a16="http://schemas.microsoft.com/office/drawing/2014/main" id="{C9D920FD-71E6-4A43-9006-4B4F32991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048372"/>
            <a:ext cx="9929192" cy="5610845"/>
          </a:xfrm>
          <a:prstGeom prst="rect">
            <a:avLst/>
          </a:prstGeom>
        </p:spPr>
      </p:pic>
    </p:spTree>
    <p:extLst>
      <p:ext uri="{BB962C8B-B14F-4D97-AF65-F5344CB8AC3E}">
        <p14:creationId xmlns:p14="http://schemas.microsoft.com/office/powerpoint/2010/main" val="404307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4A2DA-FAF4-4889-A69C-A38585DB751A}"/>
              </a:ext>
            </a:extLst>
          </p:cNvPr>
          <p:cNvSpPr>
            <a:spLocks noGrp="1"/>
          </p:cNvSpPr>
          <p:nvPr>
            <p:ph type="title"/>
          </p:nvPr>
        </p:nvSpPr>
        <p:spPr/>
        <p:txBody>
          <a:bodyPr/>
          <a:lstStyle/>
          <a:p>
            <a:r>
              <a:rPr lang="en-NZ" b="1" dirty="0">
                <a:solidFill>
                  <a:srgbClr val="C00000"/>
                </a:solidFill>
              </a:rPr>
              <a:t>writing and work</a:t>
            </a:r>
          </a:p>
        </p:txBody>
      </p:sp>
      <p:sp>
        <p:nvSpPr>
          <p:cNvPr id="3" name="Content Placeholder 2">
            <a:extLst>
              <a:ext uri="{FF2B5EF4-FFF2-40B4-BE49-F238E27FC236}">
                <a16:creationId xmlns:a16="http://schemas.microsoft.com/office/drawing/2014/main" id="{C0DEC5F9-A022-4517-81B8-1B6F49D3C0D8}"/>
              </a:ext>
            </a:extLst>
          </p:cNvPr>
          <p:cNvSpPr>
            <a:spLocks noGrp="1"/>
          </p:cNvSpPr>
          <p:nvPr>
            <p:ph idx="1"/>
          </p:nvPr>
        </p:nvSpPr>
        <p:spPr>
          <a:xfrm>
            <a:off x="838200" y="1561672"/>
            <a:ext cx="10515600" cy="4993240"/>
          </a:xfrm>
        </p:spPr>
        <p:txBody>
          <a:bodyPr>
            <a:normAutofit fontScale="92500" lnSpcReduction="20000"/>
          </a:bodyPr>
          <a:lstStyle/>
          <a:p>
            <a:pPr marL="0" indent="0">
              <a:buNone/>
            </a:pPr>
            <a:endParaRPr lang="en-NZ" dirty="0"/>
          </a:p>
          <a:p>
            <a:r>
              <a:rPr lang="en-NZ" dirty="0"/>
              <a:t>work is a writing operation</a:t>
            </a:r>
          </a:p>
          <a:p>
            <a:pPr marL="0" indent="0">
              <a:buNone/>
            </a:pPr>
            <a:r>
              <a:rPr lang="en-NZ" dirty="0"/>
              <a:t>    – writing is the means of work organisation</a:t>
            </a:r>
          </a:p>
          <a:p>
            <a:pPr marL="0" indent="0">
              <a:buNone/>
            </a:pPr>
            <a:endParaRPr lang="en-NZ" dirty="0"/>
          </a:p>
          <a:p>
            <a:r>
              <a:rPr lang="en-NZ" dirty="0"/>
              <a:t>work is a ‘set of instructions’ </a:t>
            </a:r>
          </a:p>
          <a:p>
            <a:pPr marL="0" indent="0">
              <a:buNone/>
            </a:pPr>
            <a:r>
              <a:rPr lang="en-NZ" dirty="0"/>
              <a:t>    – inscribes values, people, function, strategy</a:t>
            </a:r>
          </a:p>
          <a:p>
            <a:pPr marL="0" indent="0">
              <a:buNone/>
            </a:pPr>
            <a:endParaRPr lang="en-NZ" dirty="0"/>
          </a:p>
          <a:p>
            <a:r>
              <a:rPr lang="en-NZ" dirty="0"/>
              <a:t>work is a narrative (a story, with actors, objects, incidents and accidents)</a:t>
            </a:r>
          </a:p>
          <a:p>
            <a:pPr marL="0" indent="0">
              <a:buNone/>
            </a:pPr>
            <a:r>
              <a:rPr lang="en-NZ" dirty="0"/>
              <a:t>    – consider instances of mis-communication and work deviance   </a:t>
            </a:r>
          </a:p>
          <a:p>
            <a:endParaRPr lang="en-NZ" dirty="0"/>
          </a:p>
          <a:p>
            <a:pPr marL="0" indent="0">
              <a:buNone/>
            </a:pPr>
            <a:r>
              <a:rPr lang="en-NZ" dirty="0"/>
              <a:t>Consider what organising work writing does? What work operation does writing expose?</a:t>
            </a:r>
          </a:p>
          <a:p>
            <a:endParaRPr lang="en-NZ" dirty="0"/>
          </a:p>
        </p:txBody>
      </p:sp>
      <p:sp>
        <p:nvSpPr>
          <p:cNvPr id="6" name="TextBox 5">
            <a:extLst>
              <a:ext uri="{FF2B5EF4-FFF2-40B4-BE49-F238E27FC236}">
                <a16:creationId xmlns:a16="http://schemas.microsoft.com/office/drawing/2014/main" id="{C1C4D216-98BB-4B6C-90B5-EBE71325B4A1}"/>
              </a:ext>
            </a:extLst>
          </p:cNvPr>
          <p:cNvSpPr txBox="1"/>
          <p:nvPr/>
        </p:nvSpPr>
        <p:spPr>
          <a:xfrm>
            <a:off x="6709881" y="3478768"/>
            <a:ext cx="3071973" cy="230832"/>
          </a:xfrm>
          <a:prstGeom prst="rect">
            <a:avLst/>
          </a:prstGeom>
          <a:noFill/>
        </p:spPr>
        <p:txBody>
          <a:bodyPr wrap="square" rtlCol="0">
            <a:spAutoFit/>
          </a:bodyPr>
          <a:lstStyle/>
          <a:p>
            <a:r>
              <a:rPr lang="en-NZ" sz="900" dirty="0"/>
              <a:t>Y</a:t>
            </a:r>
          </a:p>
        </p:txBody>
      </p:sp>
    </p:spTree>
    <p:extLst>
      <p:ext uri="{BB962C8B-B14F-4D97-AF65-F5344CB8AC3E}">
        <p14:creationId xmlns:p14="http://schemas.microsoft.com/office/powerpoint/2010/main" val="2047000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C7FE-A3C5-46FE-A794-4A729F4B13D9}"/>
              </a:ext>
            </a:extLst>
          </p:cNvPr>
          <p:cNvSpPr>
            <a:spLocks noGrp="1"/>
          </p:cNvSpPr>
          <p:nvPr>
            <p:ph type="title"/>
          </p:nvPr>
        </p:nvSpPr>
        <p:spPr/>
        <p:txBody>
          <a:bodyPr/>
          <a:lstStyle/>
          <a:p>
            <a:r>
              <a:rPr lang="en-NZ" b="1" dirty="0">
                <a:solidFill>
                  <a:srgbClr val="C00000"/>
                </a:solidFill>
              </a:rPr>
              <a:t>writing process</a:t>
            </a:r>
          </a:p>
        </p:txBody>
      </p:sp>
      <p:sp>
        <p:nvSpPr>
          <p:cNvPr id="3" name="Content Placeholder 2">
            <a:extLst>
              <a:ext uri="{FF2B5EF4-FFF2-40B4-BE49-F238E27FC236}">
                <a16:creationId xmlns:a16="http://schemas.microsoft.com/office/drawing/2014/main" id="{66FFE1D4-65E0-41B5-BC54-969C4F1F1A38}"/>
              </a:ext>
            </a:extLst>
          </p:cNvPr>
          <p:cNvSpPr>
            <a:spLocks noGrp="1"/>
          </p:cNvSpPr>
          <p:nvPr>
            <p:ph idx="1"/>
          </p:nvPr>
        </p:nvSpPr>
        <p:spPr/>
        <p:txBody>
          <a:bodyPr>
            <a:normAutofit/>
          </a:bodyPr>
          <a:lstStyle/>
          <a:p>
            <a:pPr marL="0" indent="0">
              <a:buNone/>
            </a:pPr>
            <a:r>
              <a:rPr lang="en-NZ" dirty="0"/>
              <a:t>task (project)→ </a:t>
            </a:r>
          </a:p>
          <a:p>
            <a:pPr marL="0" indent="0">
              <a:buNone/>
            </a:pPr>
            <a:r>
              <a:rPr lang="en-NZ" dirty="0"/>
              <a:t>audience → </a:t>
            </a:r>
          </a:p>
          <a:p>
            <a:pPr marL="0" indent="0">
              <a:buNone/>
            </a:pPr>
            <a:r>
              <a:rPr lang="en-NZ" dirty="0"/>
              <a:t>research and generation of ideas →</a:t>
            </a:r>
          </a:p>
          <a:p>
            <a:pPr marL="0" indent="0">
              <a:buNone/>
            </a:pPr>
            <a:r>
              <a:rPr lang="en-NZ" dirty="0"/>
              <a:t>analysis and evaluation→</a:t>
            </a:r>
          </a:p>
          <a:p>
            <a:pPr marL="0" indent="0">
              <a:buNone/>
            </a:pPr>
            <a:r>
              <a:rPr lang="en-NZ" dirty="0"/>
              <a:t>document design→</a:t>
            </a:r>
          </a:p>
          <a:p>
            <a:pPr marL="0" indent="0">
              <a:buNone/>
            </a:pPr>
            <a:r>
              <a:rPr lang="en-NZ" dirty="0"/>
              <a:t>draft and revise →</a:t>
            </a:r>
          </a:p>
          <a:p>
            <a:pPr marL="0" indent="0">
              <a:buNone/>
            </a:pPr>
            <a:r>
              <a:rPr lang="en-NZ" dirty="0"/>
              <a:t>edit, proof-read→</a:t>
            </a:r>
          </a:p>
          <a:p>
            <a:pPr marL="0" indent="0">
              <a:buNone/>
            </a:pPr>
            <a:r>
              <a:rPr lang="en-NZ" dirty="0"/>
              <a:t>check sources (accuracy and credibility)</a:t>
            </a:r>
          </a:p>
        </p:txBody>
      </p:sp>
      <p:pic>
        <p:nvPicPr>
          <p:cNvPr id="4" name="Content Placeholder 3">
            <a:extLst>
              <a:ext uri="{FF2B5EF4-FFF2-40B4-BE49-F238E27FC236}">
                <a16:creationId xmlns:a16="http://schemas.microsoft.com/office/drawing/2014/main" id="{A422EDC7-5C09-4A8E-9B8A-C9B1AA9A94F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45358" y="124239"/>
            <a:ext cx="5446642" cy="6609522"/>
          </a:xfrm>
          <a:prstGeom prst="rect">
            <a:avLst/>
          </a:prstGeom>
        </p:spPr>
      </p:pic>
    </p:spTree>
    <p:extLst>
      <p:ext uri="{BB962C8B-B14F-4D97-AF65-F5344CB8AC3E}">
        <p14:creationId xmlns:p14="http://schemas.microsoft.com/office/powerpoint/2010/main" val="4058166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91137-DA33-403F-9821-EE7234C1B92B}"/>
              </a:ext>
            </a:extLst>
          </p:cNvPr>
          <p:cNvSpPr>
            <a:spLocks noGrp="1"/>
          </p:cNvSpPr>
          <p:nvPr>
            <p:ph type="title"/>
          </p:nvPr>
        </p:nvSpPr>
        <p:spPr/>
        <p:txBody>
          <a:bodyPr/>
          <a:lstStyle/>
          <a:p>
            <a:r>
              <a:rPr lang="en-NZ" b="1" dirty="0">
                <a:solidFill>
                  <a:srgbClr val="C00000"/>
                </a:solidFill>
              </a:rPr>
              <a:t>drafting (‘play’) </a:t>
            </a:r>
          </a:p>
        </p:txBody>
      </p:sp>
      <p:sp>
        <p:nvSpPr>
          <p:cNvPr id="3" name="Content Placeholder 2">
            <a:extLst>
              <a:ext uri="{FF2B5EF4-FFF2-40B4-BE49-F238E27FC236}">
                <a16:creationId xmlns:a16="http://schemas.microsoft.com/office/drawing/2014/main" id="{AADC29AF-061F-496B-A363-968A32DC75D3}"/>
              </a:ext>
            </a:extLst>
          </p:cNvPr>
          <p:cNvSpPr>
            <a:spLocks noGrp="1"/>
          </p:cNvSpPr>
          <p:nvPr>
            <p:ph idx="1"/>
          </p:nvPr>
        </p:nvSpPr>
        <p:spPr/>
        <p:txBody>
          <a:bodyPr>
            <a:normAutofit lnSpcReduction="10000"/>
          </a:bodyPr>
          <a:lstStyle/>
          <a:p>
            <a:r>
              <a:rPr lang="en-NZ" dirty="0"/>
              <a:t>brainstorm</a:t>
            </a:r>
          </a:p>
          <a:p>
            <a:r>
              <a:rPr lang="en-NZ" dirty="0"/>
              <a:t>mind map (sketch/draw)</a:t>
            </a:r>
          </a:p>
          <a:p>
            <a:r>
              <a:rPr lang="en-NZ" dirty="0"/>
              <a:t>ask journalistic questions (who, what, where, why, when, how?)</a:t>
            </a:r>
          </a:p>
          <a:p>
            <a:r>
              <a:rPr lang="en-NZ" dirty="0"/>
              <a:t>bounce ideas</a:t>
            </a:r>
          </a:p>
          <a:p>
            <a:r>
              <a:rPr lang="en-NZ" dirty="0"/>
              <a:t>outline </a:t>
            </a:r>
          </a:p>
          <a:p>
            <a:r>
              <a:rPr lang="en-NZ" dirty="0"/>
              <a:t>storyboard</a:t>
            </a:r>
          </a:p>
          <a:p>
            <a:endParaRPr lang="en-NZ" dirty="0"/>
          </a:p>
          <a:p>
            <a:endParaRPr lang="en-NZ" dirty="0"/>
          </a:p>
          <a:p>
            <a:pPr marL="0" indent="0">
              <a:buNone/>
            </a:pPr>
            <a:r>
              <a:rPr lang="en-NZ" dirty="0"/>
              <a:t>(Marsen, 15-18)  </a:t>
            </a:r>
          </a:p>
        </p:txBody>
      </p:sp>
    </p:spTree>
    <p:extLst>
      <p:ext uri="{BB962C8B-B14F-4D97-AF65-F5344CB8AC3E}">
        <p14:creationId xmlns:p14="http://schemas.microsoft.com/office/powerpoint/2010/main" val="2282521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9D8FF-D6BC-44D2-AD0B-2A0779087FBA}"/>
              </a:ext>
            </a:extLst>
          </p:cNvPr>
          <p:cNvSpPr>
            <a:spLocks noGrp="1"/>
          </p:cNvSpPr>
          <p:nvPr>
            <p:ph type="title"/>
          </p:nvPr>
        </p:nvSpPr>
        <p:spPr/>
        <p:txBody>
          <a:bodyPr/>
          <a:lstStyle/>
          <a:p>
            <a:r>
              <a:rPr lang="en-NZ" b="1" dirty="0">
                <a:solidFill>
                  <a:srgbClr val="C00000"/>
                </a:solidFill>
              </a:rPr>
              <a:t>writing as research</a:t>
            </a:r>
          </a:p>
        </p:txBody>
      </p:sp>
      <p:sp>
        <p:nvSpPr>
          <p:cNvPr id="3" name="Content Placeholder 2">
            <a:extLst>
              <a:ext uri="{FF2B5EF4-FFF2-40B4-BE49-F238E27FC236}">
                <a16:creationId xmlns:a16="http://schemas.microsoft.com/office/drawing/2014/main" id="{D3423EFC-1A55-42A3-B54B-1E953D847FEB}"/>
              </a:ext>
            </a:extLst>
          </p:cNvPr>
          <p:cNvSpPr>
            <a:spLocks noGrp="1"/>
          </p:cNvSpPr>
          <p:nvPr>
            <p:ph idx="1"/>
          </p:nvPr>
        </p:nvSpPr>
        <p:spPr>
          <a:xfrm>
            <a:off x="838200" y="1463040"/>
            <a:ext cx="10515600" cy="5201919"/>
          </a:xfrm>
        </p:spPr>
        <p:txBody>
          <a:bodyPr>
            <a:normAutofit fontScale="77500" lnSpcReduction="20000"/>
          </a:bodyPr>
          <a:lstStyle/>
          <a:p>
            <a:pPr marL="0" indent="0">
              <a:lnSpc>
                <a:spcPct val="120000"/>
              </a:lnSpc>
              <a:spcBef>
                <a:spcPts val="0"/>
              </a:spcBef>
              <a:buNone/>
            </a:pPr>
            <a:r>
              <a:rPr lang="en-NZ" dirty="0"/>
              <a:t>research</a:t>
            </a:r>
          </a:p>
          <a:p>
            <a:pPr marL="0" indent="0">
              <a:lnSpc>
                <a:spcPct val="120000"/>
              </a:lnSpc>
              <a:spcBef>
                <a:spcPts val="0"/>
              </a:spcBef>
              <a:buNone/>
            </a:pPr>
            <a:r>
              <a:rPr lang="en-NZ" dirty="0"/>
              <a:t>formal ‒ structured and systematic</a:t>
            </a:r>
          </a:p>
          <a:p>
            <a:pPr marL="0" indent="0">
              <a:lnSpc>
                <a:spcPct val="120000"/>
              </a:lnSpc>
              <a:spcBef>
                <a:spcPts val="0"/>
              </a:spcBef>
              <a:buNone/>
            </a:pPr>
            <a:r>
              <a:rPr lang="en-NZ" dirty="0"/>
              <a:t>informal ‒  loose and divergent</a:t>
            </a:r>
          </a:p>
          <a:p>
            <a:pPr marL="0" indent="0">
              <a:lnSpc>
                <a:spcPct val="120000"/>
              </a:lnSpc>
              <a:spcBef>
                <a:spcPts val="0"/>
              </a:spcBef>
              <a:buNone/>
            </a:pPr>
            <a:endParaRPr lang="en-NZ" dirty="0"/>
          </a:p>
          <a:p>
            <a:pPr marL="0" indent="0">
              <a:lnSpc>
                <a:spcPct val="120000"/>
              </a:lnSpc>
              <a:spcBef>
                <a:spcPts val="0"/>
              </a:spcBef>
              <a:buNone/>
            </a:pPr>
            <a:r>
              <a:rPr lang="en-NZ" dirty="0"/>
              <a:t>knowledge</a:t>
            </a:r>
          </a:p>
          <a:p>
            <a:pPr marL="0" indent="0">
              <a:lnSpc>
                <a:spcPct val="120000"/>
              </a:lnSpc>
              <a:spcBef>
                <a:spcPts val="0"/>
              </a:spcBef>
              <a:buNone/>
            </a:pPr>
            <a:r>
              <a:rPr lang="en-NZ" dirty="0"/>
              <a:t>academic ‒ knowledge for knowledge’s sake</a:t>
            </a:r>
          </a:p>
          <a:p>
            <a:pPr marL="0" indent="0">
              <a:lnSpc>
                <a:spcPct val="120000"/>
              </a:lnSpc>
              <a:spcBef>
                <a:spcPts val="0"/>
              </a:spcBef>
              <a:buNone/>
            </a:pPr>
            <a:r>
              <a:rPr lang="en-NZ" dirty="0"/>
              <a:t>corporate ‒ knowledge for commerce’s sake </a:t>
            </a:r>
          </a:p>
          <a:p>
            <a:pPr marL="0" indent="0">
              <a:lnSpc>
                <a:spcPct val="120000"/>
              </a:lnSpc>
              <a:spcBef>
                <a:spcPts val="0"/>
              </a:spcBef>
              <a:buNone/>
            </a:pPr>
            <a:endParaRPr lang="en-NZ" dirty="0"/>
          </a:p>
          <a:p>
            <a:pPr marL="0" indent="0">
              <a:lnSpc>
                <a:spcPct val="120000"/>
              </a:lnSpc>
              <a:spcBef>
                <a:spcPts val="0"/>
              </a:spcBef>
              <a:buNone/>
            </a:pPr>
            <a:r>
              <a:rPr lang="en-NZ" dirty="0"/>
              <a:t>data</a:t>
            </a:r>
          </a:p>
          <a:p>
            <a:pPr marL="0" indent="0">
              <a:lnSpc>
                <a:spcPct val="120000"/>
              </a:lnSpc>
              <a:spcBef>
                <a:spcPts val="0"/>
              </a:spcBef>
              <a:buNone/>
            </a:pPr>
            <a:r>
              <a:rPr lang="en-NZ" dirty="0"/>
              <a:t>qualitative ‒ narrow, patterned, thematic (words and images)</a:t>
            </a:r>
          </a:p>
          <a:p>
            <a:pPr marL="0" indent="0">
              <a:lnSpc>
                <a:spcPct val="120000"/>
              </a:lnSpc>
              <a:spcBef>
                <a:spcPts val="0"/>
              </a:spcBef>
              <a:buNone/>
            </a:pPr>
            <a:r>
              <a:rPr lang="en-NZ" dirty="0"/>
              <a:t>quantitative  ‒ broad, statistical, generalised (numbers)</a:t>
            </a:r>
          </a:p>
          <a:p>
            <a:pPr marL="0" indent="0">
              <a:lnSpc>
                <a:spcPct val="120000"/>
              </a:lnSpc>
              <a:spcBef>
                <a:spcPts val="0"/>
              </a:spcBef>
              <a:buNone/>
            </a:pPr>
            <a:endParaRPr lang="en-NZ" dirty="0"/>
          </a:p>
          <a:p>
            <a:pPr marL="0" indent="0">
              <a:lnSpc>
                <a:spcPct val="120000"/>
              </a:lnSpc>
              <a:spcBef>
                <a:spcPts val="0"/>
              </a:spcBef>
              <a:buNone/>
            </a:pPr>
            <a:r>
              <a:rPr lang="en-NZ" dirty="0"/>
              <a:t>‘In communication design, research generates data (text) and data becomes food for generating content (document), thus designed into a final communication product (a work) for advertising, marketing, and public relations’ (DiMarco, pp.2-3)</a:t>
            </a:r>
          </a:p>
        </p:txBody>
      </p:sp>
    </p:spTree>
    <p:extLst>
      <p:ext uri="{BB962C8B-B14F-4D97-AF65-F5344CB8AC3E}">
        <p14:creationId xmlns:p14="http://schemas.microsoft.com/office/powerpoint/2010/main" val="3343817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6B558-B24F-4471-B759-678568DFDD13}"/>
              </a:ext>
            </a:extLst>
          </p:cNvPr>
          <p:cNvSpPr>
            <a:spLocks noGrp="1"/>
          </p:cNvSpPr>
          <p:nvPr>
            <p:ph type="title"/>
          </p:nvPr>
        </p:nvSpPr>
        <p:spPr/>
        <p:txBody>
          <a:bodyPr/>
          <a:lstStyle/>
          <a:p>
            <a:r>
              <a:rPr lang="en-NZ" b="1" dirty="0">
                <a:solidFill>
                  <a:srgbClr val="C00000"/>
                </a:solidFill>
              </a:rPr>
              <a:t>three golden rules of professional writing</a:t>
            </a:r>
          </a:p>
        </p:txBody>
      </p:sp>
      <p:sp>
        <p:nvSpPr>
          <p:cNvPr id="3" name="Content Placeholder 2">
            <a:extLst>
              <a:ext uri="{FF2B5EF4-FFF2-40B4-BE49-F238E27FC236}">
                <a16:creationId xmlns:a16="http://schemas.microsoft.com/office/drawing/2014/main" id="{C600AC31-97FB-4B2C-A240-DA1BFE9AE0F9}"/>
              </a:ext>
            </a:extLst>
          </p:cNvPr>
          <p:cNvSpPr>
            <a:spLocks noGrp="1"/>
          </p:cNvSpPr>
          <p:nvPr>
            <p:ph idx="1"/>
          </p:nvPr>
        </p:nvSpPr>
        <p:spPr>
          <a:xfrm>
            <a:off x="838200" y="1610139"/>
            <a:ext cx="10515600" cy="4566824"/>
          </a:xfrm>
        </p:spPr>
        <p:txBody>
          <a:bodyPr/>
          <a:lstStyle/>
          <a:p>
            <a:endParaRPr lang="en-NZ" dirty="0"/>
          </a:p>
          <a:p>
            <a:r>
              <a:rPr lang="en-NZ" dirty="0"/>
              <a:t>be clear</a:t>
            </a:r>
          </a:p>
          <a:p>
            <a:r>
              <a:rPr lang="en-NZ" dirty="0"/>
              <a:t>be accurate</a:t>
            </a:r>
          </a:p>
          <a:p>
            <a:r>
              <a:rPr lang="en-NZ" dirty="0"/>
              <a:t>be concise </a:t>
            </a:r>
          </a:p>
          <a:p>
            <a:endParaRPr lang="en-NZ" dirty="0"/>
          </a:p>
          <a:p>
            <a:pPr marL="0" indent="0">
              <a:buNone/>
            </a:pPr>
            <a:r>
              <a:rPr lang="en-NZ" dirty="0"/>
              <a:t>Consider how many words you need? </a:t>
            </a:r>
          </a:p>
          <a:p>
            <a:endParaRPr lang="en-NZ" dirty="0"/>
          </a:p>
          <a:p>
            <a:pPr marL="0" indent="0">
              <a:buNone/>
            </a:pPr>
            <a:r>
              <a:rPr lang="en-NZ" dirty="0"/>
              <a:t>(Marsen, pp. 30-36)</a:t>
            </a:r>
          </a:p>
        </p:txBody>
      </p:sp>
    </p:spTree>
    <p:extLst>
      <p:ext uri="{BB962C8B-B14F-4D97-AF65-F5344CB8AC3E}">
        <p14:creationId xmlns:p14="http://schemas.microsoft.com/office/powerpoint/2010/main" val="55192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5AC2E-E5A4-4A73-9E9F-DC93F0A4CF07}"/>
              </a:ext>
            </a:extLst>
          </p:cNvPr>
          <p:cNvSpPr>
            <a:spLocks noGrp="1"/>
          </p:cNvSpPr>
          <p:nvPr>
            <p:ph type="title"/>
          </p:nvPr>
        </p:nvSpPr>
        <p:spPr>
          <a:xfrm>
            <a:off x="965421" y="5422604"/>
            <a:ext cx="10515600" cy="861237"/>
          </a:xfrm>
        </p:spPr>
        <p:txBody>
          <a:bodyPr>
            <a:normAutofit/>
          </a:bodyPr>
          <a:lstStyle/>
          <a:p>
            <a:pPr algn="ctr"/>
            <a:r>
              <a:rPr lang="en-NZ" sz="2400" dirty="0"/>
              <a:t> Zombie nouns </a:t>
            </a:r>
            <a:r>
              <a:rPr lang="en-NZ" sz="2400" dirty="0">
                <a:hlinkClick r:id="rId2"/>
              </a:rPr>
              <a:t>https://www.youtube.com/watch?v=dNlkHtMgcPQ</a:t>
            </a:r>
            <a:endParaRPr lang="en-NZ" sz="2400" dirty="0"/>
          </a:p>
        </p:txBody>
      </p:sp>
      <p:pic>
        <p:nvPicPr>
          <p:cNvPr id="4" name="Content Placeholder 3">
            <a:extLst>
              <a:ext uri="{FF2B5EF4-FFF2-40B4-BE49-F238E27FC236}">
                <a16:creationId xmlns:a16="http://schemas.microsoft.com/office/drawing/2014/main" id="{55310D40-E99C-4D56-B199-D5AB3CC953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6582" y="147898"/>
            <a:ext cx="7735712" cy="5104585"/>
          </a:xfrm>
          <a:prstGeom prst="rect">
            <a:avLst/>
          </a:prstGeom>
        </p:spPr>
      </p:pic>
    </p:spTree>
    <p:extLst>
      <p:ext uri="{BB962C8B-B14F-4D97-AF65-F5344CB8AC3E}">
        <p14:creationId xmlns:p14="http://schemas.microsoft.com/office/powerpoint/2010/main" val="633330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DD230-3C96-4CA0-91B9-1BFA8F6A2295}"/>
              </a:ext>
            </a:extLst>
          </p:cNvPr>
          <p:cNvSpPr>
            <a:spLocks noGrp="1"/>
          </p:cNvSpPr>
          <p:nvPr>
            <p:ph type="title"/>
          </p:nvPr>
        </p:nvSpPr>
        <p:spPr>
          <a:xfrm>
            <a:off x="838200" y="365125"/>
            <a:ext cx="10515600" cy="708301"/>
          </a:xfrm>
        </p:spPr>
        <p:txBody>
          <a:bodyPr/>
          <a:lstStyle/>
          <a:p>
            <a:r>
              <a:rPr lang="en-NZ" b="1" dirty="0">
                <a:solidFill>
                  <a:srgbClr val="C00000"/>
                </a:solidFill>
              </a:rPr>
              <a:t>principles of organisation</a:t>
            </a:r>
          </a:p>
        </p:txBody>
      </p:sp>
      <p:sp>
        <p:nvSpPr>
          <p:cNvPr id="3" name="Content Placeholder 2">
            <a:extLst>
              <a:ext uri="{FF2B5EF4-FFF2-40B4-BE49-F238E27FC236}">
                <a16:creationId xmlns:a16="http://schemas.microsoft.com/office/drawing/2014/main" id="{ECDF09BC-B63B-4532-AE74-7675A21EEDDE}"/>
              </a:ext>
            </a:extLst>
          </p:cNvPr>
          <p:cNvSpPr>
            <a:spLocks noGrp="1"/>
          </p:cNvSpPr>
          <p:nvPr>
            <p:ph idx="1"/>
          </p:nvPr>
        </p:nvSpPr>
        <p:spPr>
          <a:xfrm>
            <a:off x="838200" y="1152939"/>
            <a:ext cx="10515600" cy="5514988"/>
          </a:xfrm>
        </p:spPr>
        <p:txBody>
          <a:bodyPr>
            <a:noAutofit/>
          </a:bodyPr>
          <a:lstStyle/>
          <a:p>
            <a:pPr marL="0" indent="0">
              <a:buNone/>
            </a:pPr>
            <a:r>
              <a:rPr lang="en-NZ" sz="2400" b="1" dirty="0"/>
              <a:t>purpose, importance, order, development</a:t>
            </a:r>
            <a:endParaRPr lang="en-NZ" sz="2400" dirty="0"/>
          </a:p>
          <a:p>
            <a:pPr marL="0" indent="0">
              <a:buNone/>
            </a:pPr>
            <a:endParaRPr lang="en-NZ" sz="2400" dirty="0"/>
          </a:p>
          <a:p>
            <a:r>
              <a:rPr lang="en-NZ" sz="2400" dirty="0"/>
              <a:t>state purpose at beginning  </a:t>
            </a:r>
          </a:p>
          <a:p>
            <a:r>
              <a:rPr lang="en-NZ" sz="2400" dirty="0"/>
              <a:t>put information in order of importance </a:t>
            </a:r>
          </a:p>
          <a:p>
            <a:r>
              <a:rPr lang="en-NZ" sz="2400" dirty="0"/>
              <a:t>chunk information in sections, with clear pattern of development  </a:t>
            </a:r>
          </a:p>
          <a:p>
            <a:r>
              <a:rPr lang="en-NZ" sz="2400" dirty="0"/>
              <a:t>use lists and bullet points to be concise</a:t>
            </a:r>
          </a:p>
          <a:p>
            <a:r>
              <a:rPr lang="en-NZ" sz="2400" dirty="0"/>
              <a:t>use parallel structure</a:t>
            </a:r>
          </a:p>
          <a:p>
            <a:r>
              <a:rPr lang="en-NZ" sz="2400" dirty="0"/>
              <a:t>for items of partial or questionable importance use an attachment [or appendix]  </a:t>
            </a:r>
          </a:p>
          <a:p>
            <a:pPr marL="0" indent="0">
              <a:buNone/>
            </a:pPr>
            <a:endParaRPr lang="en-NZ" sz="2400" dirty="0"/>
          </a:p>
          <a:p>
            <a:pPr marL="0" indent="0">
              <a:buNone/>
            </a:pPr>
            <a:r>
              <a:rPr lang="en-NZ" sz="2400" dirty="0"/>
              <a:t>Choose </a:t>
            </a:r>
            <a:r>
              <a:rPr lang="en-NZ" sz="2400" b="1" dirty="0"/>
              <a:t>appropriate document type</a:t>
            </a:r>
            <a:r>
              <a:rPr lang="en-NZ" sz="2400" dirty="0"/>
              <a:t>, and organise information according to its template.</a:t>
            </a:r>
          </a:p>
          <a:p>
            <a:pPr marL="0" indent="0">
              <a:buNone/>
            </a:pPr>
            <a:r>
              <a:rPr lang="en-NZ" sz="2400" dirty="0"/>
              <a:t>(Marsen, p.51)</a:t>
            </a:r>
          </a:p>
          <a:p>
            <a:endParaRPr lang="en-NZ" sz="2000" dirty="0"/>
          </a:p>
        </p:txBody>
      </p:sp>
    </p:spTree>
    <p:extLst>
      <p:ext uri="{BB962C8B-B14F-4D97-AF65-F5344CB8AC3E}">
        <p14:creationId xmlns:p14="http://schemas.microsoft.com/office/powerpoint/2010/main" val="395945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75EF0-C86B-4784-9133-CB274E7B0E54}"/>
              </a:ext>
            </a:extLst>
          </p:cNvPr>
          <p:cNvSpPr>
            <a:spLocks noGrp="1"/>
          </p:cNvSpPr>
          <p:nvPr>
            <p:ph type="title"/>
          </p:nvPr>
        </p:nvSpPr>
        <p:spPr>
          <a:xfrm>
            <a:off x="528099" y="365126"/>
            <a:ext cx="8296924" cy="740106"/>
          </a:xfrm>
        </p:spPr>
        <p:txBody>
          <a:bodyPr>
            <a:normAutofit/>
          </a:bodyPr>
          <a:lstStyle/>
          <a:p>
            <a:r>
              <a:rPr lang="en-NZ" b="1" dirty="0">
                <a:solidFill>
                  <a:srgbClr val="C00000"/>
                </a:solidFill>
              </a:rPr>
              <a:t>principles of style </a:t>
            </a:r>
            <a:r>
              <a:rPr lang="en-NZ" dirty="0">
                <a:solidFill>
                  <a:srgbClr val="C00000"/>
                </a:solidFill>
              </a:rPr>
              <a:t>                          </a:t>
            </a:r>
          </a:p>
        </p:txBody>
      </p:sp>
      <p:sp>
        <p:nvSpPr>
          <p:cNvPr id="3" name="Content Placeholder 2">
            <a:extLst>
              <a:ext uri="{FF2B5EF4-FFF2-40B4-BE49-F238E27FC236}">
                <a16:creationId xmlns:a16="http://schemas.microsoft.com/office/drawing/2014/main" id="{C69EAC5A-1A8C-4823-A4BF-677C014F063D}"/>
              </a:ext>
            </a:extLst>
          </p:cNvPr>
          <p:cNvSpPr>
            <a:spLocks noGrp="1"/>
          </p:cNvSpPr>
          <p:nvPr>
            <p:ph idx="1"/>
          </p:nvPr>
        </p:nvSpPr>
        <p:spPr>
          <a:xfrm>
            <a:off x="528099" y="1105232"/>
            <a:ext cx="11353800" cy="5608082"/>
          </a:xfrm>
        </p:spPr>
        <p:txBody>
          <a:bodyPr>
            <a:normAutofit/>
          </a:bodyPr>
          <a:lstStyle/>
          <a:p>
            <a:pPr marL="0" indent="0">
              <a:buNone/>
            </a:pPr>
            <a:r>
              <a:rPr lang="en-NZ" sz="2000" b="1" dirty="0"/>
              <a:t> </a:t>
            </a:r>
            <a:endParaRPr lang="en-NZ" sz="2400" b="1" dirty="0"/>
          </a:p>
          <a:p>
            <a:pPr marL="0" indent="0">
              <a:buNone/>
            </a:pPr>
            <a:r>
              <a:rPr lang="en-NZ" sz="2400" b="1" dirty="0"/>
              <a:t>balance, emphasis, formality, tone</a:t>
            </a:r>
          </a:p>
          <a:p>
            <a:pPr marL="0" indent="0">
              <a:buNone/>
            </a:pPr>
            <a:r>
              <a:rPr lang="en-NZ" sz="2400" dirty="0"/>
              <a:t>                                                         </a:t>
            </a:r>
          </a:p>
          <a:p>
            <a:r>
              <a:rPr lang="en-NZ" sz="2400" dirty="0"/>
              <a:t>avoid nominalisation</a:t>
            </a:r>
          </a:p>
          <a:p>
            <a:pPr marL="266700" indent="0">
              <a:buNone/>
            </a:pPr>
            <a:r>
              <a:rPr lang="en-NZ" sz="2400" dirty="0"/>
              <a:t>(e.g. human resource division complaint services manager versus manager of complaints in human resources)</a:t>
            </a:r>
          </a:p>
          <a:p>
            <a:r>
              <a:rPr lang="en-NZ" sz="2400" dirty="0"/>
              <a:t>be specific and direct (to the point, issue, question or action)</a:t>
            </a:r>
          </a:p>
          <a:p>
            <a:r>
              <a:rPr lang="en-NZ" sz="2400" dirty="0"/>
              <a:t>variety (use subordination, mix short and long sentences)</a:t>
            </a:r>
          </a:p>
          <a:p>
            <a:r>
              <a:rPr lang="en-NZ" sz="2400" dirty="0"/>
              <a:t>use language appropriate to text-type and audience</a:t>
            </a:r>
          </a:p>
          <a:p>
            <a:r>
              <a:rPr lang="en-NZ" sz="2400" dirty="0"/>
              <a:t>avoid giving offence (consider status, disposition and diversity your audience)</a:t>
            </a:r>
          </a:p>
          <a:p>
            <a:endParaRPr lang="en-NZ" sz="2400" dirty="0"/>
          </a:p>
          <a:p>
            <a:pPr marL="0" indent="0">
              <a:buNone/>
            </a:pPr>
            <a:r>
              <a:rPr lang="en-NZ" sz="2400" dirty="0"/>
              <a:t>(Marsen, chapter 2, 'Style and Effect’)</a:t>
            </a:r>
          </a:p>
        </p:txBody>
      </p:sp>
    </p:spTree>
    <p:extLst>
      <p:ext uri="{BB962C8B-B14F-4D97-AF65-F5344CB8AC3E}">
        <p14:creationId xmlns:p14="http://schemas.microsoft.com/office/powerpoint/2010/main" val="674752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B9BF12-80B9-4046-AF5E-8ED86F31E58B}"/>
              </a:ext>
            </a:extLst>
          </p:cNvPr>
          <p:cNvSpPr>
            <a:spLocks noGrp="1"/>
          </p:cNvSpPr>
          <p:nvPr>
            <p:ph idx="1"/>
          </p:nvPr>
        </p:nvSpPr>
        <p:spPr>
          <a:xfrm>
            <a:off x="838200" y="119270"/>
            <a:ext cx="10515600" cy="6738730"/>
          </a:xfrm>
        </p:spPr>
        <p:txBody>
          <a:bodyPr>
            <a:normAutofit fontScale="25000" lnSpcReduction="20000"/>
          </a:bodyPr>
          <a:lstStyle/>
          <a:p>
            <a:pPr marL="0" indent="0">
              <a:lnSpc>
                <a:spcPct val="120000"/>
              </a:lnSpc>
              <a:spcBef>
                <a:spcPts val="0"/>
              </a:spcBef>
              <a:buNone/>
            </a:pPr>
            <a:r>
              <a:rPr lang="en-NZ" sz="7200" b="1" u="sng" dirty="0"/>
              <a:t>Text-modes #1:  Infographic</a:t>
            </a:r>
            <a:endParaRPr lang="en-NZ" sz="7200" dirty="0"/>
          </a:p>
          <a:p>
            <a:pPr marL="0" indent="0">
              <a:lnSpc>
                <a:spcPct val="120000"/>
              </a:lnSpc>
              <a:spcBef>
                <a:spcPts val="0"/>
              </a:spcBef>
              <a:buNone/>
            </a:pPr>
            <a:r>
              <a:rPr lang="en-NZ" sz="7200" dirty="0"/>
              <a:t>Due date: Friday, March 29, by 3.00 </a:t>
            </a:r>
          </a:p>
          <a:p>
            <a:pPr marL="0" indent="0">
              <a:lnSpc>
                <a:spcPct val="120000"/>
              </a:lnSpc>
              <a:spcBef>
                <a:spcPts val="0"/>
              </a:spcBef>
              <a:buNone/>
            </a:pPr>
            <a:r>
              <a:rPr lang="en-NZ" sz="7200" dirty="0"/>
              <a:t>Worth 10%</a:t>
            </a:r>
          </a:p>
          <a:p>
            <a:pPr marL="0" indent="0">
              <a:lnSpc>
                <a:spcPct val="120000"/>
              </a:lnSpc>
              <a:spcBef>
                <a:spcPts val="0"/>
              </a:spcBef>
              <a:buNone/>
            </a:pPr>
            <a:r>
              <a:rPr lang="en-NZ" sz="7200" b="1" dirty="0"/>
              <a:t>Hand in to Arts Student Centre, and upload to Canvas-turnitin   </a:t>
            </a:r>
            <a:endParaRPr lang="en-NZ" sz="7200" dirty="0"/>
          </a:p>
          <a:p>
            <a:pPr marL="0" indent="0">
              <a:lnSpc>
                <a:spcPct val="120000"/>
              </a:lnSpc>
              <a:spcBef>
                <a:spcPts val="0"/>
              </a:spcBef>
              <a:buNone/>
            </a:pPr>
            <a:r>
              <a:rPr lang="en-NZ" sz="7200" dirty="0"/>
              <a:t> </a:t>
            </a:r>
          </a:p>
          <a:p>
            <a:pPr marL="0" indent="0">
              <a:lnSpc>
                <a:spcPct val="120000"/>
              </a:lnSpc>
              <a:spcBef>
                <a:spcPts val="0"/>
              </a:spcBef>
              <a:buNone/>
            </a:pPr>
            <a:r>
              <a:rPr lang="en-NZ" sz="7200" dirty="0"/>
              <a:t>With one of the topics below in mind, research a New Zealand Government, academic or non-profit website to find relevant statistics regarding: </a:t>
            </a:r>
          </a:p>
          <a:p>
            <a:pPr marL="0" indent="0">
              <a:lnSpc>
                <a:spcPct val="120000"/>
              </a:lnSpc>
              <a:spcBef>
                <a:spcPts val="0"/>
              </a:spcBef>
              <a:buNone/>
            </a:pPr>
            <a:r>
              <a:rPr lang="en-NZ" sz="7200" dirty="0"/>
              <a:t> </a:t>
            </a:r>
          </a:p>
          <a:p>
            <a:pPr>
              <a:lnSpc>
                <a:spcPct val="120000"/>
              </a:lnSpc>
              <a:spcBef>
                <a:spcPts val="0"/>
              </a:spcBef>
            </a:pPr>
            <a:r>
              <a:rPr lang="en-NZ" sz="7200" dirty="0"/>
              <a:t>waste</a:t>
            </a:r>
          </a:p>
          <a:p>
            <a:pPr>
              <a:lnSpc>
                <a:spcPct val="120000"/>
              </a:lnSpc>
              <a:spcBef>
                <a:spcPts val="0"/>
              </a:spcBef>
            </a:pPr>
            <a:r>
              <a:rPr lang="en-NZ" sz="7200" dirty="0"/>
              <a:t>homelessness</a:t>
            </a:r>
          </a:p>
          <a:p>
            <a:pPr>
              <a:lnSpc>
                <a:spcPct val="120000"/>
              </a:lnSpc>
              <a:spcBef>
                <a:spcPts val="0"/>
              </a:spcBef>
            </a:pPr>
            <a:r>
              <a:rPr lang="en-NZ" sz="7200" dirty="0"/>
              <a:t>poverty</a:t>
            </a:r>
          </a:p>
          <a:p>
            <a:pPr>
              <a:lnSpc>
                <a:spcPct val="120000"/>
              </a:lnSpc>
              <a:spcBef>
                <a:spcPts val="0"/>
              </a:spcBef>
            </a:pPr>
            <a:r>
              <a:rPr lang="en-NZ" sz="7200" dirty="0"/>
              <a:t>income inequality</a:t>
            </a:r>
          </a:p>
          <a:p>
            <a:pPr>
              <a:lnSpc>
                <a:spcPct val="120000"/>
              </a:lnSpc>
              <a:spcBef>
                <a:spcPts val="0"/>
              </a:spcBef>
            </a:pPr>
            <a:r>
              <a:rPr lang="en-NZ" sz="7200" dirty="0"/>
              <a:t>climate change</a:t>
            </a:r>
          </a:p>
          <a:p>
            <a:pPr>
              <a:lnSpc>
                <a:spcPct val="120000"/>
              </a:lnSpc>
              <a:spcBef>
                <a:spcPts val="0"/>
              </a:spcBef>
            </a:pPr>
            <a:r>
              <a:rPr lang="en-NZ" sz="7200" dirty="0"/>
              <a:t>extinction</a:t>
            </a:r>
          </a:p>
          <a:p>
            <a:pPr>
              <a:lnSpc>
                <a:spcPct val="120000"/>
              </a:lnSpc>
              <a:spcBef>
                <a:spcPts val="0"/>
              </a:spcBef>
            </a:pPr>
            <a:r>
              <a:rPr lang="en-NZ" sz="7200" dirty="0"/>
              <a:t>pollution</a:t>
            </a:r>
          </a:p>
          <a:p>
            <a:pPr marL="0" indent="0">
              <a:lnSpc>
                <a:spcPct val="120000"/>
              </a:lnSpc>
              <a:spcBef>
                <a:spcPts val="0"/>
              </a:spcBef>
              <a:buNone/>
            </a:pPr>
            <a:r>
              <a:rPr lang="en-NZ" sz="7200" dirty="0"/>
              <a:t> </a:t>
            </a:r>
          </a:p>
          <a:p>
            <a:pPr marL="0" indent="0">
              <a:lnSpc>
                <a:spcPct val="120000"/>
              </a:lnSpc>
              <a:spcBef>
                <a:spcPts val="0"/>
              </a:spcBef>
              <a:buNone/>
            </a:pPr>
            <a:r>
              <a:rPr lang="en-NZ" sz="7200" dirty="0"/>
              <a:t>Find an image, or create a design (logograph), that makes sense of the data in an iconic, indexical or symbolic way (these may also be combined).</a:t>
            </a:r>
          </a:p>
          <a:p>
            <a:pPr marL="0" indent="0">
              <a:lnSpc>
                <a:spcPct val="120000"/>
              </a:lnSpc>
              <a:spcBef>
                <a:spcPts val="0"/>
              </a:spcBef>
              <a:buNone/>
            </a:pPr>
            <a:endParaRPr lang="en-NZ" sz="7200" dirty="0"/>
          </a:p>
          <a:p>
            <a:pPr marL="0" indent="0">
              <a:lnSpc>
                <a:spcPct val="120000"/>
              </a:lnSpc>
              <a:spcBef>
                <a:spcPts val="0"/>
              </a:spcBef>
              <a:buNone/>
            </a:pPr>
            <a:r>
              <a:rPr lang="en-NZ" sz="7200" dirty="0"/>
              <a:t>Use up to 100 words to provide an accompanying description which refers to the statistical data, what it means and who or what it affects.</a:t>
            </a:r>
          </a:p>
          <a:p>
            <a:pPr marL="0" indent="0">
              <a:lnSpc>
                <a:spcPct val="120000"/>
              </a:lnSpc>
              <a:spcBef>
                <a:spcPts val="0"/>
              </a:spcBef>
              <a:buNone/>
            </a:pPr>
            <a:endParaRPr lang="en-NZ" sz="7200" dirty="0"/>
          </a:p>
          <a:p>
            <a:pPr marL="0" indent="0">
              <a:lnSpc>
                <a:spcPct val="120000"/>
              </a:lnSpc>
              <a:spcBef>
                <a:spcPts val="0"/>
              </a:spcBef>
              <a:buNone/>
            </a:pPr>
            <a:r>
              <a:rPr lang="en-NZ" sz="7200" dirty="0"/>
              <a:t>Combine your text and image(s) together to create an infographic, using any programme that allows you to work graphically.  (Adapted from DiMarco, p.7)</a:t>
            </a:r>
          </a:p>
          <a:p>
            <a:endParaRPr lang="en-NZ" dirty="0"/>
          </a:p>
        </p:txBody>
      </p:sp>
    </p:spTree>
    <p:extLst>
      <p:ext uri="{BB962C8B-B14F-4D97-AF65-F5344CB8AC3E}">
        <p14:creationId xmlns:p14="http://schemas.microsoft.com/office/powerpoint/2010/main" val="73462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245E3-7F12-4747-8A5A-01EBECAE8F46}"/>
              </a:ext>
            </a:extLst>
          </p:cNvPr>
          <p:cNvSpPr>
            <a:spLocks noGrp="1"/>
          </p:cNvSpPr>
          <p:nvPr>
            <p:ph type="title"/>
          </p:nvPr>
        </p:nvSpPr>
        <p:spPr/>
        <p:txBody>
          <a:bodyPr/>
          <a:lstStyle/>
          <a:p>
            <a:r>
              <a:rPr lang="en-NZ" b="1" dirty="0">
                <a:solidFill>
                  <a:srgbClr val="C00000"/>
                </a:solidFill>
              </a:rPr>
              <a:t>design lessons (recap)</a:t>
            </a:r>
          </a:p>
        </p:txBody>
      </p:sp>
      <p:sp>
        <p:nvSpPr>
          <p:cNvPr id="3" name="Content Placeholder 2">
            <a:extLst>
              <a:ext uri="{FF2B5EF4-FFF2-40B4-BE49-F238E27FC236}">
                <a16:creationId xmlns:a16="http://schemas.microsoft.com/office/drawing/2014/main" id="{FA88A1DB-D5DE-43CA-850D-34D79816B2F1}"/>
              </a:ext>
            </a:extLst>
          </p:cNvPr>
          <p:cNvSpPr>
            <a:spLocks noGrp="1"/>
          </p:cNvSpPr>
          <p:nvPr>
            <p:ph idx="1"/>
          </p:nvPr>
        </p:nvSpPr>
        <p:spPr>
          <a:xfrm>
            <a:off x="838200" y="1242390"/>
            <a:ext cx="10515600" cy="5436705"/>
          </a:xfrm>
        </p:spPr>
        <p:txBody>
          <a:bodyPr>
            <a:normAutofit fontScale="77500" lnSpcReduction="20000"/>
          </a:bodyPr>
          <a:lstStyle/>
          <a:p>
            <a:pPr marL="0" indent="0">
              <a:buNone/>
            </a:pPr>
            <a:endParaRPr lang="en-NZ" dirty="0"/>
          </a:p>
          <a:p>
            <a:r>
              <a:rPr lang="en-NZ" dirty="0"/>
              <a:t>clarity of intent </a:t>
            </a:r>
          </a:p>
          <a:p>
            <a:endParaRPr lang="en-NZ" dirty="0"/>
          </a:p>
          <a:p>
            <a:r>
              <a:rPr lang="en-NZ" dirty="0"/>
              <a:t>cohesion/coherence intent and form </a:t>
            </a:r>
          </a:p>
          <a:p>
            <a:endParaRPr lang="en-NZ" dirty="0"/>
          </a:p>
          <a:p>
            <a:r>
              <a:rPr lang="en-NZ" dirty="0"/>
              <a:t>play of/with elements </a:t>
            </a:r>
          </a:p>
          <a:p>
            <a:endParaRPr lang="en-NZ" dirty="0"/>
          </a:p>
          <a:p>
            <a:r>
              <a:rPr lang="en-NZ" dirty="0"/>
              <a:t>problematisation (have you asked what can go wrong?)</a:t>
            </a:r>
          </a:p>
          <a:p>
            <a:endParaRPr lang="en-NZ" dirty="0"/>
          </a:p>
          <a:p>
            <a:r>
              <a:rPr lang="en-NZ" dirty="0"/>
              <a:t>expressive fallacy (the relation between form and content is as arbitrary as the relation between the signifier and signified)</a:t>
            </a:r>
          </a:p>
          <a:p>
            <a:pPr marL="0" indent="0">
              <a:buNone/>
            </a:pPr>
            <a:endParaRPr lang="en-NZ" dirty="0"/>
          </a:p>
          <a:p>
            <a:pPr marL="0" indent="0">
              <a:buNone/>
            </a:pPr>
            <a:endParaRPr lang="en-NZ" dirty="0"/>
          </a:p>
          <a:p>
            <a:pPr marL="0" indent="0">
              <a:buNone/>
            </a:pPr>
            <a:r>
              <a:rPr lang="en-NZ" dirty="0"/>
              <a:t>Massimo Vignelli, </a:t>
            </a:r>
            <a:r>
              <a:rPr lang="en-NZ" i="1" dirty="0"/>
              <a:t>Helvetica</a:t>
            </a:r>
            <a:r>
              <a:rPr lang="en-NZ" dirty="0"/>
              <a:t>, dir. Gary Hustwitt (2007)</a:t>
            </a:r>
          </a:p>
          <a:p>
            <a:pPr marL="0" indent="0">
              <a:buNone/>
            </a:pPr>
            <a:r>
              <a:rPr lang="en-NZ" dirty="0">
                <a:hlinkClick r:id="rId2"/>
              </a:rPr>
              <a:t>https://www.youtube.com/watch?v=9g3Ogtgleyg</a:t>
            </a:r>
            <a:endParaRPr lang="en-NZ" dirty="0"/>
          </a:p>
          <a:p>
            <a:pPr marL="0" indent="0">
              <a:buNone/>
            </a:pPr>
            <a:endParaRPr lang="en-NZ" dirty="0"/>
          </a:p>
          <a:p>
            <a:endParaRPr lang="en-NZ" dirty="0"/>
          </a:p>
        </p:txBody>
      </p:sp>
    </p:spTree>
    <p:extLst>
      <p:ext uri="{BB962C8B-B14F-4D97-AF65-F5344CB8AC3E}">
        <p14:creationId xmlns:p14="http://schemas.microsoft.com/office/powerpoint/2010/main" val="4252278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2B899D-763C-400B-8BF6-8928F0A22921}"/>
              </a:ext>
            </a:extLst>
          </p:cNvPr>
          <p:cNvSpPr>
            <a:spLocks noGrp="1"/>
          </p:cNvSpPr>
          <p:nvPr>
            <p:ph idx="1"/>
          </p:nvPr>
        </p:nvSpPr>
        <p:spPr>
          <a:xfrm>
            <a:off x="838200" y="99390"/>
            <a:ext cx="10515600" cy="6758609"/>
          </a:xfrm>
        </p:spPr>
        <p:txBody>
          <a:bodyPr>
            <a:normAutofit fontScale="92500" lnSpcReduction="10000"/>
          </a:bodyPr>
          <a:lstStyle/>
          <a:p>
            <a:pPr marL="0" indent="0">
              <a:lnSpc>
                <a:spcPct val="120000"/>
              </a:lnSpc>
              <a:spcBef>
                <a:spcPts val="0"/>
              </a:spcBef>
              <a:buNone/>
            </a:pPr>
            <a:r>
              <a:rPr lang="en-NZ" sz="1900" b="1" u="sng" dirty="0"/>
              <a:t>Text-modes #1:  Product review</a:t>
            </a:r>
            <a:endParaRPr lang="en-NZ" sz="1900" dirty="0"/>
          </a:p>
          <a:p>
            <a:pPr marL="0" indent="0">
              <a:lnSpc>
                <a:spcPct val="120000"/>
              </a:lnSpc>
              <a:spcBef>
                <a:spcPts val="0"/>
              </a:spcBef>
              <a:buNone/>
            </a:pPr>
            <a:r>
              <a:rPr lang="en-NZ" sz="1900" b="1" dirty="0"/>
              <a:t> </a:t>
            </a:r>
            <a:r>
              <a:rPr lang="en-NZ" sz="1900" dirty="0"/>
              <a:t>Due date: Friday, March 29, by 3.00 </a:t>
            </a:r>
          </a:p>
          <a:p>
            <a:pPr marL="0" indent="0">
              <a:lnSpc>
                <a:spcPct val="120000"/>
              </a:lnSpc>
              <a:spcBef>
                <a:spcPts val="0"/>
              </a:spcBef>
              <a:buNone/>
            </a:pPr>
            <a:r>
              <a:rPr lang="en-NZ" sz="1900" dirty="0"/>
              <a:t>Worth 10%</a:t>
            </a:r>
          </a:p>
          <a:p>
            <a:pPr marL="0" indent="0">
              <a:lnSpc>
                <a:spcPct val="120000"/>
              </a:lnSpc>
              <a:spcBef>
                <a:spcPts val="0"/>
              </a:spcBef>
              <a:buNone/>
            </a:pPr>
            <a:r>
              <a:rPr lang="en-NZ" sz="1900" dirty="0"/>
              <a:t>Length (400 words, 10% leeway)</a:t>
            </a:r>
          </a:p>
          <a:p>
            <a:pPr marL="0" indent="0">
              <a:lnSpc>
                <a:spcPct val="120000"/>
              </a:lnSpc>
              <a:spcBef>
                <a:spcPts val="0"/>
              </a:spcBef>
              <a:buNone/>
            </a:pPr>
            <a:r>
              <a:rPr lang="en-NZ" sz="1900" b="1" dirty="0"/>
              <a:t> </a:t>
            </a:r>
            <a:endParaRPr lang="en-NZ" sz="1900" dirty="0"/>
          </a:p>
          <a:p>
            <a:pPr marL="0" indent="0">
              <a:lnSpc>
                <a:spcPct val="120000"/>
              </a:lnSpc>
              <a:spcBef>
                <a:spcPts val="0"/>
              </a:spcBef>
              <a:buNone/>
            </a:pPr>
            <a:r>
              <a:rPr lang="en-NZ" sz="1900" b="1" dirty="0"/>
              <a:t>Hand in to Arts Student Centre, and upload to Canvas-turnitin   </a:t>
            </a:r>
            <a:endParaRPr lang="en-NZ" sz="1900" dirty="0"/>
          </a:p>
          <a:p>
            <a:pPr marL="0" indent="0">
              <a:lnSpc>
                <a:spcPct val="120000"/>
              </a:lnSpc>
              <a:spcBef>
                <a:spcPts val="0"/>
              </a:spcBef>
              <a:buNone/>
            </a:pPr>
            <a:r>
              <a:rPr lang="en-NZ" sz="1900" dirty="0"/>
              <a:t> </a:t>
            </a:r>
          </a:p>
          <a:p>
            <a:pPr marL="0" indent="0">
              <a:lnSpc>
                <a:spcPct val="120000"/>
              </a:lnSpc>
              <a:spcBef>
                <a:spcPts val="0"/>
              </a:spcBef>
              <a:buNone/>
            </a:pPr>
            <a:r>
              <a:rPr lang="en-NZ" sz="1900" dirty="0"/>
              <a:t>Research the specifications of two competing products (e.g. iPhone v Android), and reflect on their features, advantages and benefits (FAB). Produce two short pieces of writing, each 200 words in length, that explain why you love one product and why you do not love, or enjoy, the other product.</a:t>
            </a:r>
          </a:p>
          <a:p>
            <a:pPr marL="0" indent="0">
              <a:lnSpc>
                <a:spcPct val="120000"/>
              </a:lnSpc>
              <a:spcBef>
                <a:spcPts val="0"/>
              </a:spcBef>
              <a:buNone/>
            </a:pPr>
            <a:endParaRPr lang="en-NZ" sz="1900" dirty="0"/>
          </a:p>
          <a:p>
            <a:pPr marL="0" indent="0">
              <a:lnSpc>
                <a:spcPct val="120000"/>
              </a:lnSpc>
              <a:spcBef>
                <a:spcPts val="0"/>
              </a:spcBef>
              <a:buNone/>
            </a:pPr>
            <a:r>
              <a:rPr lang="en-NZ" sz="1900" dirty="0"/>
              <a:t>In one letter explain the virtues or benefits of the product, and exactly how and why it makes you happy. Include the specifications or technical details that are relevant to its use, and to your enjoyment of the product. This letter should use the approving language of an advertorial.   </a:t>
            </a:r>
          </a:p>
          <a:p>
            <a:pPr marL="0" indent="0">
              <a:lnSpc>
                <a:spcPct val="120000"/>
              </a:lnSpc>
              <a:spcBef>
                <a:spcPts val="0"/>
              </a:spcBef>
              <a:buNone/>
            </a:pPr>
            <a:endParaRPr lang="en-NZ" sz="1900" dirty="0"/>
          </a:p>
          <a:p>
            <a:pPr marL="0" indent="0">
              <a:lnSpc>
                <a:spcPct val="120000"/>
              </a:lnSpc>
              <a:spcBef>
                <a:spcPts val="0"/>
              </a:spcBef>
              <a:buNone/>
            </a:pPr>
            <a:r>
              <a:rPr lang="en-NZ" sz="1900" dirty="0"/>
              <a:t>In the other letter, explain your unhappiness with a competing product. This letter should use the language of a critical review, written by an informed but unsatisfied customer, client or user. </a:t>
            </a:r>
          </a:p>
          <a:p>
            <a:pPr marL="0" indent="0">
              <a:lnSpc>
                <a:spcPct val="120000"/>
              </a:lnSpc>
              <a:spcBef>
                <a:spcPts val="0"/>
              </a:spcBef>
              <a:buNone/>
            </a:pPr>
            <a:endParaRPr lang="en-NZ" sz="1900" dirty="0"/>
          </a:p>
          <a:p>
            <a:pPr marL="0" indent="0">
              <a:lnSpc>
                <a:spcPct val="120000"/>
              </a:lnSpc>
              <a:spcBef>
                <a:spcPts val="0"/>
              </a:spcBef>
              <a:buNone/>
            </a:pPr>
            <a:r>
              <a:rPr lang="en-NZ" sz="1900" dirty="0"/>
              <a:t>Provide a headline for each letter, and incorporate an image of each product.</a:t>
            </a:r>
          </a:p>
          <a:p>
            <a:pPr marL="0" indent="0">
              <a:lnSpc>
                <a:spcPct val="120000"/>
              </a:lnSpc>
              <a:spcBef>
                <a:spcPts val="0"/>
              </a:spcBef>
              <a:buNone/>
            </a:pPr>
            <a:r>
              <a:rPr lang="en-NZ" sz="1900" dirty="0"/>
              <a:t> </a:t>
            </a:r>
          </a:p>
          <a:p>
            <a:pPr marL="0" indent="0">
              <a:lnSpc>
                <a:spcPct val="120000"/>
              </a:lnSpc>
              <a:spcBef>
                <a:spcPts val="0"/>
              </a:spcBef>
              <a:buNone/>
            </a:pPr>
            <a:r>
              <a:rPr lang="en-NZ" sz="1900" dirty="0"/>
              <a:t>(Adapted from DiMarco, p.41)</a:t>
            </a:r>
          </a:p>
          <a:p>
            <a:endParaRPr lang="en-NZ" dirty="0"/>
          </a:p>
        </p:txBody>
      </p:sp>
    </p:spTree>
    <p:extLst>
      <p:ext uri="{BB962C8B-B14F-4D97-AF65-F5344CB8AC3E}">
        <p14:creationId xmlns:p14="http://schemas.microsoft.com/office/powerpoint/2010/main" val="1446425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B42F8-32C8-4717-AB82-B5D0C60FF32D}"/>
              </a:ext>
            </a:extLst>
          </p:cNvPr>
          <p:cNvSpPr>
            <a:spLocks noGrp="1"/>
          </p:cNvSpPr>
          <p:nvPr>
            <p:ph type="title"/>
          </p:nvPr>
        </p:nvSpPr>
        <p:spPr>
          <a:xfrm>
            <a:off x="838200" y="365125"/>
            <a:ext cx="10504470" cy="1325563"/>
          </a:xfrm>
        </p:spPr>
        <p:txBody>
          <a:bodyPr/>
          <a:lstStyle/>
          <a:p>
            <a:r>
              <a:rPr lang="en-NZ" b="1" dirty="0">
                <a:solidFill>
                  <a:srgbClr val="C00000"/>
                </a:solidFill>
              </a:rPr>
              <a:t>Internal communication – common text-types</a:t>
            </a:r>
          </a:p>
        </p:txBody>
      </p:sp>
      <p:sp>
        <p:nvSpPr>
          <p:cNvPr id="3" name="Content Placeholder 2">
            <a:extLst>
              <a:ext uri="{FF2B5EF4-FFF2-40B4-BE49-F238E27FC236}">
                <a16:creationId xmlns:a16="http://schemas.microsoft.com/office/drawing/2014/main" id="{54429A62-9F70-4CB3-BBC2-93CCF1A76C52}"/>
              </a:ext>
            </a:extLst>
          </p:cNvPr>
          <p:cNvSpPr>
            <a:spLocks noGrp="1"/>
          </p:cNvSpPr>
          <p:nvPr>
            <p:ph idx="1"/>
          </p:nvPr>
        </p:nvSpPr>
        <p:spPr>
          <a:xfrm>
            <a:off x="838200" y="1825624"/>
            <a:ext cx="10515600" cy="4842303"/>
          </a:xfrm>
        </p:spPr>
        <p:txBody>
          <a:bodyPr>
            <a:normAutofit fontScale="77500" lnSpcReduction="20000"/>
          </a:bodyPr>
          <a:lstStyle/>
          <a:p>
            <a:r>
              <a:rPr lang="en-NZ" dirty="0"/>
              <a:t>email</a:t>
            </a:r>
          </a:p>
          <a:p>
            <a:r>
              <a:rPr lang="en-NZ" dirty="0"/>
              <a:t>letter</a:t>
            </a:r>
          </a:p>
          <a:p>
            <a:r>
              <a:rPr lang="en-NZ" dirty="0"/>
              <a:t>memo (memorandum)</a:t>
            </a:r>
          </a:p>
          <a:p>
            <a:r>
              <a:rPr lang="en-NZ" dirty="0"/>
              <a:t>presentation (meeting, forum, planning day)</a:t>
            </a:r>
          </a:p>
          <a:p>
            <a:r>
              <a:rPr lang="en-NZ" dirty="0"/>
              <a:t>newsletter (internal)</a:t>
            </a:r>
          </a:p>
          <a:p>
            <a:r>
              <a:rPr lang="en-NZ" dirty="0"/>
              <a:t>agenda </a:t>
            </a:r>
          </a:p>
          <a:p>
            <a:r>
              <a:rPr lang="en-NZ" dirty="0"/>
              <a:t>minutes </a:t>
            </a:r>
          </a:p>
          <a:p>
            <a:r>
              <a:rPr lang="en-NZ" dirty="0"/>
              <a:t>progress reports</a:t>
            </a:r>
          </a:p>
          <a:p>
            <a:r>
              <a:rPr lang="en-NZ" dirty="0"/>
              <a:t>proposal</a:t>
            </a:r>
          </a:p>
          <a:p>
            <a:r>
              <a:rPr lang="en-NZ" dirty="0"/>
              <a:t>report or review</a:t>
            </a:r>
          </a:p>
          <a:p>
            <a:r>
              <a:rPr lang="en-NZ" dirty="0"/>
              <a:t>policy, procedure and instructions</a:t>
            </a:r>
          </a:p>
          <a:p>
            <a:r>
              <a:rPr lang="en-NZ" dirty="0"/>
              <a:t>spreadsheet</a:t>
            </a:r>
          </a:p>
          <a:p>
            <a:r>
              <a:rPr lang="en-NZ" dirty="0"/>
              <a:t>house style guide</a:t>
            </a:r>
          </a:p>
          <a:p>
            <a:endParaRPr lang="en-NZ" dirty="0"/>
          </a:p>
        </p:txBody>
      </p:sp>
    </p:spTree>
    <p:extLst>
      <p:ext uri="{BB962C8B-B14F-4D97-AF65-F5344CB8AC3E}">
        <p14:creationId xmlns:p14="http://schemas.microsoft.com/office/powerpoint/2010/main" val="919356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7C234-A7BA-4F29-9794-162BC6BAD6FC}"/>
              </a:ext>
            </a:extLst>
          </p:cNvPr>
          <p:cNvSpPr>
            <a:spLocks noGrp="1"/>
          </p:cNvSpPr>
          <p:nvPr>
            <p:ph type="title"/>
          </p:nvPr>
        </p:nvSpPr>
        <p:spPr/>
        <p:txBody>
          <a:bodyPr>
            <a:normAutofit/>
          </a:bodyPr>
          <a:lstStyle/>
          <a:p>
            <a:r>
              <a:rPr lang="en-NZ" sz="4000" b="1" dirty="0">
                <a:solidFill>
                  <a:srgbClr val="C00000"/>
                </a:solidFill>
              </a:rPr>
              <a:t>External communication </a:t>
            </a:r>
            <a:br>
              <a:rPr lang="en-NZ" sz="4000" b="1" dirty="0">
                <a:solidFill>
                  <a:srgbClr val="C00000"/>
                </a:solidFill>
              </a:rPr>
            </a:br>
            <a:r>
              <a:rPr lang="en-NZ" sz="4000" b="1" dirty="0">
                <a:solidFill>
                  <a:srgbClr val="C00000"/>
                </a:solidFill>
              </a:rPr>
              <a:t>– common text-types</a:t>
            </a:r>
            <a:endParaRPr lang="en-NZ" sz="4000" dirty="0"/>
          </a:p>
        </p:txBody>
      </p:sp>
      <p:sp>
        <p:nvSpPr>
          <p:cNvPr id="3" name="Content Placeholder 2">
            <a:extLst>
              <a:ext uri="{FF2B5EF4-FFF2-40B4-BE49-F238E27FC236}">
                <a16:creationId xmlns:a16="http://schemas.microsoft.com/office/drawing/2014/main" id="{F3D58CAD-B46F-4E86-A3B5-44C51E11045F}"/>
              </a:ext>
            </a:extLst>
          </p:cNvPr>
          <p:cNvSpPr>
            <a:spLocks noGrp="1"/>
          </p:cNvSpPr>
          <p:nvPr>
            <p:ph idx="1"/>
          </p:nvPr>
        </p:nvSpPr>
        <p:spPr/>
        <p:txBody>
          <a:bodyPr/>
          <a:lstStyle/>
          <a:p>
            <a:endParaRPr lang="en-NZ" dirty="0"/>
          </a:p>
        </p:txBody>
      </p:sp>
      <p:sp>
        <p:nvSpPr>
          <p:cNvPr id="4" name="Content Placeholder 2">
            <a:extLst>
              <a:ext uri="{FF2B5EF4-FFF2-40B4-BE49-F238E27FC236}">
                <a16:creationId xmlns:a16="http://schemas.microsoft.com/office/drawing/2014/main" id="{6E5FF2CC-D3B0-4761-B3B3-AD1A91520D31}"/>
              </a:ext>
            </a:extLst>
          </p:cNvPr>
          <p:cNvSpPr txBox="1">
            <a:spLocks/>
          </p:cNvSpPr>
          <p:nvPr/>
        </p:nvSpPr>
        <p:spPr>
          <a:xfrm>
            <a:off x="838200" y="1825624"/>
            <a:ext cx="10515600" cy="4842303"/>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press release</a:t>
            </a:r>
          </a:p>
          <a:p>
            <a:r>
              <a:rPr lang="en-NZ" dirty="0"/>
              <a:t>website</a:t>
            </a:r>
          </a:p>
          <a:p>
            <a:r>
              <a:rPr lang="en-NZ" dirty="0"/>
              <a:t>newsletter</a:t>
            </a:r>
          </a:p>
          <a:p>
            <a:r>
              <a:rPr lang="en-NZ" dirty="0"/>
              <a:t>letter </a:t>
            </a:r>
          </a:p>
          <a:p>
            <a:r>
              <a:rPr lang="en-NZ" dirty="0"/>
              <a:t>brochure/flyer/poster</a:t>
            </a:r>
          </a:p>
          <a:p>
            <a:r>
              <a:rPr lang="en-NZ" dirty="0"/>
              <a:t>prospectus</a:t>
            </a:r>
          </a:p>
          <a:p>
            <a:r>
              <a:rPr lang="en-NZ" dirty="0"/>
              <a:t>mission statements</a:t>
            </a:r>
          </a:p>
          <a:p>
            <a:r>
              <a:rPr lang="en-NZ" dirty="0"/>
              <a:t>annual report</a:t>
            </a:r>
          </a:p>
          <a:p>
            <a:r>
              <a:rPr lang="en-NZ" dirty="0"/>
              <a:t>report or review   </a:t>
            </a:r>
          </a:p>
          <a:p>
            <a:r>
              <a:rPr lang="en-NZ" dirty="0"/>
              <a:t>social media  (facebook, youtube, blog)</a:t>
            </a:r>
          </a:p>
          <a:p>
            <a:r>
              <a:rPr lang="en-NZ" dirty="0"/>
              <a:t>advertising</a:t>
            </a:r>
          </a:p>
          <a:p>
            <a:r>
              <a:rPr lang="en-NZ" dirty="0"/>
              <a:t>presentations (annul meeting, press conference, conference)</a:t>
            </a:r>
          </a:p>
          <a:p>
            <a:r>
              <a:rPr lang="en-NZ" dirty="0"/>
              <a:t>interview</a:t>
            </a:r>
          </a:p>
          <a:p>
            <a:pPr marL="0" indent="0">
              <a:buFont typeface="Arial" panose="020B0604020202020204" pitchFamily="34" charset="0"/>
              <a:buNone/>
            </a:pPr>
            <a:endParaRPr lang="en-NZ" dirty="0"/>
          </a:p>
          <a:p>
            <a:pPr marL="0" indent="0">
              <a:buFont typeface="Arial" panose="020B0604020202020204" pitchFamily="34" charset="0"/>
              <a:buNone/>
            </a:pPr>
            <a:r>
              <a:rPr lang="en-NZ" dirty="0"/>
              <a:t>To whom (what audience) are these forms addressed = communicative context?                                                             </a:t>
            </a:r>
            <a:endParaRPr lang="en-NZ" sz="1800" dirty="0"/>
          </a:p>
          <a:p>
            <a:endParaRPr lang="en-NZ" dirty="0"/>
          </a:p>
        </p:txBody>
      </p:sp>
      <p:sp>
        <p:nvSpPr>
          <p:cNvPr id="5" name="TextBox 4">
            <a:extLst>
              <a:ext uri="{FF2B5EF4-FFF2-40B4-BE49-F238E27FC236}">
                <a16:creationId xmlns:a16="http://schemas.microsoft.com/office/drawing/2014/main" id="{7461AF54-42CC-46BE-B952-EFE7172D731B}"/>
              </a:ext>
            </a:extLst>
          </p:cNvPr>
          <p:cNvSpPr txBox="1"/>
          <p:nvPr/>
        </p:nvSpPr>
        <p:spPr>
          <a:xfrm>
            <a:off x="7342240" y="6779342"/>
            <a:ext cx="4011560" cy="230832"/>
          </a:xfrm>
          <a:prstGeom prst="rect">
            <a:avLst/>
          </a:prstGeom>
          <a:noFill/>
        </p:spPr>
        <p:txBody>
          <a:bodyPr wrap="square" rtlCol="0">
            <a:spAutoFit/>
          </a:bodyPr>
          <a:lstStyle/>
          <a:p>
            <a:r>
              <a:rPr lang="en-NZ" sz="900" dirty="0">
                <a:hlinkClick r:id="rId2" tooltip="http://tex.stackexchange.com/questions/121393/tikz-header-and-footer-across-top-and-bottom-of-bulletin-newsletter-page"/>
              </a:rPr>
              <a:t>This Photo</a:t>
            </a:r>
            <a:r>
              <a:rPr lang="en-NZ" sz="900" dirty="0"/>
              <a:t> by Unknown Author is licensed under </a:t>
            </a:r>
            <a:r>
              <a:rPr lang="en-NZ" sz="900" dirty="0">
                <a:hlinkClick r:id="rId3" tooltip="https://creativecommons.org/licenses/by-sa/3.0/"/>
              </a:rPr>
              <a:t>CC BY-SA</a:t>
            </a:r>
            <a:endParaRPr lang="en-NZ" sz="900" dirty="0"/>
          </a:p>
        </p:txBody>
      </p:sp>
      <p:pic>
        <p:nvPicPr>
          <p:cNvPr id="6" name="Picture 5">
            <a:extLst>
              <a:ext uri="{FF2B5EF4-FFF2-40B4-BE49-F238E27FC236}">
                <a16:creationId xmlns:a16="http://schemas.microsoft.com/office/drawing/2014/main" id="{E12EB9F5-DFB2-4704-838C-0771B1E32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2240" y="365125"/>
            <a:ext cx="4171950" cy="5905500"/>
          </a:xfrm>
          <a:prstGeom prst="rect">
            <a:avLst/>
          </a:prstGeom>
        </p:spPr>
      </p:pic>
    </p:spTree>
    <p:extLst>
      <p:ext uri="{BB962C8B-B14F-4D97-AF65-F5344CB8AC3E}">
        <p14:creationId xmlns:p14="http://schemas.microsoft.com/office/powerpoint/2010/main" val="943588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3744-32CE-4BAC-8CC7-EB68E3D32ADA}"/>
              </a:ext>
            </a:extLst>
          </p:cNvPr>
          <p:cNvSpPr>
            <a:spLocks noGrp="1"/>
          </p:cNvSpPr>
          <p:nvPr>
            <p:ph type="title"/>
          </p:nvPr>
        </p:nvSpPr>
        <p:spPr/>
        <p:txBody>
          <a:bodyPr/>
          <a:lstStyle/>
          <a:p>
            <a:r>
              <a:rPr lang="en-NZ" b="1" dirty="0">
                <a:solidFill>
                  <a:srgbClr val="C00000"/>
                </a:solidFill>
              </a:rPr>
              <a:t>design to document</a:t>
            </a:r>
          </a:p>
        </p:txBody>
      </p:sp>
      <p:sp>
        <p:nvSpPr>
          <p:cNvPr id="3" name="Content Placeholder 2">
            <a:extLst>
              <a:ext uri="{FF2B5EF4-FFF2-40B4-BE49-F238E27FC236}">
                <a16:creationId xmlns:a16="http://schemas.microsoft.com/office/drawing/2014/main" id="{D5CA2CFB-1CE0-4335-B5FD-7BCCFE15C1DA}"/>
              </a:ext>
            </a:extLst>
          </p:cNvPr>
          <p:cNvSpPr>
            <a:spLocks noGrp="1"/>
          </p:cNvSpPr>
          <p:nvPr>
            <p:ph idx="1"/>
          </p:nvPr>
        </p:nvSpPr>
        <p:spPr>
          <a:xfrm>
            <a:off x="838200" y="1540566"/>
            <a:ext cx="10515600" cy="5247860"/>
          </a:xfrm>
        </p:spPr>
        <p:txBody>
          <a:bodyPr>
            <a:normAutofit fontScale="85000" lnSpcReduction="20000"/>
          </a:bodyPr>
          <a:lstStyle/>
          <a:p>
            <a:r>
              <a:rPr lang="en-NZ" b="1" dirty="0"/>
              <a:t>project</a:t>
            </a:r>
            <a:r>
              <a:rPr lang="en-NZ" dirty="0"/>
              <a:t>  (task at hand)</a:t>
            </a:r>
          </a:p>
          <a:p>
            <a:endParaRPr lang="en-NZ" dirty="0"/>
          </a:p>
          <a:p>
            <a:pPr marL="0" indent="0">
              <a:buNone/>
            </a:pPr>
            <a:r>
              <a:rPr lang="en-NZ" dirty="0"/>
              <a:t>                             – advertising or promotional campaign </a:t>
            </a:r>
          </a:p>
          <a:p>
            <a:pPr marL="0" indent="0">
              <a:buNone/>
            </a:pPr>
            <a:r>
              <a:rPr lang="en-NZ" dirty="0"/>
              <a:t>                             – identifying or solving a problem </a:t>
            </a:r>
          </a:p>
          <a:p>
            <a:pPr marL="0" indent="0">
              <a:buNone/>
            </a:pPr>
            <a:r>
              <a:rPr lang="en-NZ" dirty="0"/>
              <a:t>                             – developing or evaluating strategic plan</a:t>
            </a:r>
          </a:p>
          <a:p>
            <a:pPr marL="0" indent="0">
              <a:buNone/>
            </a:pPr>
            <a:endParaRPr lang="en-NZ" dirty="0"/>
          </a:p>
          <a:p>
            <a:r>
              <a:rPr lang="en-NZ" b="1" dirty="0"/>
              <a:t>brief</a:t>
            </a:r>
            <a:r>
              <a:rPr lang="en-NZ" dirty="0"/>
              <a:t> = terms of reference (instruction to perform a task, why/where/when/for whom, and what form it should take)</a:t>
            </a:r>
          </a:p>
          <a:p>
            <a:pPr marL="0" indent="0">
              <a:buNone/>
            </a:pPr>
            <a:r>
              <a:rPr lang="en-NZ" dirty="0"/>
              <a:t>    </a:t>
            </a:r>
          </a:p>
          <a:p>
            <a:pPr marL="0" indent="0">
              <a:buNone/>
            </a:pPr>
            <a:r>
              <a:rPr lang="en-NZ" dirty="0"/>
              <a:t>     – scene (scope and framework of project, stakeholders, occasion)</a:t>
            </a:r>
          </a:p>
          <a:p>
            <a:pPr marL="0" indent="0">
              <a:buNone/>
            </a:pPr>
            <a:r>
              <a:rPr lang="fr-FR" dirty="0"/>
              <a:t>    – content (issues, questions, materials, sources, funding, deadlines)</a:t>
            </a:r>
          </a:p>
          <a:p>
            <a:pPr marL="0" indent="0">
              <a:buNone/>
            </a:pPr>
            <a:r>
              <a:rPr lang="en-NZ" dirty="0"/>
              <a:t>    – treatment (plan of action, steps, timeline, division of tasks, presentation)</a:t>
            </a:r>
          </a:p>
          <a:p>
            <a:pPr marL="0" indent="0">
              <a:buNone/>
            </a:pPr>
            <a:endParaRPr lang="en-NZ" dirty="0"/>
          </a:p>
          <a:p>
            <a:pPr marL="0" indent="0">
              <a:buNone/>
            </a:pPr>
            <a:r>
              <a:rPr lang="en-NZ" dirty="0"/>
              <a:t>(Marsen, pp. 9-11).</a:t>
            </a:r>
          </a:p>
          <a:p>
            <a:endParaRPr lang="en-NZ" dirty="0"/>
          </a:p>
        </p:txBody>
      </p:sp>
    </p:spTree>
    <p:extLst>
      <p:ext uri="{BB962C8B-B14F-4D97-AF65-F5344CB8AC3E}">
        <p14:creationId xmlns:p14="http://schemas.microsoft.com/office/powerpoint/2010/main" val="2121401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B78F167-8D51-4DB5-A308-3CC595301A4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6177" y="0"/>
            <a:ext cx="10313582" cy="6858000"/>
          </a:xfrm>
          <a:prstGeom prst="rect">
            <a:avLst/>
          </a:prstGeom>
        </p:spPr>
      </p:pic>
    </p:spTree>
    <p:extLst>
      <p:ext uri="{BB962C8B-B14F-4D97-AF65-F5344CB8AC3E}">
        <p14:creationId xmlns:p14="http://schemas.microsoft.com/office/powerpoint/2010/main" val="1249066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1C47-6FB7-463A-B9B8-2DBBB4FB483D}"/>
              </a:ext>
            </a:extLst>
          </p:cNvPr>
          <p:cNvSpPr>
            <a:spLocks noGrp="1"/>
          </p:cNvSpPr>
          <p:nvPr>
            <p:ph type="title"/>
          </p:nvPr>
        </p:nvSpPr>
        <p:spPr/>
        <p:txBody>
          <a:bodyPr/>
          <a:lstStyle/>
          <a:p>
            <a:r>
              <a:rPr lang="en-NZ" b="1" dirty="0">
                <a:solidFill>
                  <a:srgbClr val="C00000"/>
                </a:solidFill>
              </a:rPr>
              <a:t>rhetorical situation (context)</a:t>
            </a:r>
          </a:p>
        </p:txBody>
      </p:sp>
      <p:sp>
        <p:nvSpPr>
          <p:cNvPr id="3" name="Content Placeholder 2">
            <a:extLst>
              <a:ext uri="{FF2B5EF4-FFF2-40B4-BE49-F238E27FC236}">
                <a16:creationId xmlns:a16="http://schemas.microsoft.com/office/drawing/2014/main" id="{A465427A-51DF-458F-A97D-B6B92ABEF9E7}"/>
              </a:ext>
            </a:extLst>
          </p:cNvPr>
          <p:cNvSpPr>
            <a:spLocks noGrp="1"/>
          </p:cNvSpPr>
          <p:nvPr>
            <p:ph idx="1"/>
          </p:nvPr>
        </p:nvSpPr>
        <p:spPr>
          <a:xfrm>
            <a:off x="838200" y="1541124"/>
            <a:ext cx="10515600" cy="5167902"/>
          </a:xfrm>
        </p:spPr>
        <p:txBody>
          <a:bodyPr>
            <a:normAutofit fontScale="92500" lnSpcReduction="10000"/>
          </a:bodyPr>
          <a:lstStyle/>
          <a:p>
            <a:r>
              <a:rPr lang="en-NZ" b="1" dirty="0"/>
              <a:t>context</a:t>
            </a:r>
            <a:r>
              <a:rPr lang="en-NZ" dirty="0"/>
              <a:t> (time, place and occasion)</a:t>
            </a:r>
          </a:p>
          <a:p>
            <a:pPr marL="0" indent="0">
              <a:buNone/>
            </a:pPr>
            <a:endParaRPr lang="en-NZ" dirty="0"/>
          </a:p>
          <a:p>
            <a:r>
              <a:rPr lang="en-NZ" b="1" dirty="0"/>
              <a:t>audience</a:t>
            </a:r>
            <a:r>
              <a:rPr lang="en-NZ" dirty="0"/>
              <a:t>  (relation to reader)</a:t>
            </a:r>
          </a:p>
          <a:p>
            <a:pPr marL="0" indent="0">
              <a:buNone/>
            </a:pPr>
            <a:r>
              <a:rPr lang="en-NZ" dirty="0"/>
              <a:t>    – internal and external (co-worker, colleagues, clients, customers  public)</a:t>
            </a:r>
          </a:p>
          <a:p>
            <a:pPr marL="0" indent="0">
              <a:buNone/>
            </a:pPr>
            <a:r>
              <a:rPr lang="en-NZ" dirty="0"/>
              <a:t>    – knowledge basis, preconceptions, expectations</a:t>
            </a:r>
          </a:p>
          <a:p>
            <a:pPr marL="0" indent="0">
              <a:buNone/>
            </a:pPr>
            <a:r>
              <a:rPr lang="en-NZ" dirty="0"/>
              <a:t>    – primary, secondary and intermediate readers</a:t>
            </a:r>
          </a:p>
          <a:p>
            <a:pPr marL="0" indent="0">
              <a:buNone/>
            </a:pPr>
            <a:endParaRPr lang="en-NZ" dirty="0"/>
          </a:p>
          <a:p>
            <a:r>
              <a:rPr lang="en-NZ" b="1" dirty="0"/>
              <a:t>genre/text-type </a:t>
            </a:r>
            <a:r>
              <a:rPr lang="en-NZ" dirty="0"/>
              <a:t>(consider format or document design) </a:t>
            </a:r>
          </a:p>
          <a:p>
            <a:endParaRPr lang="en-NZ" dirty="0"/>
          </a:p>
          <a:p>
            <a:r>
              <a:rPr lang="en-NZ" b="1" dirty="0"/>
              <a:t>medium /media  </a:t>
            </a:r>
            <a:r>
              <a:rPr lang="en-NZ" dirty="0"/>
              <a:t>– appropriate to purpose, audience and genre                </a:t>
            </a:r>
          </a:p>
          <a:p>
            <a:pPr marL="0" indent="0">
              <a:buNone/>
            </a:pPr>
            <a:r>
              <a:rPr lang="en-NZ" dirty="0"/>
              <a:t>(Marsen, pp. 2-3)</a:t>
            </a:r>
          </a:p>
        </p:txBody>
      </p:sp>
    </p:spTree>
    <p:extLst>
      <p:ext uri="{BB962C8B-B14F-4D97-AF65-F5344CB8AC3E}">
        <p14:creationId xmlns:p14="http://schemas.microsoft.com/office/powerpoint/2010/main" val="3901557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21AB-6CBC-4DE8-912F-A8F801731C84}"/>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b="1" dirty="0">
                <a:solidFill>
                  <a:srgbClr val="C00000"/>
                </a:solidFill>
              </a:rPr>
              <a:t>rhetorical operation</a:t>
            </a:r>
            <a:r>
              <a:rPr lang="en-NZ" dirty="0"/>
              <a:t> </a:t>
            </a:r>
          </a:p>
        </p:txBody>
      </p:sp>
      <p:sp>
        <p:nvSpPr>
          <p:cNvPr id="3" name="Content Placeholder 2">
            <a:extLst>
              <a:ext uri="{FF2B5EF4-FFF2-40B4-BE49-F238E27FC236}">
                <a16:creationId xmlns:a16="http://schemas.microsoft.com/office/drawing/2014/main" id="{36223969-0FF7-47AB-A0A8-33666C845369}"/>
              </a:ext>
            </a:extLst>
          </p:cNvPr>
          <p:cNvSpPr txBox="1">
            <a:spLocks/>
          </p:cNvSpPr>
          <p:nvPr/>
        </p:nvSpPr>
        <p:spPr>
          <a:xfrm>
            <a:off x="838200" y="1438382"/>
            <a:ext cx="10515600" cy="51576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dirty="0"/>
              <a:t>                                        rhetorical situation</a:t>
            </a:r>
          </a:p>
          <a:p>
            <a:pPr marL="0" indent="0">
              <a:buFont typeface="Arial" panose="020B0604020202020204" pitchFamily="34" charset="0"/>
              <a:buNone/>
            </a:pPr>
            <a:r>
              <a:rPr lang="en-NZ" sz="1800" dirty="0"/>
              <a:t>                                                             (who, what, why, for whom?)</a:t>
            </a:r>
          </a:p>
          <a:p>
            <a:endParaRPr lang="en-NZ" dirty="0"/>
          </a:p>
          <a:p>
            <a:endParaRPr lang="en-NZ" dirty="0"/>
          </a:p>
          <a:p>
            <a:endParaRPr lang="en-NZ" dirty="0"/>
          </a:p>
          <a:p>
            <a:endParaRPr lang="en-NZ" dirty="0"/>
          </a:p>
          <a:p>
            <a:endParaRPr lang="en-NZ" dirty="0"/>
          </a:p>
          <a:p>
            <a:pPr marL="0" indent="0">
              <a:buFont typeface="Arial" panose="020B0604020202020204" pitchFamily="34" charset="0"/>
              <a:buNone/>
            </a:pPr>
            <a:r>
              <a:rPr lang="en-NZ" dirty="0"/>
              <a:t>  </a:t>
            </a:r>
          </a:p>
          <a:p>
            <a:pPr marL="0" indent="0">
              <a:buFont typeface="Arial" panose="020B0604020202020204" pitchFamily="34" charset="0"/>
              <a:buNone/>
            </a:pPr>
            <a:r>
              <a:rPr lang="en-NZ" dirty="0"/>
              <a:t>    rhetorical principle                                                 rhetorical form</a:t>
            </a:r>
          </a:p>
          <a:p>
            <a:pPr marL="0" indent="0">
              <a:buFont typeface="Arial" panose="020B0604020202020204" pitchFamily="34" charset="0"/>
              <a:buNone/>
            </a:pPr>
            <a:r>
              <a:rPr lang="en-NZ" sz="1800" dirty="0"/>
              <a:t>(how the form relates or answers to content)                                              (design features and elements)</a:t>
            </a:r>
          </a:p>
        </p:txBody>
      </p:sp>
      <p:sp>
        <p:nvSpPr>
          <p:cNvPr id="4" name="Isosceles Triangle 3">
            <a:extLst>
              <a:ext uri="{FF2B5EF4-FFF2-40B4-BE49-F238E27FC236}">
                <a16:creationId xmlns:a16="http://schemas.microsoft.com/office/drawing/2014/main" id="{3FCA4320-2D0C-49D7-9EE4-D9BE9A70E08B}"/>
              </a:ext>
            </a:extLst>
          </p:cNvPr>
          <p:cNvSpPr/>
          <p:nvPr/>
        </p:nvSpPr>
        <p:spPr>
          <a:xfrm>
            <a:off x="2085654" y="2609637"/>
            <a:ext cx="7263829" cy="2537716"/>
          </a:xfrm>
          <a:prstGeom prst="triangle">
            <a:avLst>
              <a:gd name="adj" fmla="val 48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1163158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ECDA4-F40D-4893-9BFE-F46F22137A4B}"/>
              </a:ext>
            </a:extLst>
          </p:cNvPr>
          <p:cNvSpPr>
            <a:spLocks noGrp="1"/>
          </p:cNvSpPr>
          <p:nvPr>
            <p:ph type="title"/>
          </p:nvPr>
        </p:nvSpPr>
        <p:spPr>
          <a:xfrm>
            <a:off x="838200" y="365125"/>
            <a:ext cx="10515600" cy="867327"/>
          </a:xfrm>
        </p:spPr>
        <p:txBody>
          <a:bodyPr/>
          <a:lstStyle/>
          <a:p>
            <a:r>
              <a:rPr lang="en-NZ" b="1" dirty="0">
                <a:solidFill>
                  <a:srgbClr val="C00000"/>
                </a:solidFill>
              </a:rPr>
              <a:t>text-work (texts do work)</a:t>
            </a:r>
          </a:p>
        </p:txBody>
      </p:sp>
      <p:sp>
        <p:nvSpPr>
          <p:cNvPr id="3" name="Content Placeholder 2">
            <a:extLst>
              <a:ext uri="{FF2B5EF4-FFF2-40B4-BE49-F238E27FC236}">
                <a16:creationId xmlns:a16="http://schemas.microsoft.com/office/drawing/2014/main" id="{F2A8DC49-26DA-4158-B25A-43F8D6FAEB52}"/>
              </a:ext>
            </a:extLst>
          </p:cNvPr>
          <p:cNvSpPr>
            <a:spLocks noGrp="1"/>
          </p:cNvSpPr>
          <p:nvPr>
            <p:ph idx="1"/>
          </p:nvPr>
        </p:nvSpPr>
        <p:spPr>
          <a:xfrm>
            <a:off x="838200" y="1490869"/>
            <a:ext cx="10515600" cy="5367131"/>
          </a:xfrm>
        </p:spPr>
        <p:txBody>
          <a:bodyPr>
            <a:normAutofit fontScale="92500" lnSpcReduction="10000"/>
          </a:bodyPr>
          <a:lstStyle/>
          <a:p>
            <a:r>
              <a:rPr lang="en-NZ" dirty="0"/>
              <a:t>purpose/intent</a:t>
            </a:r>
          </a:p>
          <a:p>
            <a:r>
              <a:rPr lang="en-NZ" dirty="0"/>
              <a:t>audience</a:t>
            </a:r>
          </a:p>
          <a:p>
            <a:r>
              <a:rPr lang="en-NZ" dirty="0"/>
              <a:t>work context/organisation</a:t>
            </a:r>
          </a:p>
          <a:p>
            <a:r>
              <a:rPr lang="en-NZ" dirty="0"/>
              <a:t>genre (text-type)</a:t>
            </a:r>
          </a:p>
          <a:p>
            <a:r>
              <a:rPr lang="en-NZ" dirty="0"/>
              <a:t>visual organisation (graphic elements and constellation)</a:t>
            </a:r>
          </a:p>
          <a:p>
            <a:r>
              <a:rPr lang="en-NZ" dirty="0"/>
              <a:t>style (diction, tone/pitch, affect)</a:t>
            </a:r>
          </a:p>
          <a:p>
            <a:r>
              <a:rPr lang="en-NZ" b="1" dirty="0"/>
              <a:t>narrative (story) </a:t>
            </a:r>
          </a:p>
          <a:p>
            <a:pPr marL="0" indent="0">
              <a:buNone/>
            </a:pPr>
            <a:r>
              <a:rPr lang="en-NZ" dirty="0"/>
              <a:t>    – who are the actors and agents, and what is the action, of this story?</a:t>
            </a:r>
          </a:p>
          <a:p>
            <a:r>
              <a:rPr lang="en-NZ" dirty="0"/>
              <a:t>response </a:t>
            </a:r>
          </a:p>
          <a:p>
            <a:pPr marL="0" indent="0">
              <a:buNone/>
            </a:pPr>
            <a:r>
              <a:rPr lang="en-NZ" dirty="0"/>
              <a:t>   ‒ how does this text/image make us feel</a:t>
            </a:r>
          </a:p>
          <a:p>
            <a:pPr marL="0" indent="0">
              <a:buNone/>
            </a:pPr>
            <a:r>
              <a:rPr lang="en-NZ" dirty="0"/>
              <a:t>   ‒ what does it make us think and do?</a:t>
            </a:r>
          </a:p>
          <a:p>
            <a:pPr marL="0" indent="0">
              <a:buNone/>
            </a:pPr>
            <a:r>
              <a:rPr lang="en-NZ" dirty="0"/>
              <a:t>   – what happens, is happening, due to this document?</a:t>
            </a:r>
          </a:p>
        </p:txBody>
      </p:sp>
    </p:spTree>
    <p:extLst>
      <p:ext uri="{BB962C8B-B14F-4D97-AF65-F5344CB8AC3E}">
        <p14:creationId xmlns:p14="http://schemas.microsoft.com/office/powerpoint/2010/main" val="2754982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70B1-F5DB-4DEA-849F-9048267ECD96}"/>
              </a:ext>
            </a:extLst>
          </p:cNvPr>
          <p:cNvSpPr>
            <a:spLocks noGrp="1"/>
          </p:cNvSpPr>
          <p:nvPr>
            <p:ph type="title"/>
          </p:nvPr>
        </p:nvSpPr>
        <p:spPr/>
        <p:txBody>
          <a:bodyPr/>
          <a:lstStyle/>
          <a:p>
            <a:r>
              <a:rPr lang="en-NZ" b="1" dirty="0">
                <a:solidFill>
                  <a:srgbClr val="C00000"/>
                </a:solidFill>
              </a:rPr>
              <a:t>persuasive pictures (what’s the story)?</a:t>
            </a:r>
            <a:endParaRPr lang="en-NZ" dirty="0"/>
          </a:p>
        </p:txBody>
      </p:sp>
      <p:sp>
        <p:nvSpPr>
          <p:cNvPr id="3" name="Content Placeholder 2">
            <a:extLst>
              <a:ext uri="{FF2B5EF4-FFF2-40B4-BE49-F238E27FC236}">
                <a16:creationId xmlns:a16="http://schemas.microsoft.com/office/drawing/2014/main" id="{BA58E79F-FECF-4208-AA1C-AEF4DB89F9A5}"/>
              </a:ext>
            </a:extLst>
          </p:cNvPr>
          <p:cNvSpPr>
            <a:spLocks noGrp="1"/>
          </p:cNvSpPr>
          <p:nvPr>
            <p:ph idx="1"/>
          </p:nvPr>
        </p:nvSpPr>
        <p:spPr>
          <a:xfrm>
            <a:off x="838200" y="1562986"/>
            <a:ext cx="10515600" cy="5103627"/>
          </a:xfrm>
        </p:spPr>
        <p:txBody>
          <a:bodyPr/>
          <a:lstStyle/>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r>
              <a:rPr lang="en-NZ" dirty="0"/>
              <a:t>who are the actors and agents, and what is the action, of this story?</a:t>
            </a:r>
          </a:p>
        </p:txBody>
      </p:sp>
      <p:pic>
        <p:nvPicPr>
          <p:cNvPr id="4" name="Content Placeholder 3">
            <a:extLst>
              <a:ext uri="{FF2B5EF4-FFF2-40B4-BE49-F238E27FC236}">
                <a16:creationId xmlns:a16="http://schemas.microsoft.com/office/drawing/2014/main" id="{BC9A6C30-FE53-43A2-8E92-928B6FDA7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29071"/>
            <a:ext cx="10515600" cy="4710222"/>
          </a:xfrm>
          <a:prstGeom prst="rect">
            <a:avLst/>
          </a:prstGeom>
        </p:spPr>
      </p:pic>
    </p:spTree>
    <p:extLst>
      <p:ext uri="{BB962C8B-B14F-4D97-AF65-F5344CB8AC3E}">
        <p14:creationId xmlns:p14="http://schemas.microsoft.com/office/powerpoint/2010/main" val="4106198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50E5F-CAE5-4400-BD94-9C2B3E8487AA}"/>
              </a:ext>
            </a:extLst>
          </p:cNvPr>
          <p:cNvSpPr>
            <a:spLocks noGrp="1"/>
          </p:cNvSpPr>
          <p:nvPr>
            <p:ph type="title"/>
          </p:nvPr>
        </p:nvSpPr>
        <p:spPr/>
        <p:txBody>
          <a:bodyPr/>
          <a:lstStyle/>
          <a:p>
            <a:r>
              <a:rPr lang="en-NZ" b="1" dirty="0">
                <a:solidFill>
                  <a:srgbClr val="C00000"/>
                </a:solidFill>
              </a:rPr>
              <a:t>informative pictures (what’s the story?)</a:t>
            </a:r>
          </a:p>
        </p:txBody>
      </p:sp>
      <p:pic>
        <p:nvPicPr>
          <p:cNvPr id="5" name="Content Placeholder 4">
            <a:extLst>
              <a:ext uri="{FF2B5EF4-FFF2-40B4-BE49-F238E27FC236}">
                <a16:creationId xmlns:a16="http://schemas.microsoft.com/office/drawing/2014/main" id="{C4E16AD4-2E35-4A64-ACD9-DCFA8509D8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4095" y="1480931"/>
            <a:ext cx="10127975" cy="5208104"/>
          </a:xfrm>
        </p:spPr>
      </p:pic>
    </p:spTree>
    <p:extLst>
      <p:ext uri="{BB962C8B-B14F-4D97-AF65-F5344CB8AC3E}">
        <p14:creationId xmlns:p14="http://schemas.microsoft.com/office/powerpoint/2010/main" val="2560581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3338</TotalTime>
  <Words>1035</Words>
  <Application>Microsoft Office PowerPoint</Application>
  <PresentationFormat>Widescreen</PresentationFormat>
  <Paragraphs>227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design lessons (recap)</vt:lpstr>
      <vt:lpstr>design to document</vt:lpstr>
      <vt:lpstr>PowerPoint Presentation</vt:lpstr>
      <vt:lpstr>rhetorical situation (context)</vt:lpstr>
      <vt:lpstr>PowerPoint Presentation</vt:lpstr>
      <vt:lpstr>text-work (texts do work)</vt:lpstr>
      <vt:lpstr>persuasive pictures (what’s the story)?</vt:lpstr>
      <vt:lpstr>informative pictures (what’s the story?)</vt:lpstr>
      <vt:lpstr>news pictures (what’s the story)</vt:lpstr>
      <vt:lpstr>writing and work</vt:lpstr>
      <vt:lpstr>writing process</vt:lpstr>
      <vt:lpstr>drafting (‘play’) </vt:lpstr>
      <vt:lpstr>writing as research</vt:lpstr>
      <vt:lpstr>three golden rules of professional writing</vt:lpstr>
      <vt:lpstr> Zombie nouns https://www.youtube.com/watch?v=dNlkHtMgcPQ</vt:lpstr>
      <vt:lpstr>principles of organisation</vt:lpstr>
      <vt:lpstr>principles of style                           </vt:lpstr>
      <vt:lpstr>PowerPoint Presentation</vt:lpstr>
      <vt:lpstr>PowerPoint Presentation</vt:lpstr>
      <vt:lpstr>Internal communication – common text-types</vt:lpstr>
      <vt:lpstr>External communication  – common text-types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Comms 200: Writing in the Workplace</dc:title>
  <dc:creator>Stephen Turner</dc:creator>
  <cp:lastModifiedBy>Stephen Turner</cp:lastModifiedBy>
  <cp:revision>125</cp:revision>
  <cp:lastPrinted>2019-03-13T07:14:15Z</cp:lastPrinted>
  <dcterms:created xsi:type="dcterms:W3CDTF">2017-07-26T02:26:36Z</dcterms:created>
  <dcterms:modified xsi:type="dcterms:W3CDTF">2019-03-13T19:56:50Z</dcterms:modified>
</cp:coreProperties>
</file>