
<file path=[Content_Types].xml><?xml version="1.0" encoding="utf-8"?>
<Types xmlns="http://schemas.openxmlformats.org/package/2006/content-types">
  <Default Extension="gif&amp;ehk=QTO6DkR4ZMCPM" ContentType="image/gif"/>
  <Default Extension="jpeg" ContentType="image/jpeg"/>
  <Default Extension="jpg" ContentType="image/jpeg"/>
  <Default Extension="png&amp;ehk=YE5E0l2q2KR35fnNNE424g&amp;r=0&amp;pid=OfficeInsert"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72" r:id="rId3"/>
    <p:sldId id="316" r:id="rId4"/>
    <p:sldId id="284" r:id="rId5"/>
    <p:sldId id="299" r:id="rId6"/>
    <p:sldId id="320" r:id="rId7"/>
    <p:sldId id="300" r:id="rId8"/>
    <p:sldId id="307" r:id="rId9"/>
    <p:sldId id="315" r:id="rId10"/>
    <p:sldId id="303" r:id="rId11"/>
    <p:sldId id="301" r:id="rId12"/>
    <p:sldId id="313" r:id="rId13"/>
    <p:sldId id="321" r:id="rId14"/>
    <p:sldId id="319" r:id="rId15"/>
    <p:sldId id="318" r:id="rId16"/>
    <p:sldId id="289" r:id="rId17"/>
    <p:sldId id="309" r:id="rId18"/>
    <p:sldId id="304" r:id="rId19"/>
    <p:sldId id="317" r:id="rId20"/>
    <p:sldId id="294" r:id="rId21"/>
    <p:sldId id="314" r:id="rId22"/>
    <p:sldId id="295" r:id="rId23"/>
    <p:sldId id="296" r:id="rId24"/>
    <p:sldId id="311" r:id="rId25"/>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812"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BEAE5-08D8-48F1-965C-5F674AC2666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A74AF2CA-4252-4066-B0B7-C16F342029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2A92B755-2ABB-46A9-A8AE-B1376A26D952}"/>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5" name="Footer Placeholder 4">
            <a:extLst>
              <a:ext uri="{FF2B5EF4-FFF2-40B4-BE49-F238E27FC236}">
                <a16:creationId xmlns:a16="http://schemas.microsoft.com/office/drawing/2014/main" id="{51E6A360-326A-4AFC-897E-A40588AC5AB1}"/>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5EEA9DAB-BFFB-41DE-93F5-A1B973C55999}"/>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183630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7F16A-6EF0-4E8D-B7F4-79C21DED357B}"/>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598F26A5-DB09-4FFC-8D99-0550B1B7058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77C9575-6211-4050-84BC-CCA7270F5AD1}"/>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5" name="Footer Placeholder 4">
            <a:extLst>
              <a:ext uri="{FF2B5EF4-FFF2-40B4-BE49-F238E27FC236}">
                <a16:creationId xmlns:a16="http://schemas.microsoft.com/office/drawing/2014/main" id="{F29D1C78-642E-4E83-AF62-1A8224CF7E6F}"/>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2C9222F0-BFAC-4FB9-AEAC-40EFECD22B73}"/>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215464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C95E64-9A5B-44AF-B030-A12A0ABF6EE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EC53927B-9F08-4274-9CDF-4588D0FFAF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43E872AE-3C85-4A32-B423-39863BB9D2DD}"/>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5" name="Footer Placeholder 4">
            <a:extLst>
              <a:ext uri="{FF2B5EF4-FFF2-40B4-BE49-F238E27FC236}">
                <a16:creationId xmlns:a16="http://schemas.microsoft.com/office/drawing/2014/main" id="{F1DCA890-6F59-4947-B487-220E441832AA}"/>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AE297CE8-64F6-4673-8D90-595B64DCBE8F}"/>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020849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2D9C6-64A3-4C27-8F06-A5C3A9BF6229}"/>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40BFA8F-8B2B-4885-9902-8B8D1BCDC6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3A80F99E-3D6C-4815-848F-0180A4A38BF7}"/>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5" name="Footer Placeholder 4">
            <a:extLst>
              <a:ext uri="{FF2B5EF4-FFF2-40B4-BE49-F238E27FC236}">
                <a16:creationId xmlns:a16="http://schemas.microsoft.com/office/drawing/2014/main" id="{AF5E0A89-2290-42FB-8695-2B310D62D298}"/>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01AE88B2-C6FC-4455-9897-B675A114C4CD}"/>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804580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7581A-3A3A-4D98-9469-4F370FA772B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31844B3A-A904-413A-B795-865B00953EA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0D7083B-9A81-48FC-9ED1-26106A5C1311}"/>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5" name="Footer Placeholder 4">
            <a:extLst>
              <a:ext uri="{FF2B5EF4-FFF2-40B4-BE49-F238E27FC236}">
                <a16:creationId xmlns:a16="http://schemas.microsoft.com/office/drawing/2014/main" id="{BE87968A-F948-4192-B7BA-BB04C8FC3933}"/>
              </a:ext>
            </a:extLst>
          </p:cNvPr>
          <p:cNvSpPr>
            <a:spLocks noGrp="1"/>
          </p:cNvSpPr>
          <p:nvPr>
            <p:ph type="ftr" sz="quarter" idx="11"/>
          </p:nvPr>
        </p:nvSpPr>
        <p:spPr/>
        <p:txBody>
          <a:bodyPr/>
          <a:lstStyle/>
          <a:p>
            <a:endParaRPr lang="en-NZ" dirty="0"/>
          </a:p>
        </p:txBody>
      </p:sp>
      <p:sp>
        <p:nvSpPr>
          <p:cNvPr id="6" name="Slide Number Placeholder 5">
            <a:extLst>
              <a:ext uri="{FF2B5EF4-FFF2-40B4-BE49-F238E27FC236}">
                <a16:creationId xmlns:a16="http://schemas.microsoft.com/office/drawing/2014/main" id="{ADEFEC86-5730-451A-B633-6E6DAB4A3D2A}"/>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48040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BC9F7-3108-44E8-83CE-DB806CAF37A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2B306890-CF3C-488D-A43B-5CA6EA0AB59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69A162AC-F9FE-43DB-903A-C89974F0EA1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4625FCAD-7537-4A4B-8DC5-41AAC284E90A}"/>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6" name="Footer Placeholder 5">
            <a:extLst>
              <a:ext uri="{FF2B5EF4-FFF2-40B4-BE49-F238E27FC236}">
                <a16:creationId xmlns:a16="http://schemas.microsoft.com/office/drawing/2014/main" id="{CD999775-281A-44DF-B6D9-F2489AFD14A8}"/>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6B6C166C-238B-40D4-8CC5-CD5877D2D305}"/>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1543652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7FA66-5AD1-49D4-BA3B-84FCB2901D3D}"/>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A913D3C-25E3-4C37-9306-2B56DDB85B7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E77D096-7BB2-4BAC-955C-949AEF3447C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88171D8C-8356-41EF-860F-68282C59A3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71F905-782B-4752-B083-B7E743D0EA3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3D903EE9-2F3A-409F-9724-D0BB5D6D923E}"/>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8" name="Footer Placeholder 7">
            <a:extLst>
              <a:ext uri="{FF2B5EF4-FFF2-40B4-BE49-F238E27FC236}">
                <a16:creationId xmlns:a16="http://schemas.microsoft.com/office/drawing/2014/main" id="{FCCAE24B-271A-41E4-8A79-E235475C44E0}"/>
              </a:ext>
            </a:extLst>
          </p:cNvPr>
          <p:cNvSpPr>
            <a:spLocks noGrp="1"/>
          </p:cNvSpPr>
          <p:nvPr>
            <p:ph type="ftr" sz="quarter" idx="11"/>
          </p:nvPr>
        </p:nvSpPr>
        <p:spPr/>
        <p:txBody>
          <a:bodyPr/>
          <a:lstStyle/>
          <a:p>
            <a:endParaRPr lang="en-NZ" dirty="0"/>
          </a:p>
        </p:txBody>
      </p:sp>
      <p:sp>
        <p:nvSpPr>
          <p:cNvPr id="9" name="Slide Number Placeholder 8">
            <a:extLst>
              <a:ext uri="{FF2B5EF4-FFF2-40B4-BE49-F238E27FC236}">
                <a16:creationId xmlns:a16="http://schemas.microsoft.com/office/drawing/2014/main" id="{4B928548-66D6-4118-8206-9C86B1CA22A7}"/>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698721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6AC76-3268-4A1C-A55F-1AE1F2C9108F}"/>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C4BFD800-7E5B-4EF7-9FD8-6CE5F02103A8}"/>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4" name="Footer Placeholder 3">
            <a:extLst>
              <a:ext uri="{FF2B5EF4-FFF2-40B4-BE49-F238E27FC236}">
                <a16:creationId xmlns:a16="http://schemas.microsoft.com/office/drawing/2014/main" id="{56550212-D9AB-48FB-9D94-9CEF21BA13EF}"/>
              </a:ext>
            </a:extLst>
          </p:cNvPr>
          <p:cNvSpPr>
            <a:spLocks noGrp="1"/>
          </p:cNvSpPr>
          <p:nvPr>
            <p:ph type="ftr" sz="quarter" idx="11"/>
          </p:nvPr>
        </p:nvSpPr>
        <p:spPr/>
        <p:txBody>
          <a:bodyPr/>
          <a:lstStyle/>
          <a:p>
            <a:endParaRPr lang="en-NZ" dirty="0"/>
          </a:p>
        </p:txBody>
      </p:sp>
      <p:sp>
        <p:nvSpPr>
          <p:cNvPr id="5" name="Slide Number Placeholder 4">
            <a:extLst>
              <a:ext uri="{FF2B5EF4-FFF2-40B4-BE49-F238E27FC236}">
                <a16:creationId xmlns:a16="http://schemas.microsoft.com/office/drawing/2014/main" id="{BB163037-5155-435F-86BF-F65B0F388113}"/>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2654569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DCFBA8-C262-4674-B693-237BC765383C}"/>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3" name="Footer Placeholder 2">
            <a:extLst>
              <a:ext uri="{FF2B5EF4-FFF2-40B4-BE49-F238E27FC236}">
                <a16:creationId xmlns:a16="http://schemas.microsoft.com/office/drawing/2014/main" id="{E9D10791-B651-4B75-90E7-F13B812926C1}"/>
              </a:ext>
            </a:extLst>
          </p:cNvPr>
          <p:cNvSpPr>
            <a:spLocks noGrp="1"/>
          </p:cNvSpPr>
          <p:nvPr>
            <p:ph type="ftr" sz="quarter" idx="11"/>
          </p:nvPr>
        </p:nvSpPr>
        <p:spPr/>
        <p:txBody>
          <a:bodyPr/>
          <a:lstStyle/>
          <a:p>
            <a:endParaRPr lang="en-NZ" dirty="0"/>
          </a:p>
        </p:txBody>
      </p:sp>
      <p:sp>
        <p:nvSpPr>
          <p:cNvPr id="4" name="Slide Number Placeholder 3">
            <a:extLst>
              <a:ext uri="{FF2B5EF4-FFF2-40B4-BE49-F238E27FC236}">
                <a16:creationId xmlns:a16="http://schemas.microsoft.com/office/drawing/2014/main" id="{3EE51BBF-6897-48FE-B95D-242F24684C3A}"/>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141289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1B0BB-EFE1-4938-A36C-AE641F6FAD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65D5350C-951F-4AFD-B4AB-F4AE78507BA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DA2E25C6-D9DF-4509-B050-19FA23DBC0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208453-F81F-4A31-8081-519B7FC17D4A}"/>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6" name="Footer Placeholder 5">
            <a:extLst>
              <a:ext uri="{FF2B5EF4-FFF2-40B4-BE49-F238E27FC236}">
                <a16:creationId xmlns:a16="http://schemas.microsoft.com/office/drawing/2014/main" id="{EA9237B6-131C-4424-B593-F8E4CAFEC5FE}"/>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3CE08B85-4B0C-4F4C-BFF1-D8709683D537}"/>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3265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6A25B5-0E46-4833-8CB1-2F4830D83E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41E18FB3-B204-446A-B0F5-DFDBEFB578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a:extLst>
              <a:ext uri="{FF2B5EF4-FFF2-40B4-BE49-F238E27FC236}">
                <a16:creationId xmlns:a16="http://schemas.microsoft.com/office/drawing/2014/main" id="{C038228A-A294-4BCF-90B9-DAB3703BFD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68A5E9F-5671-4E8E-8BA4-A15DEB44111C}"/>
              </a:ext>
            </a:extLst>
          </p:cNvPr>
          <p:cNvSpPr>
            <a:spLocks noGrp="1"/>
          </p:cNvSpPr>
          <p:nvPr>
            <p:ph type="dt" sz="half" idx="10"/>
          </p:nvPr>
        </p:nvSpPr>
        <p:spPr/>
        <p:txBody>
          <a:bodyPr/>
          <a:lstStyle/>
          <a:p>
            <a:fld id="{77AE2656-91B9-418C-8D61-D283EDC6E40A}" type="datetimeFigureOut">
              <a:rPr lang="en-NZ" smtClean="0"/>
              <a:t>20/03/2019</a:t>
            </a:fld>
            <a:endParaRPr lang="en-NZ" dirty="0"/>
          </a:p>
        </p:txBody>
      </p:sp>
      <p:sp>
        <p:nvSpPr>
          <p:cNvPr id="6" name="Footer Placeholder 5">
            <a:extLst>
              <a:ext uri="{FF2B5EF4-FFF2-40B4-BE49-F238E27FC236}">
                <a16:creationId xmlns:a16="http://schemas.microsoft.com/office/drawing/2014/main" id="{6B9005A4-027B-4B5A-AFA3-C46F42C1D474}"/>
              </a:ext>
            </a:extLst>
          </p:cNvPr>
          <p:cNvSpPr>
            <a:spLocks noGrp="1"/>
          </p:cNvSpPr>
          <p:nvPr>
            <p:ph type="ftr" sz="quarter" idx="11"/>
          </p:nvPr>
        </p:nvSpPr>
        <p:spPr/>
        <p:txBody>
          <a:bodyPr/>
          <a:lstStyle/>
          <a:p>
            <a:endParaRPr lang="en-NZ" dirty="0"/>
          </a:p>
        </p:txBody>
      </p:sp>
      <p:sp>
        <p:nvSpPr>
          <p:cNvPr id="7" name="Slide Number Placeholder 6">
            <a:extLst>
              <a:ext uri="{FF2B5EF4-FFF2-40B4-BE49-F238E27FC236}">
                <a16:creationId xmlns:a16="http://schemas.microsoft.com/office/drawing/2014/main" id="{C229896A-501E-40E2-AF7C-66EC021A4FEE}"/>
              </a:ext>
            </a:extLst>
          </p:cNvPr>
          <p:cNvSpPr>
            <a:spLocks noGrp="1"/>
          </p:cNvSpPr>
          <p:nvPr>
            <p:ph type="sldNum" sz="quarter" idx="12"/>
          </p:nvPr>
        </p:nvSpPr>
        <p:spPr/>
        <p:txBody>
          <a:bodyPr/>
          <a:lstStyle/>
          <a:p>
            <a:fld id="{E9381A9E-FEFA-4A01-B7B2-44483F467E1C}" type="slidenum">
              <a:rPr lang="en-NZ" smtClean="0"/>
              <a:t>‹#›</a:t>
            </a:fld>
            <a:endParaRPr lang="en-NZ" dirty="0"/>
          </a:p>
        </p:txBody>
      </p:sp>
    </p:spTree>
    <p:extLst>
      <p:ext uri="{BB962C8B-B14F-4D97-AF65-F5344CB8AC3E}">
        <p14:creationId xmlns:p14="http://schemas.microsoft.com/office/powerpoint/2010/main" val="3471746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CA0ADA-F91D-45E1-A54E-E95D658B3FB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84D44F22-EB47-41A8-8CE5-23DFD10AAF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CA5C0481-4772-4CD7-ABE5-1EBF0BBAB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AE2656-91B9-418C-8D61-D283EDC6E40A}" type="datetimeFigureOut">
              <a:rPr lang="en-NZ" smtClean="0"/>
              <a:t>20/03/2019</a:t>
            </a:fld>
            <a:endParaRPr lang="en-NZ" dirty="0"/>
          </a:p>
        </p:txBody>
      </p:sp>
      <p:sp>
        <p:nvSpPr>
          <p:cNvPr id="5" name="Footer Placeholder 4">
            <a:extLst>
              <a:ext uri="{FF2B5EF4-FFF2-40B4-BE49-F238E27FC236}">
                <a16:creationId xmlns:a16="http://schemas.microsoft.com/office/drawing/2014/main" id="{EE5DF26F-5A85-4945-B4B0-A69E7562B1A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a:extLst>
              <a:ext uri="{FF2B5EF4-FFF2-40B4-BE49-F238E27FC236}">
                <a16:creationId xmlns:a16="http://schemas.microsoft.com/office/drawing/2014/main" id="{EC47E27A-EB51-426E-BC37-FAEC1ABA90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381A9E-FEFA-4A01-B7B2-44483F467E1C}" type="slidenum">
              <a:rPr lang="en-NZ" smtClean="0"/>
              <a:t>‹#›</a:t>
            </a:fld>
            <a:endParaRPr lang="en-NZ" dirty="0"/>
          </a:p>
        </p:txBody>
      </p:sp>
    </p:spTree>
    <p:extLst>
      <p:ext uri="{BB962C8B-B14F-4D97-AF65-F5344CB8AC3E}">
        <p14:creationId xmlns:p14="http://schemas.microsoft.com/office/powerpoint/2010/main" val="17811775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faculty.georgetown.edu/irvinem/theory/Semiotics_and_Communication.html" TargetMode="External"/><Relationship Id="rId2" Type="http://schemas.openxmlformats.org/officeDocument/2006/relationships/image" Target="../media/image4.gif&amp;ehk=QTO6DkR4ZMCPM"/><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dage.com/article/adage-encyclopedia/n-w-ayer-son-n-w-ayer-partners/98334/"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creativecommons.org/licenses/by-sa/3.0/" TargetMode="External"/><Relationship Id="rId2" Type="http://schemas.openxmlformats.org/officeDocument/2006/relationships/hyperlink" Target="http://tex.stackexchange.com/questions/121393/tikz-header-and-footer-across-top-and-bottom-of-bulletin-newsletter-page"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n.wikipedia.org/wiki/File:Inverted_pyramid_2.svg" TargetMode="External"/><Relationship Id="rId2" Type="http://schemas.openxmlformats.org/officeDocument/2006/relationships/image" Target="../media/image8.png&amp;ehk=YE5E0l2q2KR35fnNNE424g&amp;r=0&amp;pid=OfficeInsert"/><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unitec.ac.nz/career-and-study-options/graphic-design-and-animation/certificate-in-design-and-visual-arts" TargetMode="External"/><Relationship Id="rId2" Type="http://schemas.openxmlformats.org/officeDocument/2006/relationships/hyperlink" Target="https://www.auckland.ac.nz/en/arts.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zbookawards.nz/national-poetry-da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704F1-CD40-420B-85AF-0C471CFC06F3}"/>
              </a:ext>
            </a:extLst>
          </p:cNvPr>
          <p:cNvSpPr>
            <a:spLocks noGrp="1"/>
          </p:cNvSpPr>
          <p:nvPr>
            <p:ph type="ctrTitle"/>
          </p:nvPr>
        </p:nvSpPr>
        <p:spPr>
          <a:xfrm>
            <a:off x="1524000" y="767256"/>
            <a:ext cx="9144000" cy="3936946"/>
          </a:xfrm>
        </p:spPr>
        <p:txBody>
          <a:bodyPr>
            <a:normAutofit/>
          </a:bodyPr>
          <a:lstStyle/>
          <a:p>
            <a:r>
              <a:rPr lang="en-NZ" sz="4900" b="1" dirty="0">
                <a:solidFill>
                  <a:srgbClr val="C00000"/>
                </a:solidFill>
              </a:rPr>
              <a:t>Comms 200</a:t>
            </a:r>
            <a:br>
              <a:rPr lang="en-NZ" sz="4900" b="1" dirty="0">
                <a:solidFill>
                  <a:srgbClr val="C00000"/>
                </a:solidFill>
              </a:rPr>
            </a:br>
            <a:br>
              <a:rPr lang="en-NZ" sz="4900" b="1" dirty="0">
                <a:solidFill>
                  <a:srgbClr val="C00000"/>
                </a:solidFill>
              </a:rPr>
            </a:br>
            <a:r>
              <a:rPr lang="en-NZ" sz="4900" b="1" dirty="0">
                <a:solidFill>
                  <a:srgbClr val="C00000"/>
                </a:solidFill>
              </a:rPr>
              <a:t>Week 3: Public relations</a:t>
            </a:r>
          </a:p>
        </p:txBody>
      </p:sp>
    </p:spTree>
    <p:extLst>
      <p:ext uri="{BB962C8B-B14F-4D97-AF65-F5344CB8AC3E}">
        <p14:creationId xmlns:p14="http://schemas.microsoft.com/office/powerpoint/2010/main" val="3153186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A1605-BC3E-4B20-A1C6-D4EC88FD3704}"/>
              </a:ext>
            </a:extLst>
          </p:cNvPr>
          <p:cNvSpPr>
            <a:spLocks noGrp="1"/>
          </p:cNvSpPr>
          <p:nvPr>
            <p:ph type="title"/>
          </p:nvPr>
        </p:nvSpPr>
        <p:spPr/>
        <p:txBody>
          <a:bodyPr/>
          <a:lstStyle/>
          <a:p>
            <a:r>
              <a:rPr lang="en-NZ" b="1" dirty="0">
                <a:solidFill>
                  <a:srgbClr val="C00000"/>
                </a:solidFill>
              </a:rPr>
              <a:t>visual approach</a:t>
            </a:r>
          </a:p>
        </p:txBody>
      </p:sp>
      <p:sp>
        <p:nvSpPr>
          <p:cNvPr id="3" name="Content Placeholder 2">
            <a:extLst>
              <a:ext uri="{FF2B5EF4-FFF2-40B4-BE49-F238E27FC236}">
                <a16:creationId xmlns:a16="http://schemas.microsoft.com/office/drawing/2014/main" id="{AC0A2CAB-D8FF-4A58-B56B-68E8BF359BFD}"/>
              </a:ext>
            </a:extLst>
          </p:cNvPr>
          <p:cNvSpPr>
            <a:spLocks noGrp="1"/>
          </p:cNvSpPr>
          <p:nvPr>
            <p:ph idx="1"/>
          </p:nvPr>
        </p:nvSpPr>
        <p:spPr/>
        <p:txBody>
          <a:bodyPr/>
          <a:lstStyle/>
          <a:p>
            <a:r>
              <a:rPr lang="en-NZ" dirty="0"/>
              <a:t>classic</a:t>
            </a:r>
          </a:p>
          <a:p>
            <a:r>
              <a:rPr lang="en-NZ" dirty="0"/>
              <a:t>historical/retro</a:t>
            </a:r>
          </a:p>
          <a:p>
            <a:r>
              <a:rPr lang="en-NZ" dirty="0"/>
              <a:t>modern</a:t>
            </a:r>
          </a:p>
          <a:p>
            <a:r>
              <a:rPr lang="en-NZ" dirty="0"/>
              <a:t>revolutionary</a:t>
            </a:r>
          </a:p>
          <a:p>
            <a:r>
              <a:rPr lang="en-NZ" dirty="0"/>
              <a:t>child-like</a:t>
            </a:r>
          </a:p>
          <a:p>
            <a:r>
              <a:rPr lang="en-NZ" dirty="0"/>
              <a:t>humorous/playful </a:t>
            </a:r>
          </a:p>
        </p:txBody>
      </p:sp>
      <p:pic>
        <p:nvPicPr>
          <p:cNvPr id="5" name="Picture 4">
            <a:extLst>
              <a:ext uri="{FF2B5EF4-FFF2-40B4-BE49-F238E27FC236}">
                <a16:creationId xmlns:a16="http://schemas.microsoft.com/office/drawing/2014/main" id="{259C9F64-9F77-4CF0-8B40-706D805899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5283" y="878599"/>
            <a:ext cx="5656864" cy="3893098"/>
          </a:xfrm>
          <a:prstGeom prst="rect">
            <a:avLst/>
          </a:prstGeom>
        </p:spPr>
      </p:pic>
    </p:spTree>
    <p:extLst>
      <p:ext uri="{BB962C8B-B14F-4D97-AF65-F5344CB8AC3E}">
        <p14:creationId xmlns:p14="http://schemas.microsoft.com/office/powerpoint/2010/main" val="881351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BC449-DF0F-4236-8A55-3078E1CF4645}"/>
              </a:ext>
            </a:extLst>
          </p:cNvPr>
          <p:cNvSpPr>
            <a:spLocks noGrp="1"/>
          </p:cNvSpPr>
          <p:nvPr>
            <p:ph type="title"/>
          </p:nvPr>
        </p:nvSpPr>
        <p:spPr/>
        <p:txBody>
          <a:bodyPr/>
          <a:lstStyle/>
          <a:p>
            <a:r>
              <a:rPr lang="en-NZ" b="1" dirty="0">
                <a:solidFill>
                  <a:srgbClr val="C00000"/>
                </a:solidFill>
              </a:rPr>
              <a:t>infographics checklist</a:t>
            </a:r>
          </a:p>
        </p:txBody>
      </p:sp>
      <p:sp>
        <p:nvSpPr>
          <p:cNvPr id="3" name="Content Placeholder 2">
            <a:extLst>
              <a:ext uri="{FF2B5EF4-FFF2-40B4-BE49-F238E27FC236}">
                <a16:creationId xmlns:a16="http://schemas.microsoft.com/office/drawing/2014/main" id="{E67D247B-6764-49E0-8B5F-40D7325524FD}"/>
              </a:ext>
            </a:extLst>
          </p:cNvPr>
          <p:cNvSpPr>
            <a:spLocks noGrp="1"/>
          </p:cNvSpPr>
          <p:nvPr>
            <p:ph idx="1"/>
          </p:nvPr>
        </p:nvSpPr>
        <p:spPr>
          <a:xfrm>
            <a:off x="838200" y="1429407"/>
            <a:ext cx="10515600" cy="5307724"/>
          </a:xfrm>
        </p:spPr>
        <p:txBody>
          <a:bodyPr>
            <a:noAutofit/>
          </a:bodyPr>
          <a:lstStyle/>
          <a:p>
            <a:pPr marL="0" indent="0">
              <a:lnSpc>
                <a:spcPct val="120000"/>
              </a:lnSpc>
              <a:spcBef>
                <a:spcPts val="0"/>
              </a:spcBef>
              <a:buNone/>
            </a:pPr>
            <a:endParaRPr lang="en-NZ" sz="2000" dirty="0"/>
          </a:p>
          <a:p>
            <a:pPr marL="0" indent="0">
              <a:lnSpc>
                <a:spcPct val="120000"/>
              </a:lnSpc>
              <a:spcBef>
                <a:spcPts val="0"/>
              </a:spcBef>
              <a:buNone/>
            </a:pPr>
            <a:r>
              <a:rPr lang="en-NZ" sz="2000" b="1" dirty="0"/>
              <a:t>– </a:t>
            </a:r>
            <a:r>
              <a:rPr lang="en-NZ" sz="2000" dirty="0"/>
              <a:t>did you </a:t>
            </a:r>
            <a:r>
              <a:rPr lang="en-NZ" sz="2000" i="1" dirty="0"/>
              <a:t>compile facts that are relevant to the issue and the argument of the piece?</a:t>
            </a:r>
            <a:endParaRPr lang="en-NZ" sz="2000" dirty="0"/>
          </a:p>
          <a:p>
            <a:pPr marL="0" indent="0">
              <a:lnSpc>
                <a:spcPct val="120000"/>
              </a:lnSpc>
              <a:spcBef>
                <a:spcPts val="0"/>
              </a:spcBef>
              <a:buNone/>
            </a:pPr>
            <a:r>
              <a:rPr lang="en-NZ" sz="2000" b="1" dirty="0"/>
              <a:t>– </a:t>
            </a:r>
            <a:r>
              <a:rPr lang="en-NZ" sz="2000" dirty="0"/>
              <a:t>did you </a:t>
            </a:r>
            <a:r>
              <a:rPr lang="en-NZ" sz="2000" i="1" dirty="0"/>
              <a:t>include a host of data representations that connects the issue?</a:t>
            </a:r>
            <a:endParaRPr lang="en-NZ" sz="2000" dirty="0"/>
          </a:p>
          <a:p>
            <a:pPr marL="0" indent="0">
              <a:lnSpc>
                <a:spcPct val="120000"/>
              </a:lnSpc>
              <a:spcBef>
                <a:spcPts val="0"/>
              </a:spcBef>
              <a:buNone/>
            </a:pPr>
            <a:r>
              <a:rPr lang="en-NZ" sz="2000" b="1" dirty="0"/>
              <a:t>– </a:t>
            </a:r>
            <a:r>
              <a:rPr lang="en-NZ" sz="2000" dirty="0"/>
              <a:t>did you </a:t>
            </a:r>
            <a:r>
              <a:rPr lang="en-NZ" sz="2000" i="1" dirty="0"/>
              <a:t>follow BANGPP design checklist to review the layout?</a:t>
            </a:r>
            <a:endParaRPr lang="en-NZ" sz="2000" dirty="0"/>
          </a:p>
          <a:p>
            <a:pPr marL="0" indent="0">
              <a:lnSpc>
                <a:spcPct val="120000"/>
              </a:lnSpc>
              <a:spcBef>
                <a:spcPts val="0"/>
              </a:spcBef>
              <a:buNone/>
            </a:pPr>
            <a:r>
              <a:rPr lang="en-NZ" sz="2000" b="1" dirty="0"/>
              <a:t>– </a:t>
            </a:r>
            <a:r>
              <a:rPr lang="en-NZ" sz="2000" dirty="0"/>
              <a:t>did you </a:t>
            </a:r>
            <a:r>
              <a:rPr lang="en-NZ" sz="2000" i="1" dirty="0"/>
              <a:t>include a prominent, attention-grabbing headline?</a:t>
            </a:r>
            <a:endParaRPr lang="en-NZ" sz="2000" dirty="0"/>
          </a:p>
          <a:p>
            <a:pPr marL="0" indent="0">
              <a:lnSpc>
                <a:spcPct val="120000"/>
              </a:lnSpc>
              <a:spcBef>
                <a:spcPts val="0"/>
              </a:spcBef>
              <a:buNone/>
            </a:pPr>
            <a:r>
              <a:rPr lang="en-NZ" sz="2000" b="1" dirty="0"/>
              <a:t>– </a:t>
            </a:r>
            <a:r>
              <a:rPr lang="en-NZ" sz="2000" dirty="0"/>
              <a:t>did you </a:t>
            </a:r>
            <a:r>
              <a:rPr lang="en-NZ" sz="2000" i="1" dirty="0"/>
              <a:t>check the facts, their accuracy, and sources?</a:t>
            </a:r>
            <a:endParaRPr lang="en-NZ" sz="2000" dirty="0"/>
          </a:p>
          <a:p>
            <a:pPr marL="0" indent="0">
              <a:lnSpc>
                <a:spcPct val="120000"/>
              </a:lnSpc>
              <a:spcBef>
                <a:spcPts val="0"/>
              </a:spcBef>
              <a:buNone/>
            </a:pPr>
            <a:r>
              <a:rPr lang="en-NZ" sz="2000" b="1" dirty="0"/>
              <a:t>– </a:t>
            </a:r>
            <a:r>
              <a:rPr lang="en-NZ" sz="2000" dirty="0"/>
              <a:t>did you </a:t>
            </a:r>
            <a:r>
              <a:rPr lang="en-NZ" sz="2000" i="1" dirty="0"/>
              <a:t>cite the sources of the statistics?</a:t>
            </a:r>
            <a:endParaRPr lang="en-NZ" sz="2000" dirty="0"/>
          </a:p>
          <a:p>
            <a:pPr marL="0" indent="0">
              <a:lnSpc>
                <a:spcPct val="120000"/>
              </a:lnSpc>
              <a:spcBef>
                <a:spcPts val="0"/>
              </a:spcBef>
              <a:buNone/>
            </a:pPr>
            <a:r>
              <a:rPr lang="en-NZ" sz="2000" b="1" dirty="0"/>
              <a:t>– </a:t>
            </a:r>
            <a:r>
              <a:rPr lang="en-NZ" sz="2000" dirty="0"/>
              <a:t>did you </a:t>
            </a:r>
            <a:r>
              <a:rPr lang="en-NZ" sz="2000" i="1" dirty="0"/>
              <a:t>present the argument and data with a flow with each section having a headline?</a:t>
            </a:r>
            <a:endParaRPr lang="en-NZ" sz="2000" dirty="0"/>
          </a:p>
          <a:p>
            <a:pPr marL="0" indent="0">
              <a:lnSpc>
                <a:spcPct val="120000"/>
              </a:lnSpc>
              <a:spcBef>
                <a:spcPts val="0"/>
              </a:spcBef>
              <a:buNone/>
            </a:pPr>
            <a:r>
              <a:rPr lang="en-NZ" sz="2000" b="1" dirty="0"/>
              <a:t>– </a:t>
            </a:r>
            <a:r>
              <a:rPr lang="en-NZ" sz="2000" dirty="0"/>
              <a:t>did you </a:t>
            </a:r>
            <a:r>
              <a:rPr lang="en-NZ" sz="2000" i="1" dirty="0"/>
              <a:t>check all the numbers, names, telephone numbers, web addresses, and locations for accuracy?</a:t>
            </a:r>
            <a:endParaRPr lang="en-NZ" sz="2000" dirty="0"/>
          </a:p>
          <a:p>
            <a:pPr marL="0" indent="0">
              <a:lnSpc>
                <a:spcPct val="120000"/>
              </a:lnSpc>
              <a:spcBef>
                <a:spcPts val="0"/>
              </a:spcBef>
              <a:buNone/>
            </a:pPr>
            <a:r>
              <a:rPr lang="en-NZ" sz="2000" b="1" dirty="0"/>
              <a:t>– </a:t>
            </a:r>
            <a:r>
              <a:rPr lang="en-NZ" sz="2000" dirty="0"/>
              <a:t>did you </a:t>
            </a:r>
            <a:r>
              <a:rPr lang="en-NZ" sz="2000" i="1" dirty="0"/>
              <a:t>use the correct logo and placement to be consistent with the brand? </a:t>
            </a:r>
            <a:r>
              <a:rPr lang="en-NZ" sz="2000" dirty="0"/>
              <a:t>[yes or no]</a:t>
            </a:r>
          </a:p>
          <a:p>
            <a:pPr marL="0" indent="0">
              <a:lnSpc>
                <a:spcPct val="120000"/>
              </a:lnSpc>
              <a:spcBef>
                <a:spcPts val="0"/>
              </a:spcBef>
              <a:buNone/>
            </a:pPr>
            <a:r>
              <a:rPr lang="en-NZ" sz="2000" b="1" dirty="0"/>
              <a:t>– </a:t>
            </a:r>
            <a:r>
              <a:rPr lang="en-NZ" sz="2000" dirty="0"/>
              <a:t>did you </a:t>
            </a:r>
            <a:r>
              <a:rPr lang="en-NZ" sz="2000" i="1" dirty="0"/>
              <a:t>reread, edit, and reread again to catch any spelling, grammar, and data errors? </a:t>
            </a:r>
            <a:r>
              <a:rPr lang="en-NZ" sz="2000" dirty="0"/>
              <a:t>[yes or no]</a:t>
            </a:r>
          </a:p>
          <a:p>
            <a:pPr marL="0" indent="0">
              <a:lnSpc>
                <a:spcPct val="120000"/>
              </a:lnSpc>
              <a:spcBef>
                <a:spcPts val="0"/>
              </a:spcBef>
              <a:buNone/>
            </a:pPr>
            <a:endParaRPr lang="en-NZ" sz="2000" dirty="0"/>
          </a:p>
          <a:p>
            <a:pPr marL="0" indent="0">
              <a:lnSpc>
                <a:spcPct val="120000"/>
              </a:lnSpc>
              <a:spcBef>
                <a:spcPts val="0"/>
              </a:spcBef>
              <a:buNone/>
            </a:pPr>
            <a:r>
              <a:rPr lang="en-NZ" sz="2000" dirty="0"/>
              <a:t>(DiMarco, pg. 186)</a:t>
            </a:r>
          </a:p>
        </p:txBody>
      </p:sp>
    </p:spTree>
    <p:extLst>
      <p:ext uri="{BB962C8B-B14F-4D97-AF65-F5344CB8AC3E}">
        <p14:creationId xmlns:p14="http://schemas.microsoft.com/office/powerpoint/2010/main" val="2106777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F4B3CC70-3A4E-4B25-8DDB-F1743575296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09024" y="490654"/>
            <a:ext cx="6835698" cy="5965902"/>
          </a:xfrm>
          <a:prstGeom prst="rect">
            <a:avLst/>
          </a:prstGeom>
        </p:spPr>
      </p:pic>
    </p:spTree>
    <p:extLst>
      <p:ext uri="{BB962C8B-B14F-4D97-AF65-F5344CB8AC3E}">
        <p14:creationId xmlns:p14="http://schemas.microsoft.com/office/powerpoint/2010/main" val="3588737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BA3CD9D-B3E2-460A-AFE7-BC859C7C35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6858000"/>
          </a:xfrm>
        </p:spPr>
      </p:pic>
    </p:spTree>
    <p:extLst>
      <p:ext uri="{BB962C8B-B14F-4D97-AF65-F5344CB8AC3E}">
        <p14:creationId xmlns:p14="http://schemas.microsoft.com/office/powerpoint/2010/main" val="1263656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96678C6-BEBE-475D-9EE2-2B7AB5D097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364022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DDF459AB-88EF-4924-B8CD-08F6A99AA94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3360192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2A39F-279A-4C16-9A17-0AAF9F544338}"/>
              </a:ext>
            </a:extLst>
          </p:cNvPr>
          <p:cNvSpPr>
            <a:spLocks noGrp="1"/>
          </p:cNvSpPr>
          <p:nvPr>
            <p:ph type="title"/>
          </p:nvPr>
        </p:nvSpPr>
        <p:spPr/>
        <p:txBody>
          <a:bodyPr/>
          <a:lstStyle/>
          <a:p>
            <a:r>
              <a:rPr lang="en-NZ" b="1" dirty="0">
                <a:solidFill>
                  <a:srgbClr val="C00000"/>
                </a:solidFill>
              </a:rPr>
              <a:t>image writing</a:t>
            </a:r>
          </a:p>
        </p:txBody>
      </p:sp>
      <p:sp>
        <p:nvSpPr>
          <p:cNvPr id="3" name="Content Placeholder 2">
            <a:extLst>
              <a:ext uri="{FF2B5EF4-FFF2-40B4-BE49-F238E27FC236}">
                <a16:creationId xmlns:a16="http://schemas.microsoft.com/office/drawing/2014/main" id="{07B23F4D-8EDC-4555-AF1A-890830D9AAB5}"/>
              </a:ext>
            </a:extLst>
          </p:cNvPr>
          <p:cNvSpPr>
            <a:spLocks noGrp="1"/>
          </p:cNvSpPr>
          <p:nvPr>
            <p:ph idx="1"/>
          </p:nvPr>
        </p:nvSpPr>
        <p:spPr>
          <a:xfrm>
            <a:off x="838200" y="1366464"/>
            <a:ext cx="10515600" cy="5239820"/>
          </a:xfrm>
        </p:spPr>
        <p:txBody>
          <a:bodyPr>
            <a:noAutofit/>
          </a:bodyPr>
          <a:lstStyle/>
          <a:p>
            <a:pPr marL="0" indent="0">
              <a:lnSpc>
                <a:spcPct val="120000"/>
              </a:lnSpc>
              <a:spcBef>
                <a:spcPts val="0"/>
              </a:spcBef>
              <a:buNone/>
            </a:pPr>
            <a:r>
              <a:rPr lang="en-NZ" sz="1800" b="1" dirty="0"/>
              <a:t>purpose</a:t>
            </a:r>
          </a:p>
          <a:p>
            <a:pPr>
              <a:lnSpc>
                <a:spcPct val="120000"/>
              </a:lnSpc>
              <a:spcBef>
                <a:spcPts val="0"/>
              </a:spcBef>
            </a:pPr>
            <a:r>
              <a:rPr lang="en-NZ" sz="1800" dirty="0"/>
              <a:t>promotional/persuasive </a:t>
            </a:r>
          </a:p>
          <a:p>
            <a:pPr>
              <a:lnSpc>
                <a:spcPct val="120000"/>
              </a:lnSpc>
              <a:spcBef>
                <a:spcPts val="0"/>
              </a:spcBef>
            </a:pPr>
            <a:r>
              <a:rPr lang="en-NZ" sz="1800" dirty="0"/>
              <a:t>informational/instructional</a:t>
            </a:r>
          </a:p>
          <a:p>
            <a:pPr marL="0" indent="0">
              <a:lnSpc>
                <a:spcPct val="120000"/>
              </a:lnSpc>
              <a:spcBef>
                <a:spcPts val="0"/>
              </a:spcBef>
              <a:buNone/>
            </a:pPr>
            <a:endParaRPr lang="en-NZ" sz="1800" dirty="0"/>
          </a:p>
          <a:p>
            <a:pPr marL="0" indent="0">
              <a:lnSpc>
                <a:spcPct val="120000"/>
              </a:lnSpc>
              <a:spcBef>
                <a:spcPts val="0"/>
              </a:spcBef>
              <a:buNone/>
            </a:pPr>
            <a:r>
              <a:rPr lang="en-NZ" sz="1800" b="1" dirty="0"/>
              <a:t>design</a:t>
            </a:r>
          </a:p>
          <a:p>
            <a:pPr>
              <a:lnSpc>
                <a:spcPct val="120000"/>
              </a:lnSpc>
              <a:spcBef>
                <a:spcPts val="0"/>
              </a:spcBef>
            </a:pPr>
            <a:r>
              <a:rPr lang="en-NZ" sz="1800" dirty="0"/>
              <a:t>clear title or heading </a:t>
            </a:r>
          </a:p>
          <a:p>
            <a:pPr>
              <a:lnSpc>
                <a:spcPct val="120000"/>
              </a:lnSpc>
              <a:spcBef>
                <a:spcPts val="0"/>
              </a:spcBef>
            </a:pPr>
            <a:r>
              <a:rPr lang="en-NZ" sz="1800" dirty="0"/>
              <a:t>visually appealing</a:t>
            </a:r>
          </a:p>
          <a:p>
            <a:pPr>
              <a:lnSpc>
                <a:spcPct val="120000"/>
              </a:lnSpc>
              <a:spcBef>
                <a:spcPts val="0"/>
              </a:spcBef>
            </a:pPr>
            <a:r>
              <a:rPr lang="en-NZ" sz="1800" dirty="0"/>
              <a:t>logical pattern of organisation</a:t>
            </a:r>
          </a:p>
          <a:p>
            <a:pPr>
              <a:lnSpc>
                <a:spcPct val="120000"/>
              </a:lnSpc>
              <a:spcBef>
                <a:spcPts val="0"/>
              </a:spcBef>
            </a:pPr>
            <a:r>
              <a:rPr lang="en-NZ" sz="1800" dirty="0"/>
              <a:t>most important information highlighted </a:t>
            </a:r>
          </a:p>
          <a:p>
            <a:pPr>
              <a:lnSpc>
                <a:spcPct val="120000"/>
              </a:lnSpc>
              <a:spcBef>
                <a:spcPts val="0"/>
              </a:spcBef>
            </a:pPr>
            <a:r>
              <a:rPr lang="en-NZ" sz="1800" dirty="0"/>
              <a:t>contact details for organisation or sponsor (where to go to learn more)</a:t>
            </a:r>
          </a:p>
          <a:p>
            <a:pPr>
              <a:lnSpc>
                <a:spcPct val="120000"/>
              </a:lnSpc>
              <a:spcBef>
                <a:spcPts val="0"/>
              </a:spcBef>
            </a:pPr>
            <a:endParaRPr lang="en-NZ" sz="1800" dirty="0"/>
          </a:p>
          <a:p>
            <a:pPr marL="0" indent="0">
              <a:lnSpc>
                <a:spcPct val="120000"/>
              </a:lnSpc>
              <a:spcBef>
                <a:spcPts val="0"/>
              </a:spcBef>
              <a:buNone/>
            </a:pPr>
            <a:r>
              <a:rPr lang="en-NZ" sz="1800" b="1" dirty="0"/>
              <a:t>ask</a:t>
            </a:r>
            <a:r>
              <a:rPr lang="en-NZ" sz="1800" dirty="0"/>
              <a:t>: </a:t>
            </a:r>
          </a:p>
          <a:p>
            <a:pPr marL="0" indent="0">
              <a:lnSpc>
                <a:spcPct val="120000"/>
              </a:lnSpc>
              <a:spcBef>
                <a:spcPts val="0"/>
              </a:spcBef>
              <a:buNone/>
            </a:pPr>
            <a:r>
              <a:rPr lang="en-NZ" sz="1800" dirty="0"/>
              <a:t>– what does the reader already know? </a:t>
            </a:r>
          </a:p>
          <a:p>
            <a:pPr marL="0" indent="0">
              <a:lnSpc>
                <a:spcPct val="120000"/>
              </a:lnSpc>
              <a:spcBef>
                <a:spcPts val="0"/>
              </a:spcBef>
              <a:buNone/>
            </a:pPr>
            <a:r>
              <a:rPr lang="en-NZ" sz="1800" dirty="0"/>
              <a:t>– how much information does the reader need to know? </a:t>
            </a:r>
          </a:p>
          <a:p>
            <a:pPr marL="0" indent="0">
              <a:lnSpc>
                <a:spcPct val="120000"/>
              </a:lnSpc>
              <a:spcBef>
                <a:spcPts val="0"/>
              </a:spcBef>
              <a:buNone/>
            </a:pPr>
            <a:r>
              <a:rPr lang="en-NZ" sz="1800" dirty="0"/>
              <a:t>– what might the reader like to know (anticipate what questions they might ask)</a:t>
            </a:r>
          </a:p>
          <a:p>
            <a:pPr marL="0" indent="0">
              <a:lnSpc>
                <a:spcPct val="120000"/>
              </a:lnSpc>
              <a:spcBef>
                <a:spcPts val="0"/>
              </a:spcBef>
              <a:buNone/>
            </a:pPr>
            <a:r>
              <a:rPr lang="en-NZ" sz="1800" dirty="0"/>
              <a:t>– how will the material be distributed, and/or where displayed</a:t>
            </a:r>
          </a:p>
          <a:p>
            <a:pPr marL="0" indent="0">
              <a:lnSpc>
                <a:spcPct val="120000"/>
              </a:lnSpc>
              <a:spcBef>
                <a:spcPts val="0"/>
              </a:spcBef>
              <a:buNone/>
            </a:pPr>
            <a:endParaRPr lang="en-NZ" dirty="0"/>
          </a:p>
          <a:p>
            <a:pPr marL="0" indent="0">
              <a:lnSpc>
                <a:spcPct val="120000"/>
              </a:lnSpc>
              <a:spcBef>
                <a:spcPts val="0"/>
              </a:spcBef>
              <a:buNone/>
            </a:pPr>
            <a:endParaRPr lang="en-NZ" dirty="0"/>
          </a:p>
          <a:p>
            <a:pPr marL="0" indent="0">
              <a:lnSpc>
                <a:spcPct val="120000"/>
              </a:lnSpc>
              <a:spcBef>
                <a:spcPts val="0"/>
              </a:spcBef>
              <a:buNone/>
            </a:pPr>
            <a:endParaRPr lang="en-NZ" sz="1600" dirty="0"/>
          </a:p>
        </p:txBody>
      </p:sp>
    </p:spTree>
    <p:extLst>
      <p:ext uri="{BB962C8B-B14F-4D97-AF65-F5344CB8AC3E}">
        <p14:creationId xmlns:p14="http://schemas.microsoft.com/office/powerpoint/2010/main" val="2560202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33EBA-AD7D-4FAD-81B1-F2B9B390802B}"/>
              </a:ext>
            </a:extLst>
          </p:cNvPr>
          <p:cNvSpPr>
            <a:spLocks noGrp="1"/>
          </p:cNvSpPr>
          <p:nvPr>
            <p:ph type="title"/>
          </p:nvPr>
        </p:nvSpPr>
        <p:spPr>
          <a:xfrm>
            <a:off x="838200" y="365125"/>
            <a:ext cx="10515600" cy="2110446"/>
          </a:xfrm>
        </p:spPr>
        <p:txBody>
          <a:bodyPr>
            <a:normAutofit/>
          </a:bodyPr>
          <a:lstStyle/>
          <a:p>
            <a:r>
              <a:rPr lang="en-NZ" b="1" dirty="0">
                <a:solidFill>
                  <a:srgbClr val="C00000"/>
                </a:solidFill>
              </a:rPr>
              <a:t>Ayers no.1 ad (advertisement design)</a:t>
            </a:r>
            <a:r>
              <a:rPr lang="en-NZ" dirty="0"/>
              <a:t> </a:t>
            </a:r>
            <a:br>
              <a:rPr lang="en-NZ" dirty="0"/>
            </a:br>
            <a:r>
              <a:rPr lang="en-NZ" sz="2400" dirty="0">
                <a:hlinkClick r:id="rId2"/>
              </a:rPr>
              <a:t>https://adage.com/article/adage-encyclopedia/n-w-ayer-son-n-w-ayer-partners/98334/</a:t>
            </a:r>
            <a:endParaRPr lang="en-NZ" dirty="0"/>
          </a:p>
        </p:txBody>
      </p:sp>
      <p:sp>
        <p:nvSpPr>
          <p:cNvPr id="3" name="Content Placeholder 2">
            <a:extLst>
              <a:ext uri="{FF2B5EF4-FFF2-40B4-BE49-F238E27FC236}">
                <a16:creationId xmlns:a16="http://schemas.microsoft.com/office/drawing/2014/main" id="{1264A209-446D-46A1-932A-8D5445806AAA}"/>
              </a:ext>
            </a:extLst>
          </p:cNvPr>
          <p:cNvSpPr>
            <a:spLocks noGrp="1"/>
          </p:cNvSpPr>
          <p:nvPr>
            <p:ph sz="half" idx="1"/>
          </p:nvPr>
        </p:nvSpPr>
        <p:spPr>
          <a:xfrm>
            <a:off x="838200" y="2297151"/>
            <a:ext cx="5181600" cy="4560848"/>
          </a:xfrm>
        </p:spPr>
        <p:txBody>
          <a:bodyPr>
            <a:normAutofit fontScale="92500" lnSpcReduction="10000"/>
          </a:bodyPr>
          <a:lstStyle/>
          <a:p>
            <a:pPr marL="0" indent="0">
              <a:buNone/>
            </a:pPr>
            <a:r>
              <a:rPr lang="en-NZ" dirty="0"/>
              <a:t>in descending order</a:t>
            </a:r>
          </a:p>
          <a:p>
            <a:pPr marL="0" indent="0">
              <a:buNone/>
            </a:pPr>
            <a:endParaRPr lang="en-NZ" dirty="0"/>
          </a:p>
          <a:p>
            <a:r>
              <a:rPr lang="en-NZ" dirty="0"/>
              <a:t>image</a:t>
            </a:r>
          </a:p>
          <a:p>
            <a:r>
              <a:rPr lang="en-NZ" dirty="0"/>
              <a:t>headline</a:t>
            </a:r>
          </a:p>
          <a:p>
            <a:r>
              <a:rPr lang="en-NZ" dirty="0"/>
              <a:t>subheading</a:t>
            </a:r>
          </a:p>
          <a:p>
            <a:r>
              <a:rPr lang="en-NZ" dirty="0"/>
              <a:t>body copy </a:t>
            </a:r>
          </a:p>
          <a:p>
            <a:r>
              <a:rPr lang="en-NZ" dirty="0"/>
              <a:t>logo</a:t>
            </a:r>
          </a:p>
          <a:p>
            <a:endParaRPr lang="en-NZ" dirty="0"/>
          </a:p>
          <a:p>
            <a:pPr marL="0" indent="0">
              <a:buNone/>
            </a:pPr>
            <a:r>
              <a:rPr lang="en-NZ" dirty="0"/>
              <a:t>order may be inverted</a:t>
            </a:r>
          </a:p>
          <a:p>
            <a:pPr marL="0" indent="0">
              <a:buNone/>
            </a:pPr>
            <a:r>
              <a:rPr lang="en-NZ" dirty="0"/>
              <a:t> </a:t>
            </a:r>
          </a:p>
          <a:p>
            <a:endParaRPr lang="en-NZ" dirty="0"/>
          </a:p>
          <a:p>
            <a:endParaRPr lang="en-NZ" dirty="0"/>
          </a:p>
        </p:txBody>
      </p:sp>
      <p:sp>
        <p:nvSpPr>
          <p:cNvPr id="4" name="Content Placeholder 3">
            <a:extLst>
              <a:ext uri="{FF2B5EF4-FFF2-40B4-BE49-F238E27FC236}">
                <a16:creationId xmlns:a16="http://schemas.microsoft.com/office/drawing/2014/main" id="{B93C4921-D7C5-4CBC-9841-BDE79F40F11D}"/>
              </a:ext>
            </a:extLst>
          </p:cNvPr>
          <p:cNvSpPr>
            <a:spLocks noGrp="1"/>
          </p:cNvSpPr>
          <p:nvPr>
            <p:ph sz="half" idx="2"/>
          </p:nvPr>
        </p:nvSpPr>
        <p:spPr>
          <a:xfrm>
            <a:off x="6172200" y="2297151"/>
            <a:ext cx="5181600" cy="3879812"/>
          </a:xfrm>
        </p:spPr>
        <p:txBody>
          <a:bodyPr>
            <a:normAutofit fontScale="92500" lnSpcReduction="10000"/>
          </a:bodyPr>
          <a:lstStyle/>
          <a:p>
            <a:pPr marL="0" indent="0">
              <a:buNone/>
            </a:pPr>
            <a:r>
              <a:rPr lang="en-NZ" dirty="0"/>
              <a:t>bear in mind </a:t>
            </a:r>
          </a:p>
          <a:p>
            <a:pPr marL="0" indent="0">
              <a:buNone/>
            </a:pPr>
            <a:endParaRPr lang="en-NZ" dirty="0"/>
          </a:p>
          <a:p>
            <a:pPr marL="0" indent="0">
              <a:buNone/>
            </a:pPr>
            <a:r>
              <a:rPr lang="en-NZ" dirty="0"/>
              <a:t>– one idea per advert</a:t>
            </a:r>
          </a:p>
          <a:p>
            <a:pPr marL="0" indent="0">
              <a:buNone/>
            </a:pPr>
            <a:r>
              <a:rPr lang="en-NZ" dirty="0"/>
              <a:t>– ‘you’ viewpoint</a:t>
            </a:r>
          </a:p>
          <a:p>
            <a:pPr marL="0" indent="0">
              <a:buNone/>
            </a:pPr>
            <a:r>
              <a:rPr lang="en-NZ" dirty="0"/>
              <a:t>– foreground USP </a:t>
            </a:r>
          </a:p>
          <a:p>
            <a:pPr marL="0" indent="0">
              <a:buNone/>
            </a:pPr>
            <a:r>
              <a:rPr lang="en-NZ" dirty="0"/>
              <a:t>(unique selling point)</a:t>
            </a:r>
          </a:p>
          <a:p>
            <a:endParaRPr lang="en-NZ" dirty="0"/>
          </a:p>
        </p:txBody>
      </p:sp>
    </p:spTree>
    <p:extLst>
      <p:ext uri="{BB962C8B-B14F-4D97-AF65-F5344CB8AC3E}">
        <p14:creationId xmlns:p14="http://schemas.microsoft.com/office/powerpoint/2010/main" val="1313249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B22B3-D94C-44F2-A413-1EE697D10ECB}"/>
              </a:ext>
            </a:extLst>
          </p:cNvPr>
          <p:cNvSpPr>
            <a:spLocks noGrp="1"/>
          </p:cNvSpPr>
          <p:nvPr>
            <p:ph type="title"/>
          </p:nvPr>
        </p:nvSpPr>
        <p:spPr/>
        <p:txBody>
          <a:bodyPr/>
          <a:lstStyle/>
          <a:p>
            <a:r>
              <a:rPr lang="en-NZ" b="1" dirty="0">
                <a:solidFill>
                  <a:srgbClr val="C00000"/>
                </a:solidFill>
              </a:rPr>
              <a:t>design process – research steps</a:t>
            </a:r>
          </a:p>
        </p:txBody>
      </p:sp>
      <p:sp>
        <p:nvSpPr>
          <p:cNvPr id="3" name="Content Placeholder 2">
            <a:extLst>
              <a:ext uri="{FF2B5EF4-FFF2-40B4-BE49-F238E27FC236}">
                <a16:creationId xmlns:a16="http://schemas.microsoft.com/office/drawing/2014/main" id="{07C38B1D-78B0-43CE-9431-BBBE99080B95}"/>
              </a:ext>
            </a:extLst>
          </p:cNvPr>
          <p:cNvSpPr>
            <a:spLocks noGrp="1"/>
          </p:cNvSpPr>
          <p:nvPr>
            <p:ph idx="1"/>
          </p:nvPr>
        </p:nvSpPr>
        <p:spPr/>
        <p:txBody>
          <a:bodyPr>
            <a:normAutofit/>
          </a:bodyPr>
          <a:lstStyle/>
          <a:p>
            <a:pPr>
              <a:lnSpc>
                <a:spcPct val="110000"/>
              </a:lnSpc>
              <a:spcBef>
                <a:spcPts val="0"/>
              </a:spcBef>
            </a:pPr>
            <a:r>
              <a:rPr lang="en-NZ" dirty="0"/>
              <a:t>identify audience</a:t>
            </a:r>
          </a:p>
          <a:p>
            <a:pPr>
              <a:lnSpc>
                <a:spcPct val="110000"/>
              </a:lnSpc>
              <a:spcBef>
                <a:spcPts val="0"/>
              </a:spcBef>
            </a:pPr>
            <a:r>
              <a:rPr lang="en-NZ" dirty="0"/>
              <a:t>research audience</a:t>
            </a:r>
          </a:p>
          <a:p>
            <a:pPr>
              <a:lnSpc>
                <a:spcPct val="110000"/>
              </a:lnSpc>
              <a:spcBef>
                <a:spcPts val="0"/>
              </a:spcBef>
            </a:pPr>
            <a:r>
              <a:rPr lang="en-NZ" dirty="0"/>
              <a:t>target (using keywords) </a:t>
            </a:r>
          </a:p>
          <a:p>
            <a:pPr>
              <a:lnSpc>
                <a:spcPct val="110000"/>
              </a:lnSpc>
              <a:spcBef>
                <a:spcPts val="0"/>
              </a:spcBef>
            </a:pPr>
            <a:r>
              <a:rPr lang="en-NZ" dirty="0"/>
              <a:t>conceptualise (copy)</a:t>
            </a:r>
          </a:p>
          <a:p>
            <a:pPr>
              <a:lnSpc>
                <a:spcPct val="110000"/>
              </a:lnSpc>
              <a:spcBef>
                <a:spcPts val="0"/>
              </a:spcBef>
            </a:pPr>
            <a:r>
              <a:rPr lang="en-NZ" dirty="0"/>
              <a:t>create (mock up)</a:t>
            </a:r>
          </a:p>
          <a:p>
            <a:pPr>
              <a:lnSpc>
                <a:spcPct val="110000"/>
              </a:lnSpc>
              <a:spcBef>
                <a:spcPts val="0"/>
              </a:spcBef>
            </a:pPr>
            <a:r>
              <a:rPr lang="en-NZ" dirty="0"/>
              <a:t>revise</a:t>
            </a:r>
          </a:p>
          <a:p>
            <a:pPr>
              <a:lnSpc>
                <a:spcPct val="110000"/>
              </a:lnSpc>
              <a:spcBef>
                <a:spcPts val="0"/>
              </a:spcBef>
            </a:pPr>
            <a:r>
              <a:rPr lang="en-NZ" dirty="0"/>
              <a:t>evaluate</a:t>
            </a:r>
          </a:p>
          <a:p>
            <a:pPr marL="0" indent="0">
              <a:lnSpc>
                <a:spcPct val="110000"/>
              </a:lnSpc>
              <a:spcBef>
                <a:spcPts val="0"/>
              </a:spcBef>
              <a:buNone/>
            </a:pPr>
            <a:endParaRPr lang="en-NZ" dirty="0"/>
          </a:p>
          <a:p>
            <a:pPr marL="0" indent="0">
              <a:lnSpc>
                <a:spcPct val="110000"/>
              </a:lnSpc>
              <a:spcBef>
                <a:spcPts val="0"/>
              </a:spcBef>
              <a:buNone/>
            </a:pPr>
            <a:r>
              <a:rPr lang="en-NZ" dirty="0"/>
              <a:t>(DiMarco, p.146) </a:t>
            </a:r>
          </a:p>
        </p:txBody>
      </p:sp>
    </p:spTree>
    <p:extLst>
      <p:ext uri="{BB962C8B-B14F-4D97-AF65-F5344CB8AC3E}">
        <p14:creationId xmlns:p14="http://schemas.microsoft.com/office/powerpoint/2010/main" val="29548204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327A4-1D7E-4750-88F9-99F21DD243F4}"/>
              </a:ext>
            </a:extLst>
          </p:cNvPr>
          <p:cNvSpPr>
            <a:spLocks noGrp="1"/>
          </p:cNvSpPr>
          <p:nvPr>
            <p:ph type="title"/>
          </p:nvPr>
        </p:nvSpPr>
        <p:spPr/>
        <p:txBody>
          <a:bodyPr/>
          <a:lstStyle/>
          <a:p>
            <a:r>
              <a:rPr lang="en-NZ" b="1" dirty="0">
                <a:solidFill>
                  <a:srgbClr val="C00000"/>
                </a:solidFill>
              </a:rPr>
              <a:t>social media rules</a:t>
            </a:r>
          </a:p>
        </p:txBody>
      </p:sp>
      <p:sp>
        <p:nvSpPr>
          <p:cNvPr id="3" name="Content Placeholder 2">
            <a:extLst>
              <a:ext uri="{FF2B5EF4-FFF2-40B4-BE49-F238E27FC236}">
                <a16:creationId xmlns:a16="http://schemas.microsoft.com/office/drawing/2014/main" id="{872EEB32-E5E0-4E7F-8750-7E82A6422342}"/>
              </a:ext>
            </a:extLst>
          </p:cNvPr>
          <p:cNvSpPr>
            <a:spLocks noGrp="1"/>
          </p:cNvSpPr>
          <p:nvPr>
            <p:ph idx="1"/>
          </p:nvPr>
        </p:nvSpPr>
        <p:spPr/>
        <p:txBody>
          <a:bodyPr>
            <a:normAutofit lnSpcReduction="10000"/>
          </a:bodyPr>
          <a:lstStyle/>
          <a:p>
            <a:r>
              <a:rPr lang="en-NZ" dirty="0"/>
              <a:t>be brief</a:t>
            </a:r>
          </a:p>
          <a:p>
            <a:r>
              <a:rPr lang="en-NZ" dirty="0"/>
              <a:t>avoid over-promotion</a:t>
            </a:r>
          </a:p>
          <a:p>
            <a:r>
              <a:rPr lang="en-NZ" dirty="0"/>
              <a:t>diversify content</a:t>
            </a:r>
          </a:p>
          <a:p>
            <a:r>
              <a:rPr lang="en-NZ" dirty="0"/>
              <a:t>prompt interactive behaviour</a:t>
            </a:r>
          </a:p>
          <a:p>
            <a:r>
              <a:rPr lang="en-NZ" dirty="0"/>
              <a:t>respond quickly </a:t>
            </a:r>
          </a:p>
          <a:p>
            <a:r>
              <a:rPr lang="en-NZ" dirty="0"/>
              <a:t>let users create content</a:t>
            </a:r>
          </a:p>
          <a:p>
            <a:r>
              <a:rPr lang="en-NZ" dirty="0"/>
              <a:t>use visuals</a:t>
            </a:r>
          </a:p>
          <a:p>
            <a:pPr marL="0" indent="0">
              <a:buNone/>
            </a:pPr>
            <a:endParaRPr lang="en-NZ" dirty="0"/>
          </a:p>
          <a:p>
            <a:pPr marL="0" indent="0">
              <a:buNone/>
            </a:pPr>
            <a:r>
              <a:rPr lang="en-NZ" dirty="0"/>
              <a:t>(DiMarco, chapter 9)</a:t>
            </a:r>
          </a:p>
        </p:txBody>
      </p:sp>
    </p:spTree>
    <p:extLst>
      <p:ext uri="{BB962C8B-B14F-4D97-AF65-F5344CB8AC3E}">
        <p14:creationId xmlns:p14="http://schemas.microsoft.com/office/powerpoint/2010/main" val="1955111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B42F8-32C8-4717-AB82-B5D0C60FF32D}"/>
              </a:ext>
            </a:extLst>
          </p:cNvPr>
          <p:cNvSpPr>
            <a:spLocks noGrp="1"/>
          </p:cNvSpPr>
          <p:nvPr>
            <p:ph type="title"/>
          </p:nvPr>
        </p:nvSpPr>
        <p:spPr>
          <a:xfrm>
            <a:off x="838200" y="365125"/>
            <a:ext cx="10504470" cy="777875"/>
          </a:xfrm>
        </p:spPr>
        <p:txBody>
          <a:bodyPr>
            <a:normAutofit/>
          </a:bodyPr>
          <a:lstStyle/>
          <a:p>
            <a:r>
              <a:rPr lang="en-NZ" sz="4000" b="1" dirty="0">
                <a:solidFill>
                  <a:srgbClr val="C00000"/>
                </a:solidFill>
              </a:rPr>
              <a:t>public relations writing </a:t>
            </a:r>
          </a:p>
        </p:txBody>
      </p:sp>
      <p:sp>
        <p:nvSpPr>
          <p:cNvPr id="3" name="Content Placeholder 2">
            <a:extLst>
              <a:ext uri="{FF2B5EF4-FFF2-40B4-BE49-F238E27FC236}">
                <a16:creationId xmlns:a16="http://schemas.microsoft.com/office/drawing/2014/main" id="{54429A62-9F70-4CB3-BBC2-93CCF1A76C52}"/>
              </a:ext>
            </a:extLst>
          </p:cNvPr>
          <p:cNvSpPr>
            <a:spLocks noGrp="1"/>
          </p:cNvSpPr>
          <p:nvPr>
            <p:ph idx="1"/>
          </p:nvPr>
        </p:nvSpPr>
        <p:spPr>
          <a:xfrm>
            <a:off x="838200" y="1063488"/>
            <a:ext cx="10515600" cy="5604440"/>
          </a:xfrm>
        </p:spPr>
        <p:txBody>
          <a:bodyPr>
            <a:normAutofit fontScale="62500" lnSpcReduction="20000"/>
          </a:bodyPr>
          <a:lstStyle/>
          <a:p>
            <a:r>
              <a:rPr lang="en-NZ" dirty="0"/>
              <a:t>press release/fact sheet/backgrounder</a:t>
            </a:r>
          </a:p>
          <a:p>
            <a:r>
              <a:rPr lang="en-NZ" dirty="0"/>
              <a:t>website</a:t>
            </a:r>
          </a:p>
          <a:p>
            <a:r>
              <a:rPr lang="en-NZ" dirty="0"/>
              <a:t>newsletter</a:t>
            </a:r>
          </a:p>
          <a:p>
            <a:r>
              <a:rPr lang="en-NZ" dirty="0"/>
              <a:t>letter </a:t>
            </a:r>
          </a:p>
          <a:p>
            <a:r>
              <a:rPr lang="en-NZ" dirty="0"/>
              <a:t>brochure/flyer/poster</a:t>
            </a:r>
          </a:p>
          <a:p>
            <a:r>
              <a:rPr lang="en-NZ" dirty="0"/>
              <a:t>prospectus</a:t>
            </a:r>
          </a:p>
          <a:p>
            <a:r>
              <a:rPr lang="en-NZ" dirty="0"/>
              <a:t>mission statements</a:t>
            </a:r>
          </a:p>
          <a:p>
            <a:r>
              <a:rPr lang="en-NZ" dirty="0"/>
              <a:t>annual report</a:t>
            </a:r>
          </a:p>
          <a:p>
            <a:r>
              <a:rPr lang="en-NZ" dirty="0"/>
              <a:t>problem report (investigation/inquiry)</a:t>
            </a:r>
          </a:p>
          <a:p>
            <a:r>
              <a:rPr lang="en-NZ" dirty="0"/>
              <a:t>review   </a:t>
            </a:r>
          </a:p>
          <a:p>
            <a:r>
              <a:rPr lang="en-NZ" dirty="0"/>
              <a:t>social media  (facebook, youtube, Instagram, Twitter, Snapchat, LinkedIn, WordPress)</a:t>
            </a:r>
          </a:p>
          <a:p>
            <a:r>
              <a:rPr lang="en-NZ" dirty="0"/>
              <a:t>advertising</a:t>
            </a:r>
          </a:p>
          <a:p>
            <a:r>
              <a:rPr lang="en-NZ" dirty="0"/>
              <a:t>merchandise</a:t>
            </a:r>
          </a:p>
          <a:p>
            <a:r>
              <a:rPr lang="en-NZ" dirty="0"/>
              <a:t>presentations (annual meeting, press conference, conference)</a:t>
            </a:r>
          </a:p>
          <a:p>
            <a:r>
              <a:rPr lang="en-NZ" dirty="0"/>
              <a:t>interview</a:t>
            </a:r>
          </a:p>
          <a:p>
            <a:pPr marL="0" indent="0">
              <a:buNone/>
            </a:pPr>
            <a:endParaRPr lang="en-NZ" dirty="0"/>
          </a:p>
          <a:p>
            <a:pPr marL="0" indent="0">
              <a:buNone/>
            </a:pPr>
            <a:r>
              <a:rPr lang="en-NZ" dirty="0"/>
              <a:t>To whom (what audience) are these forms addressed = communicative context?                                                             </a:t>
            </a:r>
            <a:endParaRPr lang="en-NZ" sz="1800" dirty="0"/>
          </a:p>
          <a:p>
            <a:endParaRPr lang="en-NZ" dirty="0"/>
          </a:p>
        </p:txBody>
      </p:sp>
      <p:sp>
        <p:nvSpPr>
          <p:cNvPr id="6" name="TextBox 5">
            <a:extLst>
              <a:ext uri="{FF2B5EF4-FFF2-40B4-BE49-F238E27FC236}">
                <a16:creationId xmlns:a16="http://schemas.microsoft.com/office/drawing/2014/main" id="{32A9A81E-28B9-483A-9EAB-FC824B2C1FD4}"/>
              </a:ext>
            </a:extLst>
          </p:cNvPr>
          <p:cNvSpPr txBox="1"/>
          <p:nvPr/>
        </p:nvSpPr>
        <p:spPr>
          <a:xfrm>
            <a:off x="7342240" y="6779342"/>
            <a:ext cx="4011560" cy="230832"/>
          </a:xfrm>
          <a:prstGeom prst="rect">
            <a:avLst/>
          </a:prstGeom>
          <a:noFill/>
        </p:spPr>
        <p:txBody>
          <a:bodyPr wrap="square" rtlCol="0">
            <a:spAutoFit/>
          </a:bodyPr>
          <a:lstStyle/>
          <a:p>
            <a:r>
              <a:rPr lang="en-NZ" sz="900" dirty="0">
                <a:hlinkClick r:id="rId2" tooltip="http://tex.stackexchange.com/questions/121393/tikz-header-and-footer-across-top-and-bottom-of-bulletin-newsletter-page"/>
              </a:rPr>
              <a:t>This Photo</a:t>
            </a:r>
            <a:r>
              <a:rPr lang="en-NZ" sz="900" dirty="0"/>
              <a:t> by Unknown Author is licensed under </a:t>
            </a:r>
            <a:r>
              <a:rPr lang="en-NZ" sz="900" dirty="0">
                <a:hlinkClick r:id="rId3" tooltip="https://creativecommons.org/licenses/by-sa/3.0/"/>
              </a:rPr>
              <a:t>CC BY-SA</a:t>
            </a:r>
            <a:endParaRPr lang="en-NZ" sz="900" dirty="0"/>
          </a:p>
        </p:txBody>
      </p:sp>
    </p:spTree>
    <p:extLst>
      <p:ext uri="{BB962C8B-B14F-4D97-AF65-F5344CB8AC3E}">
        <p14:creationId xmlns:p14="http://schemas.microsoft.com/office/powerpoint/2010/main" val="919356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712FD-EBA1-461A-8B5C-127972F4B15F}"/>
              </a:ext>
            </a:extLst>
          </p:cNvPr>
          <p:cNvSpPr>
            <a:spLocks noGrp="1"/>
          </p:cNvSpPr>
          <p:nvPr>
            <p:ph type="title"/>
          </p:nvPr>
        </p:nvSpPr>
        <p:spPr/>
        <p:txBody>
          <a:bodyPr/>
          <a:lstStyle/>
          <a:p>
            <a:r>
              <a:rPr lang="en-NZ" b="1" dirty="0">
                <a:solidFill>
                  <a:srgbClr val="C00000"/>
                </a:solidFill>
              </a:rPr>
              <a:t>writing for websites</a:t>
            </a:r>
          </a:p>
        </p:txBody>
      </p:sp>
      <p:sp>
        <p:nvSpPr>
          <p:cNvPr id="3" name="Content Placeholder 2">
            <a:extLst>
              <a:ext uri="{FF2B5EF4-FFF2-40B4-BE49-F238E27FC236}">
                <a16:creationId xmlns:a16="http://schemas.microsoft.com/office/drawing/2014/main" id="{FA37E224-8C12-4A96-ABB9-272FBD924231}"/>
              </a:ext>
            </a:extLst>
          </p:cNvPr>
          <p:cNvSpPr>
            <a:spLocks noGrp="1"/>
          </p:cNvSpPr>
          <p:nvPr>
            <p:ph idx="1"/>
          </p:nvPr>
        </p:nvSpPr>
        <p:spPr>
          <a:xfrm>
            <a:off x="838200" y="1582220"/>
            <a:ext cx="10515600" cy="4869951"/>
          </a:xfrm>
        </p:spPr>
        <p:txBody>
          <a:bodyPr>
            <a:normAutofit fontScale="70000" lnSpcReduction="20000"/>
          </a:bodyPr>
          <a:lstStyle/>
          <a:p>
            <a:pPr>
              <a:lnSpc>
                <a:spcPct val="120000"/>
              </a:lnSpc>
              <a:spcBef>
                <a:spcPts val="0"/>
              </a:spcBef>
            </a:pPr>
            <a:r>
              <a:rPr lang="en-NZ" dirty="0"/>
              <a:t>chunked content </a:t>
            </a:r>
          </a:p>
          <a:p>
            <a:pPr>
              <a:lnSpc>
                <a:spcPct val="120000"/>
              </a:lnSpc>
              <a:spcBef>
                <a:spcPts val="0"/>
              </a:spcBef>
            </a:pPr>
            <a:r>
              <a:rPr lang="en-NZ" dirty="0"/>
              <a:t>consistent pattern of organisation</a:t>
            </a:r>
          </a:p>
          <a:p>
            <a:pPr>
              <a:lnSpc>
                <a:spcPct val="120000"/>
              </a:lnSpc>
              <a:spcBef>
                <a:spcPts val="0"/>
              </a:spcBef>
            </a:pPr>
            <a:r>
              <a:rPr lang="en-NZ" dirty="0"/>
              <a:t>general to specific information</a:t>
            </a:r>
          </a:p>
          <a:p>
            <a:pPr>
              <a:lnSpc>
                <a:spcPct val="120000"/>
              </a:lnSpc>
              <a:spcBef>
                <a:spcPts val="0"/>
              </a:spcBef>
            </a:pPr>
            <a:r>
              <a:rPr lang="en-NZ" dirty="0"/>
              <a:t>most to least important information</a:t>
            </a:r>
          </a:p>
          <a:p>
            <a:pPr>
              <a:lnSpc>
                <a:spcPct val="120000"/>
              </a:lnSpc>
              <a:spcBef>
                <a:spcPts val="0"/>
              </a:spcBef>
            </a:pPr>
            <a:r>
              <a:rPr lang="en-NZ" dirty="0"/>
              <a:t>bullets or lists</a:t>
            </a:r>
          </a:p>
          <a:p>
            <a:pPr>
              <a:lnSpc>
                <a:spcPct val="120000"/>
              </a:lnSpc>
              <a:spcBef>
                <a:spcPts val="0"/>
              </a:spcBef>
            </a:pPr>
            <a:r>
              <a:rPr lang="en-NZ" dirty="0"/>
              <a:t>hierarchy of headings, sections, paragraphs </a:t>
            </a:r>
          </a:p>
          <a:p>
            <a:pPr>
              <a:lnSpc>
                <a:spcPct val="120000"/>
              </a:lnSpc>
              <a:spcBef>
                <a:spcPts val="0"/>
              </a:spcBef>
            </a:pPr>
            <a:r>
              <a:rPr lang="en-NZ" dirty="0"/>
              <a:t>solid visual blocks of text (square or columns)</a:t>
            </a:r>
          </a:p>
          <a:p>
            <a:pPr>
              <a:lnSpc>
                <a:spcPct val="120000"/>
              </a:lnSpc>
              <a:spcBef>
                <a:spcPts val="0"/>
              </a:spcBef>
            </a:pPr>
            <a:r>
              <a:rPr lang="en-NZ" dirty="0"/>
              <a:t>balance of image and text</a:t>
            </a:r>
          </a:p>
          <a:p>
            <a:pPr>
              <a:lnSpc>
                <a:spcPct val="120000"/>
              </a:lnSpc>
              <a:spcBef>
                <a:spcPts val="0"/>
              </a:spcBef>
            </a:pPr>
            <a:r>
              <a:rPr lang="en-NZ" dirty="0"/>
              <a:t>short paragraphs (1-4 sentences)</a:t>
            </a:r>
          </a:p>
          <a:p>
            <a:pPr>
              <a:lnSpc>
                <a:spcPct val="120000"/>
              </a:lnSpc>
              <a:spcBef>
                <a:spcPts val="0"/>
              </a:spcBef>
            </a:pPr>
            <a:r>
              <a:rPr lang="en-NZ" dirty="0"/>
              <a:t>text-block shapes, typography and colour that matches medium and message,</a:t>
            </a:r>
          </a:p>
          <a:p>
            <a:pPr marL="0" indent="0">
              <a:lnSpc>
                <a:spcPct val="120000"/>
              </a:lnSpc>
              <a:spcBef>
                <a:spcPts val="0"/>
              </a:spcBef>
              <a:buNone/>
            </a:pPr>
            <a:r>
              <a:rPr lang="en-NZ" dirty="0"/>
              <a:t>   (what is the aesthetic?) </a:t>
            </a:r>
          </a:p>
          <a:p>
            <a:pPr>
              <a:lnSpc>
                <a:spcPct val="120000"/>
              </a:lnSpc>
              <a:spcBef>
                <a:spcPts val="0"/>
              </a:spcBef>
            </a:pPr>
            <a:r>
              <a:rPr lang="en-NZ" dirty="0"/>
              <a:t>keywords for search purposes</a:t>
            </a:r>
          </a:p>
          <a:p>
            <a:pPr>
              <a:lnSpc>
                <a:spcPct val="120000"/>
              </a:lnSpc>
              <a:spcBef>
                <a:spcPts val="0"/>
              </a:spcBef>
            </a:pPr>
            <a:endParaRPr lang="en-NZ" dirty="0"/>
          </a:p>
          <a:p>
            <a:pPr marL="0" indent="0">
              <a:lnSpc>
                <a:spcPct val="120000"/>
              </a:lnSpc>
              <a:spcBef>
                <a:spcPts val="0"/>
              </a:spcBef>
              <a:buNone/>
            </a:pPr>
            <a:r>
              <a:rPr lang="en-NZ" dirty="0"/>
              <a:t>Note: consider how readers read web writing (‘scanning,’ ‘skimming,’ ‘glancing,’ altogether registering)</a:t>
            </a:r>
          </a:p>
        </p:txBody>
      </p:sp>
    </p:spTree>
    <p:extLst>
      <p:ext uri="{BB962C8B-B14F-4D97-AF65-F5344CB8AC3E}">
        <p14:creationId xmlns:p14="http://schemas.microsoft.com/office/powerpoint/2010/main" val="10631285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60474B9-A5A4-490C-B337-DAC2B540F974}"/>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564779" y="713678"/>
            <a:ext cx="6244683" cy="5463285"/>
          </a:xfrm>
          <a:prstGeom prst="rect">
            <a:avLst/>
          </a:prstGeom>
        </p:spPr>
      </p:pic>
    </p:spTree>
    <p:extLst>
      <p:ext uri="{BB962C8B-B14F-4D97-AF65-F5344CB8AC3E}">
        <p14:creationId xmlns:p14="http://schemas.microsoft.com/office/powerpoint/2010/main" val="37528738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86F8-9EFD-4D1B-821D-662E4A98B8A6}"/>
              </a:ext>
            </a:extLst>
          </p:cNvPr>
          <p:cNvSpPr>
            <a:spLocks noGrp="1"/>
          </p:cNvSpPr>
          <p:nvPr>
            <p:ph type="title"/>
          </p:nvPr>
        </p:nvSpPr>
        <p:spPr/>
        <p:txBody>
          <a:bodyPr/>
          <a:lstStyle/>
          <a:p>
            <a:r>
              <a:rPr lang="en-NZ" b="1" dirty="0">
                <a:solidFill>
                  <a:srgbClr val="C00000"/>
                </a:solidFill>
              </a:rPr>
              <a:t>web writing analysis</a:t>
            </a:r>
          </a:p>
        </p:txBody>
      </p:sp>
      <p:sp>
        <p:nvSpPr>
          <p:cNvPr id="3" name="Content Placeholder 2">
            <a:extLst>
              <a:ext uri="{FF2B5EF4-FFF2-40B4-BE49-F238E27FC236}">
                <a16:creationId xmlns:a16="http://schemas.microsoft.com/office/drawing/2014/main" id="{48E72161-9C5C-4287-995C-B74C01848D4F}"/>
              </a:ext>
            </a:extLst>
          </p:cNvPr>
          <p:cNvSpPr>
            <a:spLocks noGrp="1"/>
          </p:cNvSpPr>
          <p:nvPr>
            <p:ph idx="1"/>
          </p:nvPr>
        </p:nvSpPr>
        <p:spPr/>
        <p:txBody>
          <a:bodyPr>
            <a:normAutofit/>
          </a:bodyPr>
          <a:lstStyle/>
          <a:p>
            <a:r>
              <a:rPr lang="en-NZ" dirty="0"/>
              <a:t>purpose (rhetorical context) </a:t>
            </a:r>
          </a:p>
          <a:p>
            <a:r>
              <a:rPr lang="en-NZ" dirty="0"/>
              <a:t>audience (who is likely to visit site, and why)</a:t>
            </a:r>
          </a:p>
          <a:p>
            <a:pPr marL="0" indent="0">
              <a:buNone/>
            </a:pPr>
            <a:r>
              <a:rPr lang="en-NZ" dirty="0"/>
              <a:t>    = customers, employees, associates, sponsors/donors, regulators</a:t>
            </a:r>
          </a:p>
          <a:p>
            <a:r>
              <a:rPr lang="en-NZ" dirty="0"/>
              <a:t>story (actors, agents, actions) </a:t>
            </a:r>
          </a:p>
          <a:p>
            <a:r>
              <a:rPr lang="en-NZ" dirty="0"/>
              <a:t>design (constellation of graphic elements) </a:t>
            </a:r>
          </a:p>
          <a:p>
            <a:r>
              <a:rPr lang="en-NZ" dirty="0"/>
              <a:t>culture (what </a:t>
            </a:r>
            <a:r>
              <a:rPr lang="en-NZ" i="1" dirty="0"/>
              <a:t>ethos</a:t>
            </a:r>
            <a:r>
              <a:rPr lang="en-NZ" dirty="0"/>
              <a:t> is communicated – reputation, trust, values)</a:t>
            </a:r>
          </a:p>
          <a:p>
            <a:r>
              <a:rPr lang="en-NZ" dirty="0"/>
              <a:t>digital spread  (including social media presence and advertising sites)</a:t>
            </a:r>
          </a:p>
          <a:p>
            <a:r>
              <a:rPr lang="en-NZ" dirty="0"/>
              <a:t>inside and outside links (to where?)</a:t>
            </a:r>
          </a:p>
          <a:p>
            <a:pPr marL="0" indent="0">
              <a:buNone/>
            </a:pPr>
            <a:endParaRPr lang="en-NZ" dirty="0"/>
          </a:p>
        </p:txBody>
      </p:sp>
    </p:spTree>
    <p:extLst>
      <p:ext uri="{BB962C8B-B14F-4D97-AF65-F5344CB8AC3E}">
        <p14:creationId xmlns:p14="http://schemas.microsoft.com/office/powerpoint/2010/main" val="3802584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6BCF2-778A-4D96-8575-B79429D9A2B0}"/>
              </a:ext>
            </a:extLst>
          </p:cNvPr>
          <p:cNvSpPr>
            <a:spLocks noGrp="1"/>
          </p:cNvSpPr>
          <p:nvPr>
            <p:ph type="title"/>
          </p:nvPr>
        </p:nvSpPr>
        <p:spPr/>
        <p:txBody>
          <a:bodyPr/>
          <a:lstStyle/>
          <a:p>
            <a:r>
              <a:rPr lang="en-NZ" b="1" dirty="0">
                <a:solidFill>
                  <a:srgbClr val="C00000"/>
                </a:solidFill>
              </a:rPr>
              <a:t>look at the sign</a:t>
            </a:r>
          </a:p>
        </p:txBody>
      </p:sp>
      <p:sp>
        <p:nvSpPr>
          <p:cNvPr id="3" name="Content Placeholder 2">
            <a:extLst>
              <a:ext uri="{FF2B5EF4-FFF2-40B4-BE49-F238E27FC236}">
                <a16:creationId xmlns:a16="http://schemas.microsoft.com/office/drawing/2014/main" id="{7F875028-D871-4905-A53B-BA90C1D94FE0}"/>
              </a:ext>
            </a:extLst>
          </p:cNvPr>
          <p:cNvSpPr>
            <a:spLocks noGrp="1"/>
          </p:cNvSpPr>
          <p:nvPr>
            <p:ph idx="1"/>
          </p:nvPr>
        </p:nvSpPr>
        <p:spPr>
          <a:xfrm>
            <a:off x="838200" y="1407560"/>
            <a:ext cx="10515600" cy="5137078"/>
          </a:xfrm>
        </p:spPr>
        <p:txBody>
          <a:bodyPr>
            <a:normAutofit fontScale="77500" lnSpcReduction="20000"/>
          </a:bodyPr>
          <a:lstStyle/>
          <a:p>
            <a:pPr marL="0" indent="0">
              <a:lnSpc>
                <a:spcPct val="120000"/>
              </a:lnSpc>
              <a:spcBef>
                <a:spcPts val="0"/>
              </a:spcBef>
              <a:buNone/>
            </a:pPr>
            <a:r>
              <a:rPr lang="en-NZ" dirty="0"/>
              <a:t>Connect website design, or communicative form, to the organisation it communicates (what does the organisation do, what does it stand for, and for whom)?</a:t>
            </a:r>
          </a:p>
          <a:p>
            <a:pPr marL="0" indent="0">
              <a:lnSpc>
                <a:spcPct val="120000"/>
              </a:lnSpc>
              <a:spcBef>
                <a:spcPts val="0"/>
              </a:spcBef>
              <a:buNone/>
            </a:pPr>
            <a:endParaRPr lang="en-NZ" dirty="0"/>
          </a:p>
          <a:p>
            <a:pPr marL="0" indent="0">
              <a:lnSpc>
                <a:spcPct val="120000"/>
              </a:lnSpc>
              <a:spcBef>
                <a:spcPts val="0"/>
              </a:spcBef>
              <a:buNone/>
            </a:pPr>
            <a:r>
              <a:rPr lang="en-NZ" dirty="0"/>
              <a:t>Consider:</a:t>
            </a:r>
          </a:p>
          <a:p>
            <a:pPr marL="0" indent="0">
              <a:lnSpc>
                <a:spcPct val="120000"/>
              </a:lnSpc>
              <a:spcBef>
                <a:spcPts val="0"/>
              </a:spcBef>
              <a:buNone/>
            </a:pPr>
            <a:endParaRPr lang="en-NZ" dirty="0"/>
          </a:p>
          <a:p>
            <a:pPr>
              <a:lnSpc>
                <a:spcPct val="120000"/>
              </a:lnSpc>
              <a:spcBef>
                <a:spcPts val="0"/>
              </a:spcBef>
            </a:pPr>
            <a:r>
              <a:rPr lang="en-NZ" i="1" dirty="0"/>
              <a:t>indicative</a:t>
            </a:r>
            <a:r>
              <a:rPr lang="en-NZ" dirty="0"/>
              <a:t> – what is indicated/shown?</a:t>
            </a:r>
          </a:p>
          <a:p>
            <a:pPr>
              <a:lnSpc>
                <a:spcPct val="120000"/>
              </a:lnSpc>
              <a:spcBef>
                <a:spcPts val="0"/>
              </a:spcBef>
            </a:pPr>
            <a:r>
              <a:rPr lang="en-NZ" i="1" dirty="0"/>
              <a:t>logical</a:t>
            </a:r>
            <a:r>
              <a:rPr lang="en-NZ" dirty="0"/>
              <a:t> – how does the image-text hang together? </a:t>
            </a:r>
          </a:p>
          <a:p>
            <a:pPr marL="0" indent="0">
              <a:lnSpc>
                <a:spcPct val="120000"/>
              </a:lnSpc>
              <a:spcBef>
                <a:spcPts val="0"/>
              </a:spcBef>
              <a:buNone/>
            </a:pPr>
            <a:r>
              <a:rPr lang="en-NZ" dirty="0"/>
              <a:t>                    (what is 'logical' about its pattern?)</a:t>
            </a:r>
          </a:p>
          <a:p>
            <a:pPr>
              <a:lnSpc>
                <a:spcPct val="120000"/>
              </a:lnSpc>
              <a:spcBef>
                <a:spcPts val="0"/>
              </a:spcBef>
            </a:pPr>
            <a:r>
              <a:rPr lang="en-NZ" i="1" dirty="0"/>
              <a:t>imperative</a:t>
            </a:r>
            <a:r>
              <a:rPr lang="en-NZ" dirty="0"/>
              <a:t> – what does the image-text tell you to do?</a:t>
            </a:r>
          </a:p>
          <a:p>
            <a:pPr marL="0" indent="0">
              <a:lnSpc>
                <a:spcPct val="120000"/>
              </a:lnSpc>
              <a:spcBef>
                <a:spcPts val="0"/>
              </a:spcBef>
              <a:buNone/>
            </a:pPr>
            <a:r>
              <a:rPr lang="en-NZ" dirty="0"/>
              <a:t>                        (how can it be understood as an instruction?)</a:t>
            </a:r>
          </a:p>
          <a:p>
            <a:pPr>
              <a:lnSpc>
                <a:spcPct val="120000"/>
              </a:lnSpc>
              <a:spcBef>
                <a:spcPts val="0"/>
              </a:spcBef>
            </a:pPr>
            <a:r>
              <a:rPr lang="en-NZ" i="1" dirty="0"/>
              <a:t>interpretive</a:t>
            </a:r>
            <a:r>
              <a:rPr lang="en-NZ" dirty="0"/>
              <a:t> – what is the idea of the image-text?</a:t>
            </a:r>
          </a:p>
          <a:p>
            <a:pPr marL="0" indent="0">
              <a:lnSpc>
                <a:spcPct val="120000"/>
              </a:lnSpc>
              <a:spcBef>
                <a:spcPts val="0"/>
              </a:spcBef>
              <a:buNone/>
            </a:pPr>
            <a:r>
              <a:rPr lang="en-NZ" dirty="0"/>
              <a:t>                        (what does the object that is shown stand for?)?</a:t>
            </a:r>
          </a:p>
          <a:p>
            <a:pPr>
              <a:lnSpc>
                <a:spcPct val="120000"/>
              </a:lnSpc>
              <a:spcBef>
                <a:spcPts val="0"/>
              </a:spcBef>
            </a:pPr>
            <a:r>
              <a:rPr lang="en-NZ" i="1" dirty="0"/>
              <a:t>sensible</a:t>
            </a:r>
            <a:r>
              <a:rPr lang="en-NZ" dirty="0"/>
              <a:t> – how does the image-text make you feel?</a:t>
            </a:r>
          </a:p>
          <a:p>
            <a:pPr marL="0" indent="0">
              <a:lnSpc>
                <a:spcPct val="120000"/>
              </a:lnSpc>
              <a:spcBef>
                <a:spcPts val="0"/>
              </a:spcBef>
              <a:buNone/>
            </a:pPr>
            <a:r>
              <a:rPr lang="en-NZ" dirty="0"/>
              <a:t>                      (how affecting and intense is it?)</a:t>
            </a:r>
          </a:p>
        </p:txBody>
      </p:sp>
    </p:spTree>
    <p:extLst>
      <p:ext uri="{BB962C8B-B14F-4D97-AF65-F5344CB8AC3E}">
        <p14:creationId xmlns:p14="http://schemas.microsoft.com/office/powerpoint/2010/main" val="12301973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92E1FD5-BADB-4957-B9C9-098F3F64CB3D}"/>
              </a:ext>
            </a:extLst>
          </p:cNvPr>
          <p:cNvSpPr>
            <a:spLocks noGrp="1"/>
          </p:cNvSpPr>
          <p:nvPr>
            <p:ph idx="1"/>
          </p:nvPr>
        </p:nvSpPr>
        <p:spPr>
          <a:xfrm>
            <a:off x="838200" y="602166"/>
            <a:ext cx="10515600" cy="5574797"/>
          </a:xfrm>
        </p:spPr>
        <p:txBody>
          <a:bodyPr>
            <a:normAutofit fontScale="92500" lnSpcReduction="20000"/>
          </a:bodyPr>
          <a:lstStyle/>
          <a:p>
            <a:pPr marL="0" indent="0">
              <a:lnSpc>
                <a:spcPct val="120000"/>
              </a:lnSpc>
              <a:spcBef>
                <a:spcPts val="0"/>
              </a:spcBef>
              <a:buNone/>
            </a:pPr>
            <a:r>
              <a:rPr lang="en-NZ" b="1" dirty="0"/>
              <a:t>denotation</a:t>
            </a:r>
            <a:r>
              <a:rPr lang="en-NZ" dirty="0"/>
              <a:t> ‒ the literal or primary meaning of a word, in contrast to the feelings or ideas that the word suggests</a:t>
            </a:r>
          </a:p>
          <a:p>
            <a:pPr marL="0" indent="0">
              <a:lnSpc>
                <a:spcPct val="120000"/>
              </a:lnSpc>
              <a:spcBef>
                <a:spcPts val="0"/>
              </a:spcBef>
              <a:buNone/>
            </a:pPr>
            <a:endParaRPr lang="en-NZ" dirty="0"/>
          </a:p>
          <a:p>
            <a:pPr marL="0" indent="0">
              <a:lnSpc>
                <a:spcPct val="120000"/>
              </a:lnSpc>
              <a:spcBef>
                <a:spcPts val="0"/>
              </a:spcBef>
              <a:buNone/>
            </a:pPr>
            <a:r>
              <a:rPr lang="en-NZ" b="1" dirty="0"/>
              <a:t>connotation ‒</a:t>
            </a:r>
            <a:r>
              <a:rPr lang="en-NZ" dirty="0"/>
              <a:t>an idea or feeling which a word invokes for a person in addition to its literal or primary meaning</a:t>
            </a:r>
            <a:endParaRPr lang="en-NZ" b="1" dirty="0"/>
          </a:p>
          <a:p>
            <a:pPr marL="0" indent="0">
              <a:lnSpc>
                <a:spcPct val="120000"/>
              </a:lnSpc>
              <a:spcBef>
                <a:spcPts val="0"/>
              </a:spcBef>
              <a:buNone/>
            </a:pPr>
            <a:endParaRPr lang="en-NZ" sz="4000" dirty="0"/>
          </a:p>
          <a:p>
            <a:pPr marL="0" indent="0">
              <a:lnSpc>
                <a:spcPct val="120000"/>
              </a:lnSpc>
              <a:spcBef>
                <a:spcPts val="0"/>
              </a:spcBef>
              <a:buNone/>
            </a:pPr>
            <a:r>
              <a:rPr lang="en-NZ" sz="4000" dirty="0"/>
              <a:t>Compare:</a:t>
            </a:r>
          </a:p>
          <a:p>
            <a:pPr marL="0" indent="0">
              <a:lnSpc>
                <a:spcPct val="120000"/>
              </a:lnSpc>
              <a:spcBef>
                <a:spcPts val="0"/>
              </a:spcBef>
              <a:buNone/>
            </a:pPr>
            <a:endParaRPr lang="en-NZ" sz="4000" dirty="0"/>
          </a:p>
          <a:p>
            <a:pPr marL="0" indent="0">
              <a:lnSpc>
                <a:spcPct val="120000"/>
              </a:lnSpc>
              <a:spcBef>
                <a:spcPts val="0"/>
              </a:spcBef>
              <a:buNone/>
            </a:pPr>
            <a:r>
              <a:rPr lang="en-NZ" sz="4000" dirty="0">
                <a:hlinkClick r:id="rId2"/>
              </a:rPr>
              <a:t>https://www.auckland.ac.nz/en/arts.html</a:t>
            </a:r>
            <a:endParaRPr lang="en-NZ" sz="4000" dirty="0"/>
          </a:p>
          <a:p>
            <a:pPr marL="0" indent="0">
              <a:lnSpc>
                <a:spcPct val="120000"/>
              </a:lnSpc>
              <a:spcBef>
                <a:spcPts val="0"/>
              </a:spcBef>
              <a:buNone/>
            </a:pPr>
            <a:endParaRPr lang="en-NZ" sz="4000" dirty="0"/>
          </a:p>
          <a:p>
            <a:pPr marL="0" indent="0">
              <a:lnSpc>
                <a:spcPct val="120000"/>
              </a:lnSpc>
              <a:spcBef>
                <a:spcPts val="0"/>
              </a:spcBef>
              <a:buNone/>
            </a:pPr>
            <a:r>
              <a:rPr lang="en-NZ" sz="4000" dirty="0">
                <a:hlinkClick r:id="rId3"/>
              </a:rPr>
              <a:t>Unitec design and visual arts</a:t>
            </a:r>
            <a:endParaRPr lang="en-NZ" sz="4000" dirty="0"/>
          </a:p>
          <a:p>
            <a:endParaRPr lang="en-NZ" dirty="0"/>
          </a:p>
        </p:txBody>
      </p:sp>
    </p:spTree>
    <p:extLst>
      <p:ext uri="{BB962C8B-B14F-4D97-AF65-F5344CB8AC3E}">
        <p14:creationId xmlns:p14="http://schemas.microsoft.com/office/powerpoint/2010/main" val="597741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C2AF30-833A-4923-8BF6-0B27D9FAD1F4}"/>
              </a:ext>
            </a:extLst>
          </p:cNvPr>
          <p:cNvSpPr>
            <a:spLocks noGrp="1"/>
          </p:cNvSpPr>
          <p:nvPr>
            <p:ph type="title"/>
          </p:nvPr>
        </p:nvSpPr>
        <p:spPr/>
        <p:txBody>
          <a:bodyPr/>
          <a:lstStyle/>
          <a:p>
            <a:r>
              <a:rPr lang="en-NZ" b="1" dirty="0">
                <a:solidFill>
                  <a:srgbClr val="C00000"/>
                </a:solidFill>
              </a:rPr>
              <a:t>public relations writing (design)</a:t>
            </a:r>
            <a:endParaRPr lang="en-NZ" dirty="0"/>
          </a:p>
        </p:txBody>
      </p:sp>
      <p:sp>
        <p:nvSpPr>
          <p:cNvPr id="3" name="Content Placeholder 2">
            <a:extLst>
              <a:ext uri="{FF2B5EF4-FFF2-40B4-BE49-F238E27FC236}">
                <a16:creationId xmlns:a16="http://schemas.microsoft.com/office/drawing/2014/main" id="{25AC6348-64E2-4725-9C33-FCBFFA662FC6}"/>
              </a:ext>
            </a:extLst>
          </p:cNvPr>
          <p:cNvSpPr>
            <a:spLocks noGrp="1"/>
          </p:cNvSpPr>
          <p:nvPr>
            <p:ph idx="1"/>
          </p:nvPr>
        </p:nvSpPr>
        <p:spPr>
          <a:xfrm>
            <a:off x="838200" y="1393902"/>
            <a:ext cx="10515600" cy="5464098"/>
          </a:xfrm>
        </p:spPr>
        <p:txBody>
          <a:bodyPr>
            <a:normAutofit fontScale="25000" lnSpcReduction="20000"/>
          </a:bodyPr>
          <a:lstStyle/>
          <a:p>
            <a:pPr marL="0">
              <a:lnSpc>
                <a:spcPct val="120000"/>
              </a:lnSpc>
              <a:spcBef>
                <a:spcPts val="0"/>
              </a:spcBef>
            </a:pPr>
            <a:r>
              <a:rPr lang="en-NZ" sz="8000" dirty="0"/>
              <a:t>create a cohesive story (point of appeal) </a:t>
            </a:r>
          </a:p>
          <a:p>
            <a:pPr marL="0">
              <a:lnSpc>
                <a:spcPct val="120000"/>
              </a:lnSpc>
              <a:spcBef>
                <a:spcPts val="0"/>
              </a:spcBef>
            </a:pPr>
            <a:r>
              <a:rPr lang="en-NZ" sz="8000" dirty="0"/>
              <a:t>support narrative elements know the culture (do research)</a:t>
            </a:r>
          </a:p>
          <a:p>
            <a:pPr marL="0">
              <a:lnSpc>
                <a:spcPct val="120000"/>
              </a:lnSpc>
              <a:spcBef>
                <a:spcPts val="0"/>
              </a:spcBef>
            </a:pPr>
            <a:r>
              <a:rPr lang="en-NZ" sz="8000" dirty="0"/>
              <a:t>consider target audience and range of outlets </a:t>
            </a:r>
          </a:p>
          <a:p>
            <a:pPr marL="0">
              <a:lnSpc>
                <a:spcPct val="120000"/>
              </a:lnSpc>
              <a:spcBef>
                <a:spcPts val="0"/>
              </a:spcBef>
            </a:pPr>
            <a:r>
              <a:rPr lang="en-NZ" sz="8000" dirty="0"/>
              <a:t>put most important information first (what, when, where, who  . . . ) </a:t>
            </a:r>
          </a:p>
          <a:p>
            <a:pPr marL="0">
              <a:lnSpc>
                <a:spcPct val="120000"/>
              </a:lnSpc>
              <a:spcBef>
                <a:spcPts val="0"/>
              </a:spcBef>
            </a:pPr>
            <a:r>
              <a:rPr lang="en-NZ" sz="8000" dirty="0"/>
              <a:t>be wary of hyperbole, acronyms, jargon and market-speak (use ordinary language) </a:t>
            </a:r>
          </a:p>
          <a:p>
            <a:pPr marL="0">
              <a:lnSpc>
                <a:spcPct val="120000"/>
              </a:lnSpc>
              <a:spcBef>
                <a:spcPts val="0"/>
              </a:spcBef>
            </a:pPr>
            <a:r>
              <a:rPr lang="en-NZ" sz="8000" dirty="0"/>
              <a:t>highlight key words, phrases, metaphors</a:t>
            </a:r>
          </a:p>
          <a:p>
            <a:pPr marL="0">
              <a:lnSpc>
                <a:spcPct val="120000"/>
              </a:lnSpc>
              <a:spcBef>
                <a:spcPts val="0"/>
              </a:spcBef>
            </a:pPr>
            <a:r>
              <a:rPr lang="en-NZ" sz="8000" dirty="0"/>
              <a:t>be aware of legal implications</a:t>
            </a:r>
          </a:p>
          <a:p>
            <a:pPr marL="0">
              <a:lnSpc>
                <a:spcPct val="120000"/>
              </a:lnSpc>
              <a:spcBef>
                <a:spcPts val="0"/>
              </a:spcBef>
            </a:pPr>
            <a:r>
              <a:rPr lang="en-NZ" sz="8000" dirty="0"/>
              <a:t>be direct, specific and accurate</a:t>
            </a:r>
          </a:p>
          <a:p>
            <a:pPr marL="0">
              <a:lnSpc>
                <a:spcPct val="120000"/>
              </a:lnSpc>
              <a:spcBef>
                <a:spcPts val="0"/>
              </a:spcBef>
            </a:pPr>
            <a:r>
              <a:rPr lang="en-NZ" sz="8000" dirty="0"/>
              <a:t>use correct language</a:t>
            </a:r>
          </a:p>
          <a:p>
            <a:pPr marL="0">
              <a:lnSpc>
                <a:spcPct val="120000"/>
              </a:lnSpc>
              <a:spcBef>
                <a:spcPts val="0"/>
              </a:spcBef>
            </a:pPr>
            <a:endParaRPr lang="en-NZ" sz="8000" dirty="0"/>
          </a:p>
          <a:p>
            <a:pPr marL="0" indent="0">
              <a:lnSpc>
                <a:spcPct val="120000"/>
              </a:lnSpc>
              <a:spcBef>
                <a:spcPts val="0"/>
              </a:spcBef>
              <a:buNone/>
            </a:pPr>
            <a:r>
              <a:rPr lang="en-NZ" sz="8000" dirty="0"/>
              <a:t>talking points</a:t>
            </a:r>
          </a:p>
          <a:p>
            <a:pPr marL="0">
              <a:lnSpc>
                <a:spcPct val="120000"/>
              </a:lnSpc>
              <a:spcBef>
                <a:spcPts val="0"/>
              </a:spcBef>
            </a:pPr>
            <a:r>
              <a:rPr lang="en-NZ" sz="8000" dirty="0"/>
              <a:t>what is a ‘story’?</a:t>
            </a:r>
          </a:p>
          <a:p>
            <a:pPr marL="0">
              <a:lnSpc>
                <a:spcPct val="120000"/>
              </a:lnSpc>
              <a:spcBef>
                <a:spcPts val="0"/>
              </a:spcBef>
            </a:pPr>
            <a:r>
              <a:rPr lang="en-NZ" sz="8000" dirty="0"/>
              <a:t>spin or ‘bullshit’ (what is a lie)?</a:t>
            </a:r>
          </a:p>
          <a:p>
            <a:pPr marL="0">
              <a:lnSpc>
                <a:spcPct val="120000"/>
              </a:lnSpc>
              <a:spcBef>
                <a:spcPts val="0"/>
              </a:spcBef>
            </a:pPr>
            <a:r>
              <a:rPr lang="en-NZ" sz="8000" dirty="0"/>
              <a:t>how do you stop unwelcome stories being written?</a:t>
            </a:r>
          </a:p>
          <a:p>
            <a:pPr marL="0">
              <a:lnSpc>
                <a:spcPct val="120000"/>
              </a:lnSpc>
              <a:spcBef>
                <a:spcPts val="0"/>
              </a:spcBef>
            </a:pPr>
            <a:r>
              <a:rPr lang="en-NZ" sz="8000" dirty="0"/>
              <a:t>how do I communicate the ‘culture’</a:t>
            </a:r>
            <a:r>
              <a:rPr lang="en-NZ" sz="8000" i="1" dirty="0"/>
              <a:t>       </a:t>
            </a:r>
          </a:p>
          <a:p>
            <a:endParaRPr lang="en-NZ" dirty="0"/>
          </a:p>
          <a:p>
            <a:endParaRPr lang="en-NZ" dirty="0"/>
          </a:p>
        </p:txBody>
      </p:sp>
    </p:spTree>
    <p:extLst>
      <p:ext uri="{BB962C8B-B14F-4D97-AF65-F5344CB8AC3E}">
        <p14:creationId xmlns:p14="http://schemas.microsoft.com/office/powerpoint/2010/main" val="2018411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DB67B-7D59-40E2-B8F4-67BA625CBF18}"/>
              </a:ext>
            </a:extLst>
          </p:cNvPr>
          <p:cNvSpPr>
            <a:spLocks noGrp="1"/>
          </p:cNvSpPr>
          <p:nvPr>
            <p:ph type="title"/>
          </p:nvPr>
        </p:nvSpPr>
        <p:spPr>
          <a:xfrm>
            <a:off x="838200" y="216311"/>
            <a:ext cx="10515600" cy="786580"/>
          </a:xfrm>
        </p:spPr>
        <p:txBody>
          <a:bodyPr/>
          <a:lstStyle/>
          <a:p>
            <a:r>
              <a:rPr lang="en-NZ" b="1" dirty="0">
                <a:solidFill>
                  <a:srgbClr val="C00000"/>
                </a:solidFill>
              </a:rPr>
              <a:t>press release</a:t>
            </a:r>
          </a:p>
        </p:txBody>
      </p:sp>
      <p:sp>
        <p:nvSpPr>
          <p:cNvPr id="3" name="Content Placeholder 2">
            <a:extLst>
              <a:ext uri="{FF2B5EF4-FFF2-40B4-BE49-F238E27FC236}">
                <a16:creationId xmlns:a16="http://schemas.microsoft.com/office/drawing/2014/main" id="{E73FF911-E200-4252-953E-DCAD94A23C75}"/>
              </a:ext>
            </a:extLst>
          </p:cNvPr>
          <p:cNvSpPr>
            <a:spLocks noGrp="1"/>
          </p:cNvSpPr>
          <p:nvPr>
            <p:ph idx="1"/>
          </p:nvPr>
        </p:nvSpPr>
        <p:spPr>
          <a:xfrm>
            <a:off x="838200" y="1759225"/>
            <a:ext cx="10515600" cy="4966039"/>
          </a:xfrm>
        </p:spPr>
        <p:txBody>
          <a:bodyPr>
            <a:noAutofit/>
          </a:bodyPr>
          <a:lstStyle/>
          <a:p>
            <a:pPr marL="0" indent="0">
              <a:lnSpc>
                <a:spcPct val="100000"/>
              </a:lnSpc>
              <a:spcBef>
                <a:spcPts val="0"/>
              </a:spcBef>
              <a:buNone/>
            </a:pPr>
            <a:r>
              <a:rPr lang="en-NZ" sz="3200" b="1" dirty="0"/>
              <a:t>5 x W + N</a:t>
            </a:r>
          </a:p>
          <a:p>
            <a:pPr marL="0" indent="0">
              <a:lnSpc>
                <a:spcPct val="100000"/>
              </a:lnSpc>
              <a:spcBef>
                <a:spcPts val="0"/>
              </a:spcBef>
              <a:buNone/>
            </a:pPr>
            <a:endParaRPr lang="en-NZ" sz="3200" b="1" dirty="0"/>
          </a:p>
          <a:p>
            <a:pPr marL="0" indent="0">
              <a:lnSpc>
                <a:spcPct val="100000"/>
              </a:lnSpc>
              <a:spcBef>
                <a:spcPts val="0"/>
              </a:spcBef>
              <a:buNone/>
            </a:pPr>
            <a:r>
              <a:rPr lang="en-NZ" sz="3200" dirty="0"/>
              <a:t>– </a:t>
            </a:r>
            <a:r>
              <a:rPr lang="en-NZ" sz="3200" b="1" dirty="0"/>
              <a:t>what</a:t>
            </a:r>
            <a:r>
              <a:rPr lang="en-NZ" sz="3200" dirty="0"/>
              <a:t> is it (situation, event, development, product)?</a:t>
            </a:r>
          </a:p>
          <a:p>
            <a:pPr marL="0" indent="0">
              <a:lnSpc>
                <a:spcPct val="100000"/>
              </a:lnSpc>
              <a:spcBef>
                <a:spcPts val="0"/>
              </a:spcBef>
              <a:buNone/>
            </a:pPr>
            <a:r>
              <a:rPr lang="en-NZ" sz="3200" dirty="0"/>
              <a:t>– </a:t>
            </a:r>
            <a:r>
              <a:rPr lang="en-NZ" sz="3200" b="1" dirty="0"/>
              <a:t>where </a:t>
            </a:r>
            <a:r>
              <a:rPr lang="en-NZ" sz="3200" dirty="0"/>
              <a:t>is it (location)  </a:t>
            </a:r>
          </a:p>
          <a:p>
            <a:pPr marL="0" indent="0">
              <a:lnSpc>
                <a:spcPct val="100000"/>
              </a:lnSpc>
              <a:spcBef>
                <a:spcPts val="0"/>
              </a:spcBef>
              <a:buNone/>
            </a:pPr>
            <a:r>
              <a:rPr lang="en-NZ" sz="3200" dirty="0"/>
              <a:t>– </a:t>
            </a:r>
            <a:r>
              <a:rPr lang="en-NZ" sz="3200" b="1" dirty="0"/>
              <a:t>when</a:t>
            </a:r>
            <a:r>
              <a:rPr lang="en-NZ" sz="3200" dirty="0"/>
              <a:t> is it (time)</a:t>
            </a:r>
          </a:p>
          <a:p>
            <a:pPr marL="0" indent="0">
              <a:lnSpc>
                <a:spcPct val="100000"/>
              </a:lnSpc>
              <a:spcBef>
                <a:spcPts val="0"/>
              </a:spcBef>
              <a:buNone/>
            </a:pPr>
            <a:r>
              <a:rPr lang="en-NZ" sz="3200" dirty="0"/>
              <a:t>– </a:t>
            </a:r>
            <a:r>
              <a:rPr lang="en-NZ" sz="3200" b="1" dirty="0"/>
              <a:t>who</a:t>
            </a:r>
            <a:r>
              <a:rPr lang="en-NZ" sz="3200" dirty="0"/>
              <a:t> is involved?                                                                  </a:t>
            </a:r>
          </a:p>
          <a:p>
            <a:pPr marL="0" indent="0">
              <a:lnSpc>
                <a:spcPct val="100000"/>
              </a:lnSpc>
              <a:spcBef>
                <a:spcPts val="0"/>
              </a:spcBef>
              <a:buNone/>
            </a:pPr>
            <a:r>
              <a:rPr lang="en-NZ" sz="3200" dirty="0"/>
              <a:t>– </a:t>
            </a:r>
            <a:r>
              <a:rPr lang="en-NZ" sz="3200" b="1" dirty="0"/>
              <a:t>why</a:t>
            </a:r>
            <a:r>
              <a:rPr lang="en-NZ" sz="3200" dirty="0"/>
              <a:t> should anyone care? + what is </a:t>
            </a:r>
            <a:r>
              <a:rPr lang="en-NZ" sz="3200" b="1" dirty="0"/>
              <a:t>new</a:t>
            </a:r>
            <a:r>
              <a:rPr lang="en-NZ" sz="3200" dirty="0"/>
              <a:t> </a:t>
            </a:r>
          </a:p>
          <a:p>
            <a:pPr marL="0" indent="0">
              <a:lnSpc>
                <a:spcPct val="100000"/>
              </a:lnSpc>
              <a:spcBef>
                <a:spcPts val="0"/>
              </a:spcBef>
              <a:buNone/>
            </a:pPr>
            <a:endParaRPr lang="en-NZ" sz="2400" i="1" dirty="0"/>
          </a:p>
          <a:p>
            <a:pPr>
              <a:lnSpc>
                <a:spcPct val="100000"/>
              </a:lnSpc>
              <a:spcBef>
                <a:spcPts val="0"/>
              </a:spcBef>
            </a:pPr>
            <a:endParaRPr lang="en-NZ" sz="2400" i="1" dirty="0"/>
          </a:p>
          <a:p>
            <a:pPr marL="0" indent="0">
              <a:lnSpc>
                <a:spcPct val="100000"/>
              </a:lnSpc>
              <a:spcBef>
                <a:spcPts val="0"/>
              </a:spcBef>
              <a:buNone/>
            </a:pPr>
            <a:r>
              <a:rPr lang="en-NZ" sz="3200" i="1" dirty="0"/>
              <a:t> </a:t>
            </a:r>
            <a:r>
              <a:rPr lang="en-NZ" sz="3200" i="1" dirty="0">
                <a:hlinkClick r:id="rId2"/>
              </a:rPr>
              <a:t>http://www.nzbookawards.nz/national-poetry-day/</a:t>
            </a:r>
            <a:endParaRPr lang="en-NZ" sz="3200" dirty="0"/>
          </a:p>
          <a:p>
            <a:pPr marL="0" indent="0">
              <a:lnSpc>
                <a:spcPct val="100000"/>
              </a:lnSpc>
              <a:spcBef>
                <a:spcPts val="0"/>
              </a:spcBef>
              <a:buNone/>
            </a:pPr>
            <a:r>
              <a:rPr lang="en-NZ" sz="2400" i="1" dirty="0"/>
              <a:t>                                                                                                     </a:t>
            </a:r>
          </a:p>
        </p:txBody>
      </p:sp>
    </p:spTree>
    <p:extLst>
      <p:ext uri="{BB962C8B-B14F-4D97-AF65-F5344CB8AC3E}">
        <p14:creationId xmlns:p14="http://schemas.microsoft.com/office/powerpoint/2010/main" val="1503178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438EA-FD7B-47C1-B149-21CC25B82728}"/>
              </a:ext>
            </a:extLst>
          </p:cNvPr>
          <p:cNvSpPr>
            <a:spLocks noGrp="1"/>
          </p:cNvSpPr>
          <p:nvPr>
            <p:ph type="title"/>
          </p:nvPr>
        </p:nvSpPr>
        <p:spPr/>
        <p:txBody>
          <a:bodyPr/>
          <a:lstStyle/>
          <a:p>
            <a:r>
              <a:rPr lang="en-NZ" b="1" dirty="0">
                <a:solidFill>
                  <a:srgbClr val="C00000"/>
                </a:solidFill>
              </a:rPr>
              <a:t>infographic design</a:t>
            </a:r>
          </a:p>
        </p:txBody>
      </p:sp>
      <p:sp>
        <p:nvSpPr>
          <p:cNvPr id="3" name="Content Placeholder 2">
            <a:extLst>
              <a:ext uri="{FF2B5EF4-FFF2-40B4-BE49-F238E27FC236}">
                <a16:creationId xmlns:a16="http://schemas.microsoft.com/office/drawing/2014/main" id="{7C60E2F9-6382-4409-A429-61180FF6B869}"/>
              </a:ext>
            </a:extLst>
          </p:cNvPr>
          <p:cNvSpPr>
            <a:spLocks noGrp="1"/>
          </p:cNvSpPr>
          <p:nvPr>
            <p:ph idx="1"/>
          </p:nvPr>
        </p:nvSpPr>
        <p:spPr/>
        <p:txBody>
          <a:bodyPr>
            <a:normAutofit/>
          </a:bodyPr>
          <a:lstStyle/>
          <a:p>
            <a:pPr marL="0" indent="0">
              <a:lnSpc>
                <a:spcPct val="100000"/>
              </a:lnSpc>
              <a:spcBef>
                <a:spcPts val="0"/>
              </a:spcBef>
              <a:buNone/>
            </a:pPr>
            <a:r>
              <a:rPr lang="en-NZ" dirty="0"/>
              <a:t>BANGPP =</a:t>
            </a:r>
          </a:p>
          <a:p>
            <a:pPr marL="0" indent="0">
              <a:lnSpc>
                <a:spcPct val="100000"/>
              </a:lnSpc>
              <a:spcBef>
                <a:spcPts val="0"/>
              </a:spcBef>
              <a:buNone/>
            </a:pPr>
            <a:endParaRPr lang="en-NZ" dirty="0"/>
          </a:p>
          <a:p>
            <a:pPr>
              <a:lnSpc>
                <a:spcPct val="100000"/>
              </a:lnSpc>
              <a:spcBef>
                <a:spcPts val="0"/>
              </a:spcBef>
            </a:pPr>
            <a:r>
              <a:rPr lang="en-NZ" dirty="0"/>
              <a:t>balance</a:t>
            </a:r>
          </a:p>
          <a:p>
            <a:pPr>
              <a:lnSpc>
                <a:spcPct val="100000"/>
              </a:lnSpc>
              <a:spcBef>
                <a:spcPts val="0"/>
              </a:spcBef>
            </a:pPr>
            <a:r>
              <a:rPr lang="en-NZ" dirty="0"/>
              <a:t>alignment</a:t>
            </a:r>
          </a:p>
          <a:p>
            <a:pPr>
              <a:lnSpc>
                <a:spcPct val="100000"/>
              </a:lnSpc>
              <a:spcBef>
                <a:spcPts val="0"/>
              </a:spcBef>
            </a:pPr>
            <a:r>
              <a:rPr lang="en-NZ" dirty="0"/>
              <a:t>negative space</a:t>
            </a:r>
          </a:p>
          <a:p>
            <a:pPr>
              <a:lnSpc>
                <a:spcPct val="100000"/>
              </a:lnSpc>
              <a:spcBef>
                <a:spcPts val="0"/>
              </a:spcBef>
            </a:pPr>
            <a:r>
              <a:rPr lang="en-NZ" dirty="0"/>
              <a:t>grouping</a:t>
            </a:r>
          </a:p>
          <a:p>
            <a:pPr>
              <a:lnSpc>
                <a:spcPct val="100000"/>
              </a:lnSpc>
              <a:spcBef>
                <a:spcPts val="0"/>
              </a:spcBef>
            </a:pPr>
            <a:r>
              <a:rPr lang="en-NZ" dirty="0"/>
              <a:t>proximity</a:t>
            </a:r>
          </a:p>
          <a:p>
            <a:pPr>
              <a:lnSpc>
                <a:spcPct val="100000"/>
              </a:lnSpc>
              <a:spcBef>
                <a:spcPts val="0"/>
              </a:spcBef>
            </a:pPr>
            <a:r>
              <a:rPr lang="en-NZ" dirty="0"/>
              <a:t>perimeter </a:t>
            </a:r>
          </a:p>
          <a:p>
            <a:pPr marL="0" indent="0">
              <a:lnSpc>
                <a:spcPct val="100000"/>
              </a:lnSpc>
              <a:spcBef>
                <a:spcPts val="0"/>
              </a:spcBef>
              <a:buNone/>
            </a:pPr>
            <a:endParaRPr lang="en-NZ" dirty="0"/>
          </a:p>
          <a:p>
            <a:pPr>
              <a:lnSpc>
                <a:spcPct val="100000"/>
              </a:lnSpc>
              <a:spcBef>
                <a:spcPts val="0"/>
              </a:spcBef>
            </a:pPr>
            <a:endParaRPr lang="en-NZ" dirty="0"/>
          </a:p>
          <a:p>
            <a:pPr marL="0" indent="0">
              <a:lnSpc>
                <a:spcPct val="100000"/>
              </a:lnSpc>
              <a:spcBef>
                <a:spcPts val="0"/>
              </a:spcBef>
              <a:buNone/>
            </a:pPr>
            <a:endParaRPr lang="en-NZ" dirty="0"/>
          </a:p>
          <a:p>
            <a:endParaRPr lang="en-NZ" dirty="0"/>
          </a:p>
        </p:txBody>
      </p:sp>
    </p:spTree>
    <p:extLst>
      <p:ext uri="{BB962C8B-B14F-4D97-AF65-F5344CB8AC3E}">
        <p14:creationId xmlns:p14="http://schemas.microsoft.com/office/powerpoint/2010/main" val="1993252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8FAE8-F088-4338-933A-0F2DB085C14B}"/>
              </a:ext>
            </a:extLst>
          </p:cNvPr>
          <p:cNvSpPr>
            <a:spLocks noGrp="1"/>
          </p:cNvSpPr>
          <p:nvPr>
            <p:ph type="title"/>
          </p:nvPr>
        </p:nvSpPr>
        <p:spPr>
          <a:xfrm>
            <a:off x="838200" y="365125"/>
            <a:ext cx="10515600" cy="864585"/>
          </a:xfrm>
        </p:spPr>
        <p:txBody>
          <a:bodyPr/>
          <a:lstStyle/>
          <a:p>
            <a:r>
              <a:rPr lang="en-NZ" b="1" dirty="0">
                <a:solidFill>
                  <a:srgbClr val="C00000"/>
                </a:solidFill>
              </a:rPr>
              <a:t>shape and colour</a:t>
            </a:r>
          </a:p>
        </p:txBody>
      </p:sp>
      <p:sp>
        <p:nvSpPr>
          <p:cNvPr id="3" name="Content Placeholder 2">
            <a:extLst>
              <a:ext uri="{FF2B5EF4-FFF2-40B4-BE49-F238E27FC236}">
                <a16:creationId xmlns:a16="http://schemas.microsoft.com/office/drawing/2014/main" id="{4E33E851-8D0C-4110-8E89-311ABF84CA50}"/>
              </a:ext>
            </a:extLst>
          </p:cNvPr>
          <p:cNvSpPr>
            <a:spLocks noGrp="1"/>
          </p:cNvSpPr>
          <p:nvPr>
            <p:ph idx="1"/>
          </p:nvPr>
        </p:nvSpPr>
        <p:spPr>
          <a:xfrm>
            <a:off x="701565" y="1156138"/>
            <a:ext cx="10515600" cy="5549463"/>
          </a:xfrm>
        </p:spPr>
        <p:txBody>
          <a:bodyPr>
            <a:normAutofit fontScale="25000" lnSpcReduction="20000"/>
          </a:bodyPr>
          <a:lstStyle/>
          <a:p>
            <a:pPr marL="0" indent="0">
              <a:lnSpc>
                <a:spcPct val="120000"/>
              </a:lnSpc>
              <a:spcBef>
                <a:spcPts val="0"/>
              </a:spcBef>
              <a:buNone/>
            </a:pPr>
            <a:endParaRPr lang="en-NZ" dirty="0"/>
          </a:p>
          <a:p>
            <a:pPr marL="0" indent="0">
              <a:lnSpc>
                <a:spcPct val="120000"/>
              </a:lnSpc>
              <a:spcBef>
                <a:spcPts val="0"/>
              </a:spcBef>
              <a:buNone/>
            </a:pPr>
            <a:r>
              <a:rPr lang="en-NZ" sz="9600" dirty="0"/>
              <a:t>Colour is useful for emphasising important information, grouping related items, reinforcing site structure and increasing comprehension and recall. When using colour, be aware that it can change the appearance of objects, including text type. For example, warm and bright colours make things look larger than cool and dark collars, so, for example, if you use a black screen use text. Also be aware that people cannot look into bright colours for long, so avoid dense text on a bright screen. </a:t>
            </a:r>
            <a:r>
              <a:rPr lang="en-NZ" sz="9600" i="1" dirty="0"/>
              <a:t>Shape</a:t>
            </a:r>
            <a:r>
              <a:rPr lang="en-NZ" sz="9600" dirty="0"/>
              <a:t> also affects the appearance of colours. Use blue for large areas and backgrounds, but not for text type, thin lines or small shapes, as it is difficult to focus on blue. To remember the impact of colour on the user, think of the </a:t>
            </a:r>
            <a:r>
              <a:rPr lang="en-NZ" sz="9600" i="1" dirty="0"/>
              <a:t>colour spectrum</a:t>
            </a:r>
            <a:r>
              <a:rPr lang="en-NZ" sz="9600" dirty="0"/>
              <a:t> (ROYGBIV) running from the front of the screen to the back. For example, red, orange and yellow will stand out the most; blue, indigo and violet will recede into the background. Keep in mind also that colour and shape carry symbolism that varies from culture to culture. This is of particular relevance if you are aiming for an international audience. (</a:t>
            </a:r>
            <a:r>
              <a:rPr lang="en-NZ" sz="9600" dirty="0" err="1"/>
              <a:t>Marsen,all</a:t>
            </a:r>
            <a:r>
              <a:rPr lang="en-NZ" sz="9600" dirty="0"/>
              <a:t> pg.146)</a:t>
            </a:r>
          </a:p>
        </p:txBody>
      </p:sp>
    </p:spTree>
    <p:extLst>
      <p:ext uri="{BB962C8B-B14F-4D97-AF65-F5344CB8AC3E}">
        <p14:creationId xmlns:p14="http://schemas.microsoft.com/office/powerpoint/2010/main" val="455804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B5F5E361-E515-4B1A-8D06-429FCBBD1A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2683405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329EA01-3706-4141-B60E-6CD6FBDB20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12192000" cy="6858000"/>
          </a:xfrm>
        </p:spPr>
      </p:pic>
    </p:spTree>
    <p:extLst>
      <p:ext uri="{BB962C8B-B14F-4D97-AF65-F5344CB8AC3E}">
        <p14:creationId xmlns:p14="http://schemas.microsoft.com/office/powerpoint/2010/main" val="41279422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2C0C6-19EA-4068-A65E-1942EE9BE3F7}"/>
              </a:ext>
            </a:extLst>
          </p:cNvPr>
          <p:cNvSpPr>
            <a:spLocks noGrp="1"/>
          </p:cNvSpPr>
          <p:nvPr>
            <p:ph type="title"/>
          </p:nvPr>
        </p:nvSpPr>
        <p:spPr/>
        <p:txBody>
          <a:bodyPr/>
          <a:lstStyle/>
          <a:p>
            <a:r>
              <a:rPr lang="en-NZ" b="1" dirty="0">
                <a:solidFill>
                  <a:srgbClr val="C00000"/>
                </a:solidFill>
              </a:rPr>
              <a:t>towards clarity </a:t>
            </a:r>
          </a:p>
        </p:txBody>
      </p:sp>
      <p:sp>
        <p:nvSpPr>
          <p:cNvPr id="3" name="Content Placeholder 2">
            <a:extLst>
              <a:ext uri="{FF2B5EF4-FFF2-40B4-BE49-F238E27FC236}">
                <a16:creationId xmlns:a16="http://schemas.microsoft.com/office/drawing/2014/main" id="{28309E81-A9B6-4E72-9D80-C92532F0226F}"/>
              </a:ext>
            </a:extLst>
          </p:cNvPr>
          <p:cNvSpPr>
            <a:spLocks noGrp="1"/>
          </p:cNvSpPr>
          <p:nvPr>
            <p:ph idx="1"/>
          </p:nvPr>
        </p:nvSpPr>
        <p:spPr>
          <a:xfrm>
            <a:off x="838200" y="1360450"/>
            <a:ext cx="10515600" cy="5408340"/>
          </a:xfrm>
        </p:spPr>
        <p:txBody>
          <a:bodyPr>
            <a:normAutofit fontScale="92500" lnSpcReduction="20000"/>
          </a:bodyPr>
          <a:lstStyle/>
          <a:p>
            <a:pPr marL="0" indent="0">
              <a:lnSpc>
                <a:spcPct val="100000"/>
              </a:lnSpc>
              <a:spcBef>
                <a:spcPts val="0"/>
              </a:spcBef>
              <a:buNone/>
            </a:pPr>
            <a:endParaRPr lang="en-NZ" dirty="0"/>
          </a:p>
          <a:p>
            <a:pPr marL="0" indent="0">
              <a:lnSpc>
                <a:spcPct val="100000"/>
              </a:lnSpc>
              <a:spcBef>
                <a:spcPts val="0"/>
              </a:spcBef>
              <a:buNone/>
            </a:pPr>
            <a:r>
              <a:rPr lang="en-NZ" i="1" dirty="0"/>
              <a:t>ask</a:t>
            </a:r>
            <a:r>
              <a:rPr lang="en-NZ" dirty="0"/>
              <a:t> what is the issue</a:t>
            </a:r>
          </a:p>
          <a:p>
            <a:pPr marL="0" indent="0">
              <a:lnSpc>
                <a:spcPct val="100000"/>
              </a:lnSpc>
              <a:spcBef>
                <a:spcPts val="0"/>
              </a:spcBef>
              <a:buNone/>
            </a:pPr>
            <a:endParaRPr lang="en-NZ" dirty="0"/>
          </a:p>
          <a:p>
            <a:pPr marL="0" indent="0">
              <a:lnSpc>
                <a:spcPct val="100000"/>
              </a:lnSpc>
              <a:spcBef>
                <a:spcPts val="0"/>
              </a:spcBef>
              <a:buNone/>
            </a:pPr>
            <a:r>
              <a:rPr lang="en-NZ" i="1" dirty="0"/>
              <a:t>select</a:t>
            </a:r>
            <a:r>
              <a:rPr lang="en-NZ" dirty="0"/>
              <a:t> critical data points</a:t>
            </a:r>
          </a:p>
          <a:p>
            <a:pPr marL="0" indent="0">
              <a:lnSpc>
                <a:spcPct val="100000"/>
              </a:lnSpc>
              <a:spcBef>
                <a:spcPts val="0"/>
              </a:spcBef>
              <a:buNone/>
            </a:pPr>
            <a:endParaRPr lang="en-NZ" dirty="0"/>
          </a:p>
          <a:p>
            <a:pPr marL="0" indent="0">
              <a:lnSpc>
                <a:spcPct val="100000"/>
              </a:lnSpc>
              <a:spcBef>
                <a:spcPts val="0"/>
              </a:spcBef>
              <a:buNone/>
            </a:pPr>
            <a:r>
              <a:rPr lang="en-NZ" i="1" dirty="0"/>
              <a:t>establish</a:t>
            </a:r>
            <a:r>
              <a:rPr lang="en-NZ" dirty="0"/>
              <a:t> big components</a:t>
            </a:r>
          </a:p>
          <a:p>
            <a:pPr marL="0" indent="0">
              <a:lnSpc>
                <a:spcPct val="100000"/>
              </a:lnSpc>
              <a:spcBef>
                <a:spcPts val="0"/>
              </a:spcBef>
              <a:buNone/>
            </a:pPr>
            <a:endParaRPr lang="en-NZ" i="1" dirty="0"/>
          </a:p>
          <a:p>
            <a:pPr marL="0" indent="0">
              <a:lnSpc>
                <a:spcPct val="100000"/>
              </a:lnSpc>
              <a:spcBef>
                <a:spcPts val="0"/>
              </a:spcBef>
              <a:buNone/>
            </a:pPr>
            <a:r>
              <a:rPr lang="en-NZ" i="1" dirty="0"/>
              <a:t>filter</a:t>
            </a:r>
            <a:r>
              <a:rPr lang="en-NZ" dirty="0"/>
              <a:t> </a:t>
            </a:r>
            <a:r>
              <a:rPr lang="en-NZ" i="1" dirty="0"/>
              <a:t>out</a:t>
            </a:r>
            <a:r>
              <a:rPr lang="en-NZ" dirty="0"/>
              <a:t> facts</a:t>
            </a:r>
          </a:p>
          <a:p>
            <a:pPr marL="0" indent="0">
              <a:lnSpc>
                <a:spcPct val="100000"/>
              </a:lnSpc>
              <a:spcBef>
                <a:spcPts val="0"/>
              </a:spcBef>
              <a:buNone/>
            </a:pPr>
            <a:endParaRPr lang="en-NZ" i="1" dirty="0"/>
          </a:p>
          <a:p>
            <a:pPr marL="0" indent="0">
              <a:lnSpc>
                <a:spcPct val="100000"/>
              </a:lnSpc>
              <a:spcBef>
                <a:spcPts val="0"/>
              </a:spcBef>
              <a:buNone/>
            </a:pPr>
            <a:r>
              <a:rPr lang="en-NZ" i="1" dirty="0"/>
              <a:t>storify</a:t>
            </a:r>
            <a:r>
              <a:rPr lang="en-NZ" dirty="0"/>
              <a:t> statistics</a:t>
            </a:r>
          </a:p>
          <a:p>
            <a:pPr marL="0" indent="0">
              <a:lnSpc>
                <a:spcPct val="100000"/>
              </a:lnSpc>
              <a:spcBef>
                <a:spcPts val="0"/>
              </a:spcBef>
              <a:buNone/>
            </a:pPr>
            <a:endParaRPr lang="en-NZ" i="1" dirty="0"/>
          </a:p>
          <a:p>
            <a:pPr marL="0" indent="0">
              <a:lnSpc>
                <a:spcPct val="100000"/>
              </a:lnSpc>
              <a:spcBef>
                <a:spcPts val="0"/>
              </a:spcBef>
              <a:buNone/>
            </a:pPr>
            <a:r>
              <a:rPr lang="en-NZ" i="1" dirty="0"/>
              <a:t>dramatise</a:t>
            </a:r>
            <a:r>
              <a:rPr lang="en-NZ" dirty="0"/>
              <a:t> your material</a:t>
            </a:r>
          </a:p>
          <a:p>
            <a:pPr marL="0" indent="0">
              <a:lnSpc>
                <a:spcPct val="100000"/>
              </a:lnSpc>
              <a:spcBef>
                <a:spcPts val="0"/>
              </a:spcBef>
              <a:buNone/>
            </a:pPr>
            <a:endParaRPr lang="en-NZ" dirty="0"/>
          </a:p>
          <a:p>
            <a:pPr marL="0" indent="0">
              <a:lnSpc>
                <a:spcPct val="100000"/>
              </a:lnSpc>
              <a:spcBef>
                <a:spcPts val="0"/>
              </a:spcBef>
              <a:buNone/>
            </a:pPr>
            <a:r>
              <a:rPr lang="en-NZ" i="1" dirty="0"/>
              <a:t>organise</a:t>
            </a:r>
            <a:r>
              <a:rPr lang="en-NZ" dirty="0"/>
              <a:t> shapes (size/scale), colour, rhythm, layout (space), typography</a:t>
            </a:r>
          </a:p>
          <a:p>
            <a:pPr marL="0" indent="0">
              <a:lnSpc>
                <a:spcPct val="100000"/>
              </a:lnSpc>
              <a:spcBef>
                <a:spcPts val="0"/>
              </a:spcBef>
              <a:buNone/>
            </a:pPr>
            <a:endParaRPr lang="en-NZ" dirty="0"/>
          </a:p>
          <a:p>
            <a:pPr marL="0" indent="0">
              <a:lnSpc>
                <a:spcPct val="100000"/>
              </a:lnSpc>
              <a:spcBef>
                <a:spcPts val="0"/>
              </a:spcBef>
              <a:buNone/>
            </a:pPr>
            <a:r>
              <a:rPr lang="en-NZ" i="1" dirty="0"/>
              <a:t>personify</a:t>
            </a:r>
            <a:r>
              <a:rPr lang="en-NZ" dirty="0"/>
              <a:t> target audience</a:t>
            </a:r>
          </a:p>
          <a:p>
            <a:endParaRPr lang="en-NZ" dirty="0"/>
          </a:p>
          <a:p>
            <a:pPr marL="0" indent="0">
              <a:buNone/>
            </a:pPr>
            <a:endParaRPr lang="en-NZ" dirty="0"/>
          </a:p>
        </p:txBody>
      </p:sp>
    </p:spTree>
    <p:extLst>
      <p:ext uri="{BB962C8B-B14F-4D97-AF65-F5344CB8AC3E}">
        <p14:creationId xmlns:p14="http://schemas.microsoft.com/office/powerpoint/2010/main" val="3502596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7333</TotalTime>
  <Words>1284</Words>
  <Application>Microsoft Office PowerPoint</Application>
  <PresentationFormat>Widescreen</PresentationFormat>
  <Paragraphs>202</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Comms 200  Week 3: Public relations</vt:lpstr>
      <vt:lpstr>public relations writing </vt:lpstr>
      <vt:lpstr>public relations writing (design)</vt:lpstr>
      <vt:lpstr>press release</vt:lpstr>
      <vt:lpstr>infographic design</vt:lpstr>
      <vt:lpstr>shape and colour</vt:lpstr>
      <vt:lpstr>PowerPoint Presentation</vt:lpstr>
      <vt:lpstr>PowerPoint Presentation</vt:lpstr>
      <vt:lpstr>towards clarity </vt:lpstr>
      <vt:lpstr>visual approach</vt:lpstr>
      <vt:lpstr>infographics checklist</vt:lpstr>
      <vt:lpstr>PowerPoint Presentation</vt:lpstr>
      <vt:lpstr>PowerPoint Presentation</vt:lpstr>
      <vt:lpstr>PowerPoint Presentation</vt:lpstr>
      <vt:lpstr>PowerPoint Presentation</vt:lpstr>
      <vt:lpstr>image writing</vt:lpstr>
      <vt:lpstr>Ayers no.1 ad (advertisement design)  https://adage.com/article/adage-encyclopedia/n-w-ayer-son-n-w-ayer-partners/98334/</vt:lpstr>
      <vt:lpstr>design process – research steps</vt:lpstr>
      <vt:lpstr>social media rules</vt:lpstr>
      <vt:lpstr>writing for websites</vt:lpstr>
      <vt:lpstr>PowerPoint Presentation</vt:lpstr>
      <vt:lpstr>web writing analysis</vt:lpstr>
      <vt:lpstr>look at the sign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Comms 200: Writing in the Workplace</dc:title>
  <dc:creator>Stephen Turner</dc:creator>
  <cp:lastModifiedBy>Stephen Turner</cp:lastModifiedBy>
  <cp:revision>212</cp:revision>
  <cp:lastPrinted>2019-03-20T01:32:41Z</cp:lastPrinted>
  <dcterms:created xsi:type="dcterms:W3CDTF">2017-07-26T02:26:36Z</dcterms:created>
  <dcterms:modified xsi:type="dcterms:W3CDTF">2019-03-20T05:41:31Z</dcterms:modified>
</cp:coreProperties>
</file>