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66" r:id="rId2"/>
  </p:sldIdLst>
  <p:sldSz cx="9144000" cy="5143500" type="screen16x9"/>
  <p:notesSz cx="6797675" cy="9926638"/>
  <p:embeddedFontLst>
    <p:embeddedFont>
      <p:font typeface="Open Sans" panose="020B0604020202020204" charset="0"/>
      <p:regular r:id="rId4"/>
      <p:bold r:id="rId5"/>
      <p:italic r:id="rId6"/>
      <p:boldItalic r:id="rId7"/>
    </p:embeddedFont>
    <p:embeddedFont>
      <p:font typeface="Economica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85486" autoAdjust="0"/>
  </p:normalViewPr>
  <p:slideViewPr>
    <p:cSldViewPr>
      <p:cViewPr varScale="1">
        <p:scale>
          <a:sx n="82" d="100"/>
          <a:sy n="82" d="100"/>
        </p:scale>
        <p:origin x="776" y="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57841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7999" cy="278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799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199" cy="1786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574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599" cy="212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5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60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resource/599/01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1"/>
            <a:ext cx="8520599" cy="627533"/>
          </a:xfrm>
        </p:spPr>
        <p:txBody>
          <a:bodyPr/>
          <a:lstStyle/>
          <a:p>
            <a:r>
              <a:rPr lang="en-NZ" sz="3200" dirty="0"/>
              <a:t>Subject</a:t>
            </a:r>
            <a:r>
              <a:rPr lang="lv-LV" sz="3200" dirty="0"/>
              <a:t>-verb agreement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555526"/>
            <a:ext cx="9144000" cy="4587974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Subjects and predicates in sentences </a:t>
            </a:r>
            <a:r>
              <a:rPr lang="lv-LV" sz="1200" dirty="0"/>
              <a:t>must agree </a:t>
            </a:r>
            <a:r>
              <a:rPr lang="en-NZ" sz="1200" dirty="0"/>
              <a:t>with one another</a:t>
            </a:r>
            <a:r>
              <a:rPr lang="lv-LV" sz="1200" dirty="0"/>
              <a:t> (</a:t>
            </a:r>
            <a:r>
              <a:rPr lang="en-NZ" sz="1200" dirty="0"/>
              <a:t>singular</a:t>
            </a:r>
            <a:r>
              <a:rPr lang="lv-LV" sz="1200" dirty="0"/>
              <a:t> </a:t>
            </a:r>
            <a:r>
              <a:rPr lang="en-NZ" sz="1200" dirty="0"/>
              <a:t>subject </a:t>
            </a:r>
            <a:r>
              <a:rPr lang="lv-LV" sz="1200" dirty="0"/>
              <a:t>= </a:t>
            </a:r>
            <a:r>
              <a:rPr lang="en-NZ" sz="1200" dirty="0"/>
              <a:t>singular</a:t>
            </a:r>
            <a:r>
              <a:rPr lang="lv-LV" sz="1200" dirty="0"/>
              <a:t> </a:t>
            </a:r>
            <a:r>
              <a:rPr lang="en-NZ" sz="1200" dirty="0"/>
              <a:t>verb</a:t>
            </a:r>
            <a:r>
              <a:rPr lang="lv-LV" sz="1200" dirty="0"/>
              <a:t>:</a:t>
            </a:r>
            <a:r>
              <a:rPr lang="en-NZ" sz="1200" dirty="0"/>
              <a:t> </a:t>
            </a:r>
            <a:endParaRPr lang="lv-LV" sz="12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	The student passes the exam. The students pass the exam.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lv-LV" sz="12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1. Two or more nouns connected by </a:t>
            </a:r>
            <a:r>
              <a:rPr lang="en-NZ" sz="1200" i="1" dirty="0"/>
              <a:t>and</a:t>
            </a:r>
            <a:r>
              <a:rPr lang="en-NZ" sz="1200" dirty="0"/>
              <a:t> = plural verb: Both cars and trucks are allowed on the ferry.</a:t>
            </a:r>
          </a:p>
          <a:p>
            <a:pPr marL="357188" indent="-357188"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    Two or more singular nouns joined by </a:t>
            </a:r>
            <a:r>
              <a:rPr lang="en-NZ" sz="1200" i="1" dirty="0"/>
              <a:t>or</a:t>
            </a:r>
            <a:r>
              <a:rPr lang="en-NZ" sz="1200" dirty="0"/>
              <a:t> or </a:t>
            </a:r>
            <a:r>
              <a:rPr lang="en-NZ" sz="1200" i="1" dirty="0"/>
              <a:t>nor</a:t>
            </a:r>
            <a:r>
              <a:rPr lang="en-NZ" sz="1200" dirty="0"/>
              <a:t> = singular verb: The President or Prime Minister is due to speak soon.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NZ" sz="12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2. A verb should agree with its subject, and not with any clause, phrase or word between the two: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    The Prince, as well as his children, is getting on board the train.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    The little boy with all the toys plays happily in the sandpit.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   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3. (a) Relative pronoun + verb clause agrees with </a:t>
            </a:r>
            <a:r>
              <a:rPr lang="en-NZ" sz="1200"/>
              <a:t>the noun </a:t>
            </a:r>
            <a:r>
              <a:rPr lang="en-NZ" sz="1200" dirty="0"/>
              <a:t>closest to it: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          She is one of the best diplomats who have ever represented the county. 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    (b) Verb of co-relatives (</a:t>
            </a:r>
            <a:r>
              <a:rPr lang="en-NZ" sz="1200" i="1" dirty="0"/>
              <a:t>either-or, neither-nor, but-also</a:t>
            </a:r>
            <a:r>
              <a:rPr lang="en-NZ" sz="1200" dirty="0"/>
              <a:t>) agrees with closest subject: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          Not only her coach but her teammates also disagree with her. </a:t>
            </a:r>
            <a:endParaRPr lang="lv-LV" sz="12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NZ" sz="12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4. </a:t>
            </a:r>
            <a:r>
              <a:rPr lang="en-NZ" sz="1200" i="1" dirty="0"/>
              <a:t>There is/ there are</a:t>
            </a:r>
            <a:r>
              <a:rPr lang="en-NZ" sz="1200" dirty="0"/>
              <a:t> agrees with the subject that follows the verb  (‘there is a reason’/’there are many reasons’)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     </a:t>
            </a:r>
            <a:r>
              <a:rPr lang="en-NZ" sz="1200" i="1" dirty="0"/>
              <a:t>Doesn’t/don’t</a:t>
            </a:r>
            <a:r>
              <a:rPr lang="en-NZ" sz="1200" dirty="0"/>
              <a:t> = singular/plural subject (‘she doesn’t sing well’/ ‘They don’t look good together’)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NZ" sz="1200" dirty="0"/>
          </a:p>
          <a:p>
            <a:pPr marL="357188" indent="-357188"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5. Use a singular verb for</a:t>
            </a:r>
          </a:p>
          <a:p>
            <a:pPr marL="357188" indent="-357188"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     – collective nouns such as </a:t>
            </a:r>
            <a:r>
              <a:rPr lang="en-NZ" sz="1200" i="1" dirty="0"/>
              <a:t>team</a:t>
            </a:r>
            <a:r>
              <a:rPr lang="en-NZ" sz="1200" dirty="0"/>
              <a:t>, </a:t>
            </a:r>
            <a:r>
              <a:rPr lang="en-NZ" sz="1200" i="1" dirty="0"/>
              <a:t>committee</a:t>
            </a:r>
            <a:r>
              <a:rPr lang="en-NZ" sz="1200" dirty="0"/>
              <a:t>, </a:t>
            </a:r>
            <a:r>
              <a:rPr lang="en-NZ" sz="1200" i="1" dirty="0"/>
              <a:t>family</a:t>
            </a:r>
            <a:r>
              <a:rPr lang="en-NZ" sz="1200" dirty="0"/>
              <a:t>, </a:t>
            </a:r>
            <a:r>
              <a:rPr lang="en-NZ" sz="1200" i="1" dirty="0"/>
              <a:t>crew, government  </a:t>
            </a:r>
            <a:r>
              <a:rPr lang="en-NZ" sz="1200" dirty="0"/>
              <a:t>(‘The team plays well together’) but not </a:t>
            </a:r>
            <a:r>
              <a:rPr lang="en-NZ" sz="1200" i="1" dirty="0"/>
              <a:t>people </a:t>
            </a:r>
            <a:r>
              <a:rPr lang="en-NZ" sz="1200" dirty="0"/>
              <a:t>or</a:t>
            </a:r>
            <a:r>
              <a:rPr lang="en-NZ" sz="1200" i="1" dirty="0"/>
              <a:t> public</a:t>
            </a:r>
            <a:endParaRPr lang="en-NZ" sz="1200" dirty="0"/>
          </a:p>
          <a:p>
            <a:pPr marL="357188" indent="-357188"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     – the words </a:t>
            </a:r>
            <a:r>
              <a:rPr lang="en-NZ" sz="1200" i="1" dirty="0"/>
              <a:t>everyone</a:t>
            </a:r>
            <a:r>
              <a:rPr lang="en-NZ" sz="1200" dirty="0"/>
              <a:t>, </a:t>
            </a:r>
            <a:r>
              <a:rPr lang="en-NZ" sz="1200" i="1" dirty="0"/>
              <a:t>everybody</a:t>
            </a:r>
            <a:r>
              <a:rPr lang="en-NZ" sz="1200" dirty="0"/>
              <a:t>, </a:t>
            </a:r>
            <a:r>
              <a:rPr lang="en-NZ" sz="1200" i="1" dirty="0"/>
              <a:t>either</a:t>
            </a:r>
            <a:r>
              <a:rPr lang="en-NZ" sz="1200" dirty="0"/>
              <a:t> (‘Everybody goes to school’; ‘Either Robert or Jane has been elected’)</a:t>
            </a:r>
          </a:p>
          <a:p>
            <a:pPr marL="357188" indent="-357188"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     – words such as </a:t>
            </a:r>
            <a:r>
              <a:rPr lang="en-NZ" sz="1200" i="1" dirty="0"/>
              <a:t>mathematics</a:t>
            </a:r>
            <a:r>
              <a:rPr lang="en-NZ" sz="1200" dirty="0"/>
              <a:t>, </a:t>
            </a:r>
            <a:r>
              <a:rPr lang="en-NZ" sz="1200" i="1" dirty="0"/>
              <a:t>civics</a:t>
            </a:r>
            <a:r>
              <a:rPr lang="en-NZ" sz="1200" dirty="0"/>
              <a:t>, </a:t>
            </a:r>
            <a:r>
              <a:rPr lang="en-NZ" sz="1200" i="1" dirty="0"/>
              <a:t>measles</a:t>
            </a:r>
            <a:r>
              <a:rPr lang="en-NZ" sz="1200" dirty="0"/>
              <a:t>  (‘Measles is a very unpleasant disease’)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 	</a:t>
            </a:r>
            <a:endParaRPr lang="lv-LV" sz="1200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n-NZ" sz="1200" dirty="0"/>
              <a:t>Go to </a:t>
            </a:r>
            <a:r>
              <a:rPr lang="en-NZ" sz="1200" dirty="0">
                <a:hlinkClick r:id="rId2"/>
              </a:rPr>
              <a:t>https://owl.english.purdue.edu/owl/resource/599/01/</a:t>
            </a:r>
            <a:endParaRPr lang="lv-LV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5014</TotalTime>
  <Words>20</Words>
  <Application>Microsoft Office PowerPoint</Application>
  <PresentationFormat>On-screen Show (16:9)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</vt:lpstr>
      <vt:lpstr>Economica</vt:lpstr>
      <vt:lpstr>Arial</vt:lpstr>
      <vt:lpstr>luxe</vt:lpstr>
      <vt:lpstr>Subject-verb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Evija Trofimova</dc:creator>
  <cp:lastModifiedBy>Stephen Turner</cp:lastModifiedBy>
  <cp:revision>717</cp:revision>
  <cp:lastPrinted>2016-03-21T21:32:07Z</cp:lastPrinted>
  <dcterms:modified xsi:type="dcterms:W3CDTF">2017-09-17T10:35:29Z</dcterms:modified>
</cp:coreProperties>
</file>