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71" r:id="rId8"/>
    <p:sldId id="273" r:id="rId9"/>
    <p:sldId id="282" r:id="rId10"/>
    <p:sldId id="283" r:id="rId11"/>
    <p:sldId id="274" r:id="rId12"/>
    <p:sldId id="284" r:id="rId13"/>
    <p:sldId id="285" r:id="rId14"/>
    <p:sldId id="28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024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71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33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8596-97BB-4FFA-B634-9C3F7F5A74BA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82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69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46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67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6c9d47b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526c9d47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32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  <a:defRPr sz="3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1"/>
          <p:cNvSpPr>
            <a:spLocks noGrp="1"/>
          </p:cNvSpPr>
          <p:nvPr>
            <p:ph type="title" hasCustomPrompt="1"/>
          </p:nvPr>
        </p:nvSpPr>
        <p:spPr>
          <a:xfrm>
            <a:off x="1145077" y="2135877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145074" y="2981500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pic>
        <p:nvPicPr>
          <p:cNvPr id="9" name="Picture 8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44" y="273526"/>
            <a:ext cx="3095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CC00-3B1B-40AF-B9E5-09BE2CD094DC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ED67-B93E-4A97-A439-3B8F8AA3C3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39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1BD9-C54B-432F-8BD6-868F46F8E32F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D186-3DA2-4671-A95C-21CA9ABB0C0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866" y="2958265"/>
            <a:ext cx="4370400" cy="2501148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9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1BD9-C54B-432F-8BD6-868F46F8E32F}" type="datetimeFigureOut">
              <a:rPr lang="en-NZ" smtClean="0"/>
              <a:t>28/03/2019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D186-3DA2-4671-A95C-21CA9ABB0C0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866" y="2958265"/>
            <a:ext cx="4370400" cy="2501148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4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82200" y="271463"/>
            <a:ext cx="1851396" cy="611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ija.trofimova@auckland.ac.nz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77865" y="2274490"/>
            <a:ext cx="10144105" cy="836561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tx1"/>
                </a:solidFill>
              </a:rPr>
              <a:t>COMMS 200: Writing in the Workplace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65348" y="3864935"/>
            <a:ext cx="9861304" cy="1056603"/>
          </a:xfrm>
        </p:spPr>
        <p:txBody>
          <a:bodyPr>
            <a:normAutofit fontScale="70000" lnSpcReduction="20000"/>
          </a:bodyPr>
          <a:lstStyle/>
          <a:p>
            <a:r>
              <a:rPr lang="en-NZ" dirty="0">
                <a:solidFill>
                  <a:schemeClr val="tx1"/>
                </a:solidFill>
              </a:rPr>
              <a:t>Dr Evija Trofimova</a:t>
            </a:r>
          </a:p>
          <a:p>
            <a:r>
              <a:rPr lang="en-NZ" dirty="0">
                <a:solidFill>
                  <a:schemeClr val="tx1"/>
                </a:solidFill>
                <a:hlinkClick r:id="rId2"/>
              </a:rPr>
              <a:t>evija.trofimova@auckland.ac.nz</a:t>
            </a:r>
            <a:r>
              <a:rPr lang="en-NZ" dirty="0">
                <a:solidFill>
                  <a:schemeClr val="tx1"/>
                </a:solidFill>
              </a:rPr>
              <a:t> </a:t>
            </a:r>
          </a:p>
          <a:p>
            <a:r>
              <a:rPr lang="en-NZ" dirty="0">
                <a:solidFill>
                  <a:schemeClr val="tx1"/>
                </a:solidFill>
              </a:rPr>
              <a:t>Centre for Learning and Research in Higher Education (</a:t>
            </a:r>
            <a:r>
              <a:rPr lang="en-NZ" dirty="0" err="1">
                <a:solidFill>
                  <a:schemeClr val="tx1"/>
                </a:solidFill>
              </a:rPr>
              <a:t>CLeaR</a:t>
            </a:r>
            <a:r>
              <a:rPr lang="en-NZ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8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064" y="983766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is YOUR writing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0072" y="1696659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does the tool tell you about your writing?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672" y="2203704"/>
            <a:ext cx="916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does the tool NOT see?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9504" y="2843444"/>
            <a:ext cx="55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kinds of rules does the tool follow?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5160" y="3421213"/>
            <a:ext cx="555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kind of writing does it envisage?</a:t>
            </a:r>
          </a:p>
          <a:p>
            <a:endParaRPr lang="en-NZ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" y="4097191"/>
            <a:ext cx="634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How has following the tool’s suggestions changed your writing?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9254" y="212708"/>
            <a:ext cx="8330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/>
              <a:t>Ask important questions:</a:t>
            </a:r>
          </a:p>
          <a:p>
            <a:endParaRPr lang="en-NZ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2192" y="4788902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strengths, if any, has your writing lost as a result?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8448" y="5376672"/>
            <a:ext cx="705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happened, if you let the tool do your writing for you?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1952" y="1374924"/>
            <a:ext cx="58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What does the tool think your writing is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6488" y="4200113"/>
            <a:ext cx="330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How has it improved?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7416" y="5879592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85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507925" y="3607100"/>
            <a:ext cx="111204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700"/>
              <a:buFont typeface="Arial"/>
              <a:buNone/>
            </a:pPr>
            <a:r>
              <a:rPr lang="lv-LV" sz="1700" b="0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2001328"/>
            <a:ext cx="892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203" y="267107"/>
            <a:ext cx="10527038" cy="71759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Ginger spelling &amp; grammar checker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473" t="12786" r="-560" b="-2916"/>
          <a:stretch/>
        </p:blipFill>
        <p:spPr>
          <a:xfrm>
            <a:off x="301203" y="1130299"/>
            <a:ext cx="11163124" cy="52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507925" y="3607100"/>
            <a:ext cx="111204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700"/>
              <a:buFont typeface="Arial"/>
              <a:buNone/>
            </a:pPr>
            <a:r>
              <a:rPr lang="lv-LV" sz="1700" b="0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2001328"/>
            <a:ext cx="892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203" y="267107"/>
            <a:ext cx="10527038" cy="71759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Ginger spelling &amp; grammar checker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2" y="1351577"/>
            <a:ext cx="11605766" cy="45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507925" y="3607100"/>
            <a:ext cx="111204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700"/>
              <a:buFont typeface="Arial"/>
              <a:buNone/>
            </a:pPr>
            <a:r>
              <a:rPr lang="lv-LV" sz="1700" b="0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203" y="267107"/>
            <a:ext cx="10527038" cy="71759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Ginger spelling &amp; grammar checker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3" y="1180104"/>
            <a:ext cx="11415712" cy="48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8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507925" y="3607100"/>
            <a:ext cx="111204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700"/>
              <a:buFont typeface="Arial"/>
              <a:buNone/>
            </a:pPr>
            <a:r>
              <a:rPr lang="lv-LV" sz="1700" b="0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203" y="267107"/>
            <a:ext cx="10527038" cy="71759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Ginger spelling &amp; grammar checker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3" y="1180104"/>
            <a:ext cx="11415712" cy="48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932238" y="379413"/>
          <a:ext cx="4327525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5958582" imgH="7981670" progId="Word.Document.12">
                  <p:embed/>
                </p:oleObj>
              </mc:Choice>
              <mc:Fallback>
                <p:oleObj name="Document" r:id="rId3" imgW="5958582" imgH="7981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2238" y="379413"/>
                        <a:ext cx="4327525" cy="579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19892237">
            <a:off x="2056856" y="2980276"/>
            <a:ext cx="5409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many of them!</a:t>
            </a:r>
          </a:p>
        </p:txBody>
      </p:sp>
    </p:spTree>
    <p:extLst>
      <p:ext uri="{BB962C8B-B14F-4D97-AF65-F5344CB8AC3E}">
        <p14:creationId xmlns:p14="http://schemas.microsoft.com/office/powerpoint/2010/main" val="154630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AE5C41-7EB1-4779-B976-11C2C96A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4028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8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3BAA28-B49B-44F3-A582-D127EC15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6"/>
            <a:ext cx="10905066" cy="5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2913E-1B68-4E45-B308-C2C5D1B3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865" y="2753314"/>
            <a:ext cx="10257227" cy="2501148"/>
          </a:xfrm>
        </p:spPr>
        <p:txBody>
          <a:bodyPr>
            <a:normAutofit fontScale="85000" lnSpcReduction="10000"/>
          </a:bodyPr>
          <a:lstStyle>
            <a:lvl1pPr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2000" dirty="0">
                <a:solidFill>
                  <a:schemeClr val="tx1"/>
                </a:solidFill>
              </a:rPr>
              <a:t>MSGC corrections are often too prescriptive, </a:t>
            </a:r>
            <a:r>
              <a:rPr lang="en-US" sz="2000" dirty="0">
                <a:solidFill>
                  <a:schemeClr val="tx1"/>
                </a:solidFill>
              </a:rPr>
              <a:t>absolutist, dated, inaccurate, unclear or simply “mystifying” (Alex Vernon; Tim McGee and Patricia Ericsson; Anne </a:t>
            </a:r>
            <a:r>
              <a:rPr lang="en-US" sz="2000" dirty="0" err="1">
                <a:solidFill>
                  <a:schemeClr val="tx1"/>
                </a:solidFill>
              </a:rPr>
              <a:t>Curzan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lv-LV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“Our brains seem to become less vigilant when we know a grammatical safety net will catch us.” (Joe </a:t>
            </a:r>
            <a:r>
              <a:rPr lang="en-US" sz="2000" dirty="0" err="1">
                <a:solidFill>
                  <a:schemeClr val="tx1"/>
                </a:solidFill>
              </a:rPr>
              <a:t>Pinsker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lv-LV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Relying on a piece of software to “fix” our writing makes us complacent and “turns us from [language] actors into observers” (Nicholas Carr)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99394" y="847599"/>
            <a:ext cx="9814168" cy="141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3200" dirty="0">
                <a:solidFill>
                  <a:schemeClr val="tx1"/>
                </a:solidFill>
              </a:rPr>
              <a:t>The dangers of relying on corrective tools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507925" y="3607100"/>
            <a:ext cx="111204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700"/>
              <a:buFont typeface="Arial"/>
              <a:buNone/>
            </a:pPr>
            <a:r>
              <a:rPr lang="lv-LV" sz="1700" b="0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434750" y="504328"/>
            <a:ext cx="10193575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lv-LV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choosing a digital tool for writing, consider...</a:t>
            </a:r>
            <a:endParaRPr sz="36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563575" y="3545300"/>
            <a:ext cx="1100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955" y="1410355"/>
            <a:ext cx="89283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its suitability for purpose (a style-checking tool will not correct your grammar)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its capacities and limitations (what are its ‘blind spots’?)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its accuracy (don’t take its claims at face value – test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authority (where does it get its language ‘rules’ from?)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hidden ideology (what kind of writing does it endorse? In whose interests does it work?)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ethical issues (how does the tool/website make money? Is my private data kept safe with it?)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3789" y="745987"/>
            <a:ext cx="5157787" cy="823912"/>
          </a:xfrm>
        </p:spPr>
        <p:txBody>
          <a:bodyPr/>
          <a:lstStyle/>
          <a:p>
            <a:r>
              <a:rPr lang="lv-LV" dirty="0">
                <a:latin typeface="Verdana"/>
                <a:ea typeface="Verdana"/>
                <a:cs typeface="Verdana"/>
                <a:sym typeface="Verdana"/>
              </a:rPr>
              <a:t>Pros for writing with tools?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1014413" y="1947291"/>
            <a:ext cx="5157787" cy="3684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efficient (by own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can become pedagogical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[any more?]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>
          <a:xfrm>
            <a:off x="6583680" y="745987"/>
            <a:ext cx="5183188" cy="823912"/>
          </a:xfrm>
        </p:spPr>
        <p:txBody>
          <a:bodyPr/>
          <a:lstStyle/>
          <a:p>
            <a:pPr>
              <a:buClr>
                <a:schemeClr val="dk1"/>
              </a:buClr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caveats?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4"/>
          </p:nvPr>
        </p:nvSpPr>
        <p:spPr>
          <a:xfrm>
            <a:off x="6172200" y="1947291"/>
            <a:ext cx="5183188" cy="3684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not being able to judge on tool’s judgement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being mislead (‘false positives’ / ‘false negatives’)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not being aware of its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never learning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48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864" y="2254030"/>
            <a:ext cx="10257227" cy="3594538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2200" dirty="0">
                <a:solidFill>
                  <a:schemeClr val="tx1"/>
                </a:solidFill>
              </a:rPr>
              <a:t>are ubiquitous (increasingly embedded in all writing platforms)</a:t>
            </a:r>
          </a:p>
          <a:p>
            <a:r>
              <a:rPr lang="en-NZ" sz="2200" dirty="0">
                <a:solidFill>
                  <a:schemeClr val="tx1"/>
                </a:solidFill>
              </a:rPr>
              <a:t>have assumed authority (we unquestioningly put trust into them)</a:t>
            </a:r>
          </a:p>
          <a:p>
            <a:r>
              <a:rPr lang="en-NZ" sz="2200" dirty="0">
                <a:solidFill>
                  <a:schemeClr val="tx1"/>
                </a:solidFill>
              </a:rPr>
              <a:t>are imperfect and limited (in what and how they are able to see and correct)</a:t>
            </a:r>
          </a:p>
          <a:p>
            <a:r>
              <a:rPr lang="en-NZ" sz="2200" dirty="0">
                <a:solidFill>
                  <a:schemeClr val="tx1"/>
                </a:solidFill>
              </a:rPr>
              <a:t>can be helpful (in ensuring your writing adheres to the rules of grammar, syntax, style, tone and genre) when used cautiously</a:t>
            </a:r>
          </a:p>
          <a:p>
            <a:r>
              <a:rPr lang="en-NZ" sz="2200" dirty="0">
                <a:solidFill>
                  <a:schemeClr val="tx1"/>
                </a:solidFill>
              </a:rPr>
              <a:t>can teach you more about your own writing through your self-reflection (so that you become more aware of your strengths, weaknesses and quirks</a:t>
            </a:r>
            <a:r>
              <a:rPr lang="lv-LV" sz="2200" dirty="0">
                <a:solidFill>
                  <a:schemeClr val="tx1"/>
                </a:solidFill>
              </a:rPr>
              <a:t> as a writer</a:t>
            </a:r>
            <a:r>
              <a:rPr lang="en-NZ" sz="2200" dirty="0">
                <a:solidFill>
                  <a:schemeClr val="tx1"/>
                </a:solidFill>
              </a:rPr>
              <a:t>)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77864" y="891204"/>
            <a:ext cx="10941321" cy="141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4000" dirty="0">
                <a:solidFill>
                  <a:schemeClr val="tx1"/>
                </a:solidFill>
              </a:rPr>
              <a:t>Digital writing tools matter</a:t>
            </a:r>
            <a:r>
              <a:rPr lang="lv-LV" sz="4000" dirty="0">
                <a:solidFill>
                  <a:schemeClr val="tx1"/>
                </a:solidFill>
              </a:rPr>
              <a:t>. They</a:t>
            </a:r>
            <a:r>
              <a:rPr lang="en-NZ" sz="3200" dirty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510</Words>
  <Application>Microsoft Office PowerPoint</Application>
  <PresentationFormat>Widescreen</PresentationFormat>
  <Paragraphs>64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Office Theme</vt:lpstr>
      <vt:lpstr>Document</vt:lpstr>
      <vt:lpstr>COMMS 200: Writing in the Workplace</vt:lpstr>
      <vt:lpstr>PowerPoint Presentation</vt:lpstr>
      <vt:lpstr>PowerPoint Presentation</vt:lpstr>
      <vt:lpstr>PowerPoint Presentation</vt:lpstr>
      <vt:lpstr>PowerPoint Presentation</vt:lpstr>
      <vt:lpstr>The dangers of relying on corrective tools</vt:lpstr>
      <vt:lpstr>When choosing a digital tool for writing, consider...</vt:lpstr>
      <vt:lpstr>PowerPoint Presentation</vt:lpstr>
      <vt:lpstr>Digital writing tools matter. They:</vt:lpstr>
      <vt:lpstr>PowerPoint Presentation</vt:lpstr>
      <vt:lpstr>Ginger spelling &amp; grammar checker</vt:lpstr>
      <vt:lpstr>Ginger spelling &amp; grammar checker</vt:lpstr>
      <vt:lpstr>Ginger spelling &amp; grammar checker</vt:lpstr>
      <vt:lpstr>Ginger spelling &amp; grammar checker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Punctuation – Punc Rocks!</dc:title>
  <dc:creator>Evija Trofimova</dc:creator>
  <cp:lastModifiedBy>Stephen Turner</cp:lastModifiedBy>
  <cp:revision>32</cp:revision>
  <dcterms:modified xsi:type="dcterms:W3CDTF">2019-03-27T19:08:30Z</dcterms:modified>
</cp:coreProperties>
</file>