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orbel" panose="020B050302020402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94024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75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8713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17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txBox="1">
            <a:spLocks noGrp="1"/>
          </p:cNvSpPr>
          <p:nvPr>
            <p:ph type="sldNum" idx="12"/>
          </p:nvPr>
        </p:nvSpPr>
        <p:spPr>
          <a:xfrm>
            <a:off x="3850443" y="9428711"/>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12</a:t>
            </a:fld>
            <a:endParaRPr/>
          </a:p>
        </p:txBody>
      </p:sp>
    </p:spTree>
    <p:extLst>
      <p:ext uri="{BB962C8B-B14F-4D97-AF65-F5344CB8AC3E}">
        <p14:creationId xmlns:p14="http://schemas.microsoft.com/office/powerpoint/2010/main" val="136790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26c9d47ba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526c9d47ba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526c9d47ba_0_17:notes"/>
          <p:cNvSpPr txBox="1">
            <a:spLocks noGrp="1"/>
          </p:cNvSpPr>
          <p:nvPr>
            <p:ph type="sldNum" idx="12"/>
          </p:nvPr>
        </p:nvSpPr>
        <p:spPr>
          <a:xfrm>
            <a:off x="3850443" y="9428711"/>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13</a:t>
            </a:fld>
            <a:endParaRPr/>
          </a:p>
        </p:txBody>
      </p:sp>
    </p:spTree>
    <p:extLst>
      <p:ext uri="{BB962C8B-B14F-4D97-AF65-F5344CB8AC3E}">
        <p14:creationId xmlns:p14="http://schemas.microsoft.com/office/powerpoint/2010/main" val="355402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585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924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26c9d47ba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lv-LV"/>
              <a:t>Either way, we can agree that clowns can be terrifying, and not only to children.</a:t>
            </a:r>
            <a:endParaRPr/>
          </a:p>
        </p:txBody>
      </p:sp>
      <p:sp>
        <p:nvSpPr>
          <p:cNvPr id="200" name="Google Shape;200;g526c9d47ba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713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073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2</a:t>
            </a:fld>
            <a:endParaRPr/>
          </a:p>
        </p:txBody>
      </p:sp>
    </p:spTree>
    <p:extLst>
      <p:ext uri="{BB962C8B-B14F-4D97-AF65-F5344CB8AC3E}">
        <p14:creationId xmlns:p14="http://schemas.microsoft.com/office/powerpoint/2010/main" val="398913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814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5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18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16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26c9d47ba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526c9d47b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44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324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633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1145077" y="2135877"/>
            <a:ext cx="8027984" cy="836561"/>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FFFFFF"/>
              </a:buClr>
              <a:buSzPts val="4000"/>
              <a:buFont typeface="Verdana"/>
              <a:buNone/>
              <a:defRPr sz="4000" b="1" i="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1145074" y="2981500"/>
            <a:ext cx="8027987" cy="1056603"/>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lt1"/>
              </a:buClr>
              <a:buSzPts val="2400"/>
              <a:buFont typeface="Verdana"/>
              <a:buNone/>
              <a:defRPr sz="240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2" descr="UOA-LR-RGB.png"/>
          <p:cNvPicPr preferRelativeResize="0"/>
          <p:nvPr/>
        </p:nvPicPr>
        <p:blipFill rotWithShape="1">
          <a:blip r:embed="rId2">
            <a:alphaModFix/>
          </a:blip>
          <a:srcRect/>
          <a:stretch/>
        </p:blipFill>
        <p:spPr>
          <a:xfrm>
            <a:off x="8746844" y="273526"/>
            <a:ext cx="3095999" cy="10234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
        <p:nvSpPr>
          <p:cNvPr id="24" name="Google Shape;24;p3"/>
          <p:cNvSpPr txBox="1">
            <a:spLocks noGrp="1"/>
          </p:cNvSpPr>
          <p:nvPr>
            <p:ph type="body" idx="1"/>
          </p:nvPr>
        </p:nvSpPr>
        <p:spPr>
          <a:xfrm>
            <a:off x="677866" y="2958265"/>
            <a:ext cx="4370400" cy="2501148"/>
          </a:xfrm>
          <a:prstGeom prst="rect">
            <a:avLst/>
          </a:prstGeom>
          <a:noFill/>
          <a:ln>
            <a:noFill/>
          </a:ln>
        </p:spPr>
        <p:txBody>
          <a:bodyPr spcFirstLastPara="1" wrap="square" lIns="91425" tIns="45700" rIns="91425" bIns="45700" anchor="t" anchorCtr="0"/>
          <a:lstStyle>
            <a:lvl1pPr marL="457200" lvl="0" indent="-336550" algn="l">
              <a:lnSpc>
                <a:spcPct val="90000"/>
              </a:lnSpc>
              <a:spcBef>
                <a:spcPts val="1000"/>
              </a:spcBef>
              <a:spcAft>
                <a:spcPts val="0"/>
              </a:spcAft>
              <a:buClr>
                <a:schemeClr val="lt1"/>
              </a:buClr>
              <a:buSzPts val="1700"/>
              <a:buChar char="•"/>
              <a:defRPr sz="170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title"/>
          </p:nvPr>
        </p:nvSpPr>
        <p:spPr>
          <a:xfrm>
            <a:off x="677865" y="1777050"/>
            <a:ext cx="8027985" cy="71759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3600"/>
              <a:buFont typeface="Verdana"/>
              <a:buNone/>
              <a:defRPr sz="36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28" name="Google Shape;28;p4"/>
          <p:cNvSpPr txBox="1">
            <a:spLocks noGrp="1"/>
          </p:cNvSpPr>
          <p:nvPr>
            <p:ph type="title"/>
          </p:nvPr>
        </p:nvSpPr>
        <p:spPr>
          <a:xfrm>
            <a:off x="415601" y="421234"/>
            <a:ext cx="11360799" cy="1108399"/>
          </a:xfrm>
          <a:prstGeom prst="rect">
            <a:avLst/>
          </a:prstGeom>
          <a:noFill/>
          <a:ln>
            <a:noFill/>
          </a:ln>
        </p:spPr>
        <p:txBody>
          <a:bodyPr spcFirstLastPara="1" wrap="square" lIns="91425" tIns="91425" rIns="91425" bIns="91425" anchor="b" anchorCtr="0"/>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15601" y="1633633"/>
            <a:ext cx="11360799" cy="4472000"/>
          </a:xfrm>
          <a:prstGeom prst="rect">
            <a:avLst/>
          </a:prstGeom>
          <a:noFill/>
          <a:ln>
            <a:noFill/>
          </a:ln>
        </p:spPr>
        <p:txBody>
          <a:bodyPr spcFirstLastPara="1" wrap="square" lIns="91425" tIns="91425" rIns="91425" bIns="91425" anchor="t" anchorCtr="0"/>
          <a:lstStyle>
            <a:lvl1pPr marL="457200" lvl="0" indent="-406400" algn="l">
              <a:lnSpc>
                <a:spcPct val="90000"/>
              </a:lnSpc>
              <a:spcBef>
                <a:spcPts val="0"/>
              </a:spcBef>
              <a:spcAft>
                <a:spcPts val="0"/>
              </a:spcAft>
              <a:buClr>
                <a:schemeClr val="dk1"/>
              </a:buClr>
              <a:buSzPts val="2800"/>
              <a:buChar char="•"/>
              <a:defRPr/>
            </a:lvl1pPr>
            <a:lvl2pPr marL="914400" lvl="1" indent="-381000" algn="l">
              <a:lnSpc>
                <a:spcPct val="90000"/>
              </a:lnSpc>
              <a:spcBef>
                <a:spcPts val="0"/>
              </a:spcBef>
              <a:spcAft>
                <a:spcPts val="0"/>
              </a:spcAft>
              <a:buClr>
                <a:schemeClr val="dk1"/>
              </a:buClr>
              <a:buSzPts val="2400"/>
              <a:buChar char="•"/>
              <a:defRPr/>
            </a:lvl2pPr>
            <a:lvl3pPr marL="1371600" lvl="2" indent="-355600" algn="l">
              <a:lnSpc>
                <a:spcPct val="90000"/>
              </a:lnSpc>
              <a:spcBef>
                <a:spcPts val="0"/>
              </a:spcBef>
              <a:spcAft>
                <a:spcPts val="0"/>
              </a:spcAft>
              <a:buClr>
                <a:schemeClr val="dk1"/>
              </a:buClr>
              <a:buSzPts val="2000"/>
              <a:buChar char="•"/>
              <a:defRPr/>
            </a:lvl3pPr>
            <a:lvl4pPr marL="1828800" lvl="3" indent="-342900" algn="l">
              <a:lnSpc>
                <a:spcPct val="90000"/>
              </a:lnSpc>
              <a:spcBef>
                <a:spcPts val="0"/>
              </a:spcBef>
              <a:spcAft>
                <a:spcPts val="0"/>
              </a:spcAft>
              <a:buClr>
                <a:schemeClr val="dk1"/>
              </a:buClr>
              <a:buSzPts val="1800"/>
              <a:buChar char="•"/>
              <a:defRPr/>
            </a:lvl4pPr>
            <a:lvl5pPr marL="2286000" lvl="4" indent="-342900" algn="l">
              <a:lnSpc>
                <a:spcPct val="90000"/>
              </a:lnSpc>
              <a:spcBef>
                <a:spcPts val="0"/>
              </a:spcBef>
              <a:spcAft>
                <a:spcPts val="0"/>
              </a:spcAft>
              <a:buClr>
                <a:schemeClr val="dk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
        <p:nvSpPr>
          <p:cNvPr id="30" name="Google Shape;30;p4"/>
          <p:cNvSpPr txBox="1">
            <a:spLocks noGrp="1"/>
          </p:cNvSpPr>
          <p:nvPr>
            <p:ph type="sldNum" idx="12"/>
          </p:nvPr>
        </p:nvSpPr>
        <p:spPr>
          <a:xfrm>
            <a:off x="11296610" y="6217621"/>
            <a:ext cx="731599" cy="524800"/>
          </a:xfrm>
          <a:prstGeom prst="rect">
            <a:avLst/>
          </a:prstGeom>
          <a:noFill/>
          <a:ln>
            <a:noFill/>
          </a:ln>
        </p:spPr>
        <p:txBody>
          <a:bodyPr spcFirstLastPara="1" wrap="square" lIns="91425" tIns="91425" rIns="914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pic>
        <p:nvPicPr>
          <p:cNvPr id="15" name="Google Shape;15;p1"/>
          <p:cNvPicPr preferRelativeResize="0"/>
          <p:nvPr/>
        </p:nvPicPr>
        <p:blipFill rotWithShape="1">
          <a:blip r:embed="rId15">
            <a:alphaModFix/>
          </a:blip>
          <a:srcRect/>
          <a:stretch/>
        </p:blipFill>
        <p:spPr>
          <a:xfrm>
            <a:off x="9982200" y="271463"/>
            <a:ext cx="1851396" cy="611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vija.trofimova@auckland.ac.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673100" y="2229434"/>
            <a:ext cx="10756900" cy="8365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Verdana"/>
              <a:buNone/>
            </a:pPr>
            <a:r>
              <a:rPr lang="lv-LV" sz="5400" dirty="0">
                <a:solidFill>
                  <a:schemeClr val="dk1"/>
                </a:solidFill>
              </a:rPr>
              <a:t>Punctuation – Punc Rocks!</a:t>
            </a:r>
            <a:endParaRPr sz="5400" dirty="0">
              <a:solidFill>
                <a:schemeClr val="dk1"/>
              </a:solidFill>
            </a:endParaRPr>
          </a:p>
        </p:txBody>
      </p:sp>
      <p:sp>
        <p:nvSpPr>
          <p:cNvPr id="93" name="Google Shape;93;p14"/>
          <p:cNvSpPr txBox="1">
            <a:spLocks noGrp="1"/>
          </p:cNvSpPr>
          <p:nvPr>
            <p:ph type="body" idx="1"/>
          </p:nvPr>
        </p:nvSpPr>
        <p:spPr>
          <a:xfrm>
            <a:off x="1092200" y="3822700"/>
            <a:ext cx="10337800" cy="1749963"/>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635"/>
              <a:buNone/>
            </a:pPr>
            <a:r>
              <a:rPr lang="lv-LV" sz="2635" dirty="0">
                <a:solidFill>
                  <a:schemeClr val="dk1"/>
                </a:solidFill>
              </a:rPr>
              <a:t>Dr Evija Trofimova</a:t>
            </a:r>
            <a:endParaRPr dirty="0"/>
          </a:p>
          <a:p>
            <a:pPr marL="0" lvl="0" indent="0" algn="ctr" rtl="0">
              <a:lnSpc>
                <a:spcPct val="80000"/>
              </a:lnSpc>
              <a:spcBef>
                <a:spcPts val="1000"/>
              </a:spcBef>
              <a:spcAft>
                <a:spcPts val="0"/>
              </a:spcAft>
              <a:buClr>
                <a:schemeClr val="dk1"/>
              </a:buClr>
              <a:buSzPts val="2635"/>
              <a:buNone/>
            </a:pPr>
            <a:r>
              <a:rPr lang="lv-LV" u="sng" dirty="0">
                <a:solidFill>
                  <a:schemeClr val="hlink"/>
                </a:solidFill>
                <a:hlinkClick r:id="rId3"/>
              </a:rPr>
              <a:t>evija.trofimova@auckland.ac.nz</a:t>
            </a:r>
            <a:endParaRPr dirty="0">
              <a:solidFill>
                <a:schemeClr val="dk1"/>
              </a:solidFill>
            </a:endParaRPr>
          </a:p>
          <a:p>
            <a:pPr marL="0" lvl="0" indent="0" algn="ctr" rtl="0">
              <a:lnSpc>
                <a:spcPct val="80000"/>
              </a:lnSpc>
              <a:spcBef>
                <a:spcPts val="1000"/>
              </a:spcBef>
              <a:spcAft>
                <a:spcPts val="0"/>
              </a:spcAft>
              <a:buClr>
                <a:schemeClr val="dk1"/>
              </a:buClr>
              <a:buSzPts val="2635"/>
              <a:buNone/>
            </a:pPr>
            <a:r>
              <a:rPr lang="lv-LV" dirty="0">
                <a:solidFill>
                  <a:schemeClr val="dk1"/>
                </a:solidFill>
              </a:rPr>
              <a:t>Centre for Learning &amp; Research in Higher Education (CLeaR)</a:t>
            </a:r>
            <a:endParaRPr sz="2000" dirty="0"/>
          </a:p>
          <a:p>
            <a:pPr marL="0" lvl="0" indent="0" algn="ctr" rtl="0">
              <a:lnSpc>
                <a:spcPct val="80000"/>
              </a:lnSpc>
              <a:spcBef>
                <a:spcPts val="1000"/>
              </a:spcBef>
              <a:spcAft>
                <a:spcPts val="0"/>
              </a:spcAft>
              <a:buClr>
                <a:schemeClr val="lt1"/>
              </a:buClr>
              <a:buSzPts val="2040"/>
              <a:buNone/>
            </a:pPr>
            <a:endParaRPr sz="2040" dirty="0">
              <a:solidFill>
                <a:schemeClr val="dk1"/>
              </a:solidFill>
            </a:endParaRPr>
          </a:p>
        </p:txBody>
      </p:sp>
      <p:sp>
        <p:nvSpPr>
          <p:cNvPr id="94" name="Google Shape;94;p14"/>
          <p:cNvSpPr txBox="1"/>
          <p:nvPr/>
        </p:nvSpPr>
        <p:spPr>
          <a:xfrm>
            <a:off x="1226389" y="1662960"/>
            <a:ext cx="72771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431371" y="260649"/>
            <a:ext cx="11360799" cy="932721"/>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4800"/>
              <a:buFont typeface="Verdana"/>
              <a:buNone/>
            </a:pPr>
            <a:r>
              <a:rPr lang="lv-LV" sz="4800">
                <a:latin typeface="Verdana"/>
                <a:ea typeface="Verdana"/>
                <a:cs typeface="Verdana"/>
                <a:sym typeface="Verdana"/>
              </a:rPr>
              <a:t>Independent &amp; dependent clauses</a:t>
            </a:r>
            <a:endParaRPr sz="4800">
              <a:latin typeface="Verdana"/>
              <a:ea typeface="Verdana"/>
              <a:cs typeface="Verdana"/>
              <a:sym typeface="Verdana"/>
            </a:endParaRPr>
          </a:p>
        </p:txBody>
      </p:sp>
      <p:sp>
        <p:nvSpPr>
          <p:cNvPr id="152" name="Google Shape;152;p23"/>
          <p:cNvSpPr txBox="1">
            <a:spLocks noGrp="1"/>
          </p:cNvSpPr>
          <p:nvPr>
            <p:ph type="body" idx="1"/>
          </p:nvPr>
        </p:nvSpPr>
        <p:spPr>
          <a:xfrm>
            <a:off x="0" y="1562100"/>
            <a:ext cx="12192000" cy="548792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400"/>
              <a:buNone/>
            </a:pPr>
            <a:r>
              <a:rPr lang="lv-LV" sz="2400" dirty="0"/>
              <a:t>Compound sentences contain two or more clauses connected by conjunctions.</a:t>
            </a:r>
            <a:endParaRPr sz="2400" dirty="0"/>
          </a:p>
          <a:p>
            <a:pPr marL="228600" lvl="0" indent="-76200" algn="l" rtl="0">
              <a:lnSpc>
                <a:spcPct val="90000"/>
              </a:lnSpc>
              <a:spcBef>
                <a:spcPts val="800"/>
              </a:spcBef>
              <a:spcAft>
                <a:spcPts val="0"/>
              </a:spcAft>
              <a:buClr>
                <a:schemeClr val="dk1"/>
              </a:buClr>
              <a:buSzPts val="2400"/>
              <a:buNone/>
            </a:pPr>
            <a:endParaRPr sz="2400" dirty="0"/>
          </a:p>
          <a:p>
            <a:pPr marL="228600" lvl="0" indent="-228600" algn="l" rtl="0">
              <a:lnSpc>
                <a:spcPct val="90000"/>
              </a:lnSpc>
              <a:spcBef>
                <a:spcPts val="800"/>
              </a:spcBef>
              <a:spcAft>
                <a:spcPts val="0"/>
              </a:spcAft>
              <a:buClr>
                <a:schemeClr val="dk1"/>
              </a:buClr>
              <a:buSzPts val="2400"/>
              <a:buChar char="•"/>
            </a:pPr>
            <a:r>
              <a:rPr lang="lv-LV" sz="2400" b="1" dirty="0"/>
              <a:t> independent clauses </a:t>
            </a:r>
            <a:r>
              <a:rPr lang="lv-LV" sz="2400" dirty="0"/>
              <a:t>(i.e., they can exist on their own; connected by conjunctions </a:t>
            </a:r>
            <a:r>
              <a:rPr lang="lv-LV" sz="2400" i="1" dirty="0"/>
              <a:t>and</a:t>
            </a:r>
            <a:r>
              <a:rPr lang="lv-LV" sz="2400" dirty="0"/>
              <a:t>, </a:t>
            </a:r>
            <a:r>
              <a:rPr lang="lv-LV" sz="2400" i="1" dirty="0"/>
              <a:t>but</a:t>
            </a:r>
            <a:r>
              <a:rPr lang="lv-LV" sz="2400" dirty="0"/>
              <a:t>, </a:t>
            </a:r>
            <a:r>
              <a:rPr lang="lv-LV" sz="2400" i="1" dirty="0"/>
              <a:t>yet</a:t>
            </a:r>
            <a:r>
              <a:rPr lang="lv-LV" sz="2400" dirty="0"/>
              <a:t>, </a:t>
            </a:r>
            <a:r>
              <a:rPr lang="lv-LV" sz="2400" i="1" dirty="0"/>
              <a:t>or</a:t>
            </a:r>
            <a:r>
              <a:rPr lang="lv-LV" sz="2400" dirty="0"/>
              <a:t>... Think of FANBOYS!)</a:t>
            </a:r>
            <a:endParaRPr sz="2400" dirty="0"/>
          </a:p>
          <a:p>
            <a:pPr marL="228600" lvl="0" indent="-158750" algn="l" rtl="0">
              <a:lnSpc>
                <a:spcPct val="90000"/>
              </a:lnSpc>
              <a:spcBef>
                <a:spcPts val="800"/>
              </a:spcBef>
              <a:spcAft>
                <a:spcPts val="0"/>
              </a:spcAft>
              <a:buClr>
                <a:schemeClr val="dk1"/>
              </a:buClr>
              <a:buSzPts val="1100"/>
              <a:buNone/>
            </a:pPr>
            <a:endParaRPr sz="1100" dirty="0"/>
          </a:p>
          <a:p>
            <a:pPr marL="0" lvl="0" indent="0" algn="l" rtl="0">
              <a:lnSpc>
                <a:spcPct val="90000"/>
              </a:lnSpc>
              <a:spcBef>
                <a:spcPts val="800"/>
              </a:spcBef>
              <a:spcAft>
                <a:spcPts val="0"/>
              </a:spcAft>
              <a:buClr>
                <a:schemeClr val="dk1"/>
              </a:buClr>
              <a:buSzPts val="2400"/>
              <a:buNone/>
            </a:pPr>
            <a:r>
              <a:rPr lang="lv-LV" sz="2400" dirty="0"/>
              <a:t>		The sun was shining </a:t>
            </a:r>
            <a:r>
              <a:rPr lang="lv-LV" sz="2400" i="1" dirty="0"/>
              <a:t>and</a:t>
            </a:r>
            <a:r>
              <a:rPr lang="lv-LV" sz="2400" dirty="0"/>
              <a:t> the birds were singing.</a:t>
            </a:r>
            <a:endParaRPr sz="2400" dirty="0"/>
          </a:p>
          <a:p>
            <a:pPr marL="228600" lvl="0" indent="-152400" algn="l" rtl="0">
              <a:lnSpc>
                <a:spcPct val="90000"/>
              </a:lnSpc>
              <a:spcBef>
                <a:spcPts val="800"/>
              </a:spcBef>
              <a:spcAft>
                <a:spcPts val="0"/>
              </a:spcAft>
              <a:buClr>
                <a:schemeClr val="dk1"/>
              </a:buClr>
              <a:buSzPts val="1200"/>
              <a:buNone/>
            </a:pPr>
            <a:endParaRPr sz="1200" dirty="0"/>
          </a:p>
          <a:p>
            <a:pPr marL="228600" lvl="0" indent="-76200" algn="l" rtl="0">
              <a:lnSpc>
                <a:spcPct val="90000"/>
              </a:lnSpc>
              <a:spcBef>
                <a:spcPts val="800"/>
              </a:spcBef>
              <a:spcAft>
                <a:spcPts val="0"/>
              </a:spcAft>
              <a:buClr>
                <a:schemeClr val="dk1"/>
              </a:buClr>
              <a:buSzPts val="2400"/>
              <a:buNone/>
            </a:pPr>
            <a:endParaRPr sz="2400" dirty="0"/>
          </a:p>
          <a:p>
            <a:pPr marL="228600" lvl="0" indent="-228600" algn="l" rtl="0">
              <a:lnSpc>
                <a:spcPct val="90000"/>
              </a:lnSpc>
              <a:spcBef>
                <a:spcPts val="800"/>
              </a:spcBef>
              <a:spcAft>
                <a:spcPts val="0"/>
              </a:spcAft>
              <a:buClr>
                <a:schemeClr val="dk1"/>
              </a:buClr>
              <a:buSzPts val="2400"/>
              <a:buChar char="•"/>
            </a:pPr>
            <a:r>
              <a:rPr lang="lv-LV" sz="2400" dirty="0"/>
              <a:t> </a:t>
            </a:r>
            <a:r>
              <a:rPr lang="lv-LV" sz="2400" b="1" dirty="0"/>
              <a:t>dependent clauses</a:t>
            </a:r>
            <a:r>
              <a:rPr lang="lv-LV" sz="2400" dirty="0"/>
              <a:t> (do NOT make sense on their own; connected by </a:t>
            </a:r>
            <a:r>
              <a:rPr lang="lv-LV" sz="2400" i="1" dirty="0"/>
              <a:t>which</a:t>
            </a:r>
            <a:r>
              <a:rPr lang="lv-LV" sz="2400" dirty="0"/>
              <a:t>, </a:t>
            </a:r>
            <a:r>
              <a:rPr lang="lv-LV" sz="2400" i="1" dirty="0"/>
              <a:t>if</a:t>
            </a:r>
            <a:r>
              <a:rPr lang="lv-LV" sz="2400" dirty="0"/>
              <a:t>...) </a:t>
            </a:r>
            <a:endParaRPr sz="2400" dirty="0"/>
          </a:p>
          <a:p>
            <a:pPr marL="0" lvl="0" indent="0" algn="l" rtl="0">
              <a:lnSpc>
                <a:spcPct val="90000"/>
              </a:lnSpc>
              <a:spcBef>
                <a:spcPts val="800"/>
              </a:spcBef>
              <a:spcAft>
                <a:spcPts val="0"/>
              </a:spcAft>
              <a:buClr>
                <a:schemeClr val="dk1"/>
              </a:buClr>
              <a:buSzPts val="2400"/>
              <a:buNone/>
            </a:pPr>
            <a:endParaRPr sz="2400" dirty="0"/>
          </a:p>
          <a:p>
            <a:pPr marL="0" lvl="0" indent="0" algn="l" rtl="0">
              <a:lnSpc>
                <a:spcPct val="90000"/>
              </a:lnSpc>
              <a:spcBef>
                <a:spcPts val="800"/>
              </a:spcBef>
              <a:spcAft>
                <a:spcPts val="0"/>
              </a:spcAft>
              <a:buClr>
                <a:schemeClr val="dk1"/>
              </a:buClr>
              <a:buSzPts val="2400"/>
              <a:buNone/>
            </a:pPr>
            <a:r>
              <a:rPr lang="lv-LV" sz="2400" dirty="0"/>
              <a:t>		Damage from the storms, </a:t>
            </a:r>
            <a:r>
              <a:rPr lang="lv-LV" sz="2400" u="sng" dirty="0"/>
              <a:t>which have hit England recently</a:t>
            </a:r>
            <a:r>
              <a:rPr lang="lv-LV" sz="2400" dirty="0"/>
              <a:t>, is enormous.</a:t>
            </a:r>
            <a:endParaRPr sz="2400" dirty="0"/>
          </a:p>
          <a:p>
            <a:pPr marL="0" lvl="0" indent="0" algn="l" rtl="0">
              <a:lnSpc>
                <a:spcPct val="90000"/>
              </a:lnSpc>
              <a:spcBef>
                <a:spcPts val="800"/>
              </a:spcBef>
              <a:spcAft>
                <a:spcPts val="0"/>
              </a:spcAft>
              <a:buClr>
                <a:schemeClr val="dk1"/>
              </a:buClr>
              <a:buSzPts val="2400"/>
              <a:buNone/>
            </a:pPr>
            <a:r>
              <a:rPr lang="lv-LV" sz="2400" dirty="0"/>
              <a:t>		</a:t>
            </a:r>
            <a:r>
              <a:rPr lang="lv-LV" sz="2400" u="sng" dirty="0"/>
              <a:t>If the rain continues</a:t>
            </a:r>
            <a:r>
              <a:rPr lang="lv-LV" sz="2400" dirty="0"/>
              <a:t>, it will cause even more flooding.</a:t>
            </a:r>
            <a:endParaRPr sz="2400" dirty="0"/>
          </a:p>
          <a:p>
            <a:pPr marL="228600" lvl="0" indent="-93154" algn="l" rtl="0">
              <a:lnSpc>
                <a:spcPct val="90000"/>
              </a:lnSpc>
              <a:spcBef>
                <a:spcPts val="800"/>
              </a:spcBef>
              <a:spcAft>
                <a:spcPts val="0"/>
              </a:spcAft>
              <a:buClr>
                <a:schemeClr val="dk1"/>
              </a:buClr>
              <a:buSzPts val="2133"/>
              <a:buNone/>
            </a:pPr>
            <a:endParaRPr sz="2133" dirty="0"/>
          </a:p>
          <a:p>
            <a:pPr marL="228600" lvl="0" indent="-93154" algn="just" rtl="0">
              <a:lnSpc>
                <a:spcPct val="90000"/>
              </a:lnSpc>
              <a:spcBef>
                <a:spcPts val="800"/>
              </a:spcBef>
              <a:spcAft>
                <a:spcPts val="0"/>
              </a:spcAft>
              <a:buClr>
                <a:schemeClr val="dk1"/>
              </a:buClr>
              <a:buSzPts val="2133"/>
              <a:buNone/>
            </a:pPr>
            <a:endParaRPr sz="2133" dirty="0"/>
          </a:p>
          <a:p>
            <a:pPr marL="228600" lvl="0" indent="-93154" algn="just" rtl="0">
              <a:lnSpc>
                <a:spcPct val="90000"/>
              </a:lnSpc>
              <a:spcBef>
                <a:spcPts val="800"/>
              </a:spcBef>
              <a:spcAft>
                <a:spcPts val="0"/>
              </a:spcAft>
              <a:buClr>
                <a:schemeClr val="dk1"/>
              </a:buClr>
              <a:buSzPts val="2133"/>
              <a:buNone/>
            </a:pPr>
            <a:endParaRPr sz="2133" dirty="0"/>
          </a:p>
          <a:p>
            <a:pPr marL="228600" lvl="0" indent="-93154" algn="just" rtl="0">
              <a:lnSpc>
                <a:spcPct val="90000"/>
              </a:lnSpc>
              <a:spcBef>
                <a:spcPts val="800"/>
              </a:spcBef>
              <a:spcAft>
                <a:spcPts val="0"/>
              </a:spcAft>
              <a:buClr>
                <a:schemeClr val="dk1"/>
              </a:buClr>
              <a:buSzPts val="2133"/>
              <a:buNone/>
            </a:pPr>
            <a:endParaRPr sz="213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6"/>
        <p:cNvGrpSpPr/>
        <p:nvPr/>
      </p:nvGrpSpPr>
      <p:grpSpPr>
        <a:xfrm>
          <a:off x="0" y="0"/>
          <a:ext cx="0" cy="0"/>
          <a:chOff x="0" y="0"/>
          <a:chExt cx="0" cy="0"/>
        </a:xfrm>
      </p:grpSpPr>
      <p:sp>
        <p:nvSpPr>
          <p:cNvPr id="157" name="Google Shape;157;p24"/>
          <p:cNvSpPr/>
          <p:nvPr/>
        </p:nvSpPr>
        <p:spPr>
          <a:xfrm>
            <a:off x="3973514" y="1835150"/>
            <a:ext cx="4224335" cy="2489200"/>
          </a:xfrm>
          <a:prstGeom prst="cloud">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a:solidFill>
                  <a:srgbClr val="F2F2F2"/>
                </a:solidFill>
                <a:latin typeface="Verdana"/>
                <a:ea typeface="Verdana"/>
                <a:cs typeface="Verdana"/>
                <a:sym typeface="Verdana"/>
              </a:rPr>
              <a:t> Sentences</a:t>
            </a:r>
            <a:endParaRPr sz="3600">
              <a:solidFill>
                <a:srgbClr val="F2F2F2"/>
              </a:solidFill>
              <a:latin typeface="Verdana"/>
              <a:ea typeface="Verdana"/>
              <a:cs typeface="Verdana"/>
              <a:sym typeface="Verdana"/>
            </a:endParaRPr>
          </a:p>
        </p:txBody>
      </p:sp>
      <p:cxnSp>
        <p:nvCxnSpPr>
          <p:cNvPr id="158" name="Google Shape;158;p24"/>
          <p:cNvCxnSpPr/>
          <p:nvPr/>
        </p:nvCxnSpPr>
        <p:spPr>
          <a:xfrm rot="10800000">
            <a:off x="3022899" y="2538731"/>
            <a:ext cx="635100" cy="241200"/>
          </a:xfrm>
          <a:prstGeom prst="curvedConnector3">
            <a:avLst>
              <a:gd name="adj1" fmla="val 31995"/>
            </a:avLst>
          </a:prstGeom>
          <a:noFill/>
          <a:ln w="38100" cap="flat" cmpd="sng">
            <a:solidFill>
              <a:schemeClr val="dk1"/>
            </a:solidFill>
            <a:prstDash val="dash"/>
            <a:miter lim="800000"/>
            <a:headEnd type="none" w="sm" len="sm"/>
            <a:tailEnd type="triangle" w="med" len="med"/>
          </a:ln>
        </p:spPr>
      </p:cxnSp>
      <p:sp>
        <p:nvSpPr>
          <p:cNvPr id="159" name="Google Shape;159;p24"/>
          <p:cNvSpPr txBox="1"/>
          <p:nvPr/>
        </p:nvSpPr>
        <p:spPr>
          <a:xfrm>
            <a:off x="1028700" y="1892300"/>
            <a:ext cx="2044307"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3600">
                <a:solidFill>
                  <a:schemeClr val="dk1"/>
                </a:solidFill>
                <a:latin typeface="Verdana"/>
                <a:ea typeface="Verdana"/>
                <a:cs typeface="Verdana"/>
                <a:sym typeface="Verdana"/>
              </a:rPr>
              <a:t>simple</a:t>
            </a:r>
            <a:endParaRPr sz="3600">
              <a:solidFill>
                <a:schemeClr val="dk1"/>
              </a:solidFill>
              <a:latin typeface="Verdana"/>
              <a:ea typeface="Verdana"/>
              <a:cs typeface="Verdana"/>
              <a:sym typeface="Verdana"/>
            </a:endParaRPr>
          </a:p>
          <a:p>
            <a:pPr marL="0" marR="0" lvl="0" indent="0" algn="l" rtl="0">
              <a:spcBef>
                <a:spcPts val="0"/>
              </a:spcBef>
              <a:spcAft>
                <a:spcPts val="0"/>
              </a:spcAft>
              <a:buNone/>
            </a:pPr>
            <a:r>
              <a:rPr lang="lv-LV" sz="1800">
                <a:solidFill>
                  <a:schemeClr val="dk1"/>
                </a:solidFill>
                <a:latin typeface="Verdana"/>
                <a:ea typeface="Verdana"/>
                <a:cs typeface="Verdana"/>
                <a:sym typeface="Verdana"/>
              </a:rPr>
              <a:t>         </a:t>
            </a:r>
            <a:endParaRPr/>
          </a:p>
          <a:p>
            <a:pPr marL="0" marR="0" lvl="0" indent="0" algn="l" rtl="0">
              <a:spcBef>
                <a:spcPts val="0"/>
              </a:spcBef>
              <a:spcAft>
                <a:spcPts val="0"/>
              </a:spcAft>
              <a:buNone/>
            </a:pPr>
            <a:r>
              <a:rPr lang="lv-LV" sz="1800">
                <a:solidFill>
                  <a:schemeClr val="dk1"/>
                </a:solidFill>
                <a:latin typeface="Verdana"/>
                <a:ea typeface="Verdana"/>
                <a:cs typeface="Verdana"/>
                <a:sym typeface="Verdana"/>
              </a:rPr>
              <a:t>I like George Clooney.</a:t>
            </a:r>
            <a:endParaRPr sz="1800">
              <a:solidFill>
                <a:schemeClr val="dk1"/>
              </a:solidFill>
              <a:latin typeface="Verdana"/>
              <a:ea typeface="Verdana"/>
              <a:cs typeface="Verdana"/>
              <a:sym typeface="Verdana"/>
            </a:endParaRPr>
          </a:p>
        </p:txBody>
      </p:sp>
      <p:cxnSp>
        <p:nvCxnSpPr>
          <p:cNvPr id="160" name="Google Shape;160;p24"/>
          <p:cNvCxnSpPr/>
          <p:nvPr/>
        </p:nvCxnSpPr>
        <p:spPr>
          <a:xfrm rot="10800000" flipH="1">
            <a:off x="7685880" y="1473200"/>
            <a:ext cx="512100" cy="419100"/>
          </a:xfrm>
          <a:prstGeom prst="curvedConnector3">
            <a:avLst>
              <a:gd name="adj1" fmla="val 49987"/>
            </a:avLst>
          </a:prstGeom>
          <a:noFill/>
          <a:ln w="38100" cap="flat" cmpd="sng">
            <a:solidFill>
              <a:schemeClr val="dk1"/>
            </a:solidFill>
            <a:prstDash val="dash"/>
            <a:miter lim="800000"/>
            <a:headEnd type="none" w="sm" len="sm"/>
            <a:tailEnd type="triangle" w="med" len="med"/>
          </a:ln>
        </p:spPr>
      </p:cxnSp>
      <p:sp>
        <p:nvSpPr>
          <p:cNvPr id="161" name="Google Shape;161;p24"/>
          <p:cNvSpPr txBox="1"/>
          <p:nvPr/>
        </p:nvSpPr>
        <p:spPr>
          <a:xfrm>
            <a:off x="8337549" y="819487"/>
            <a:ext cx="3572666"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3600">
                <a:solidFill>
                  <a:schemeClr val="dk1"/>
                </a:solidFill>
                <a:latin typeface="Verdana"/>
                <a:ea typeface="Verdana"/>
                <a:cs typeface="Verdana"/>
                <a:sym typeface="Verdana"/>
              </a:rPr>
              <a:t>compound</a:t>
            </a:r>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a:p>
            <a:pPr marL="0" marR="0" lvl="0" indent="0" algn="l" rtl="0">
              <a:spcBef>
                <a:spcPts val="0"/>
              </a:spcBef>
              <a:spcAft>
                <a:spcPts val="0"/>
              </a:spcAft>
              <a:buNone/>
            </a:pPr>
            <a:r>
              <a:rPr lang="lv-LV" sz="1800">
                <a:solidFill>
                  <a:schemeClr val="dk1"/>
                </a:solidFill>
                <a:latin typeface="Verdana"/>
                <a:ea typeface="Verdana"/>
                <a:cs typeface="Verdana"/>
                <a:sym typeface="Verdana"/>
              </a:rPr>
              <a:t> I like George Clooney, and he likes me too.*</a:t>
            </a:r>
            <a:endParaRPr sz="18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cxnSp>
        <p:nvCxnSpPr>
          <p:cNvPr id="162" name="Google Shape;162;p24"/>
          <p:cNvCxnSpPr/>
          <p:nvPr/>
        </p:nvCxnSpPr>
        <p:spPr>
          <a:xfrm rot="5400000">
            <a:off x="3479204" y="4179789"/>
            <a:ext cx="673200" cy="648000"/>
          </a:xfrm>
          <a:prstGeom prst="curvedConnector3">
            <a:avLst>
              <a:gd name="adj1" fmla="val 49993"/>
            </a:avLst>
          </a:prstGeom>
          <a:noFill/>
          <a:ln w="38100" cap="flat" cmpd="sng">
            <a:solidFill>
              <a:schemeClr val="dk1"/>
            </a:solidFill>
            <a:prstDash val="dash"/>
            <a:miter lim="800000"/>
            <a:headEnd type="none" w="sm" len="sm"/>
            <a:tailEnd type="triangle" w="med" len="med"/>
          </a:ln>
        </p:spPr>
      </p:cxnSp>
      <p:sp>
        <p:nvSpPr>
          <p:cNvPr id="163" name="Google Shape;163;p24"/>
          <p:cNvSpPr txBox="1"/>
          <p:nvPr/>
        </p:nvSpPr>
        <p:spPr>
          <a:xfrm>
            <a:off x="367400" y="4840400"/>
            <a:ext cx="4367700" cy="162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3600">
                <a:solidFill>
                  <a:schemeClr val="dk1"/>
                </a:solidFill>
                <a:latin typeface="Verdana"/>
                <a:ea typeface="Verdana"/>
                <a:cs typeface="Verdana"/>
                <a:sym typeface="Verdana"/>
              </a:rPr>
              <a:t>      complex</a:t>
            </a:r>
            <a:endParaRPr sz="3600">
              <a:solidFill>
                <a:schemeClr val="dk1"/>
              </a:solidFill>
              <a:latin typeface="Verdana"/>
              <a:ea typeface="Verdana"/>
              <a:cs typeface="Verdana"/>
              <a:sym typeface="Verdana"/>
            </a:endParaRPr>
          </a:p>
          <a:p>
            <a:pPr marL="0" marR="0" lvl="0" indent="0" algn="l" rtl="0">
              <a:spcBef>
                <a:spcPts val="0"/>
              </a:spcBef>
              <a:spcAft>
                <a:spcPts val="0"/>
              </a:spcAft>
              <a:buNone/>
            </a:pPr>
            <a:r>
              <a:rPr lang="lv-LV" sz="1800">
                <a:solidFill>
                  <a:schemeClr val="dk1"/>
                </a:solidFill>
                <a:latin typeface="Verdana"/>
                <a:ea typeface="Verdana"/>
                <a:cs typeface="Verdana"/>
                <a:sym typeface="Verdana"/>
              </a:rPr>
              <a:t>I like George Clooney, even though </a:t>
            </a:r>
            <a:endParaRPr sz="1800">
              <a:solidFill>
                <a:schemeClr val="dk1"/>
              </a:solidFill>
              <a:latin typeface="Verdana"/>
              <a:ea typeface="Verdana"/>
              <a:cs typeface="Verdana"/>
              <a:sym typeface="Verdana"/>
            </a:endParaRPr>
          </a:p>
          <a:p>
            <a:pPr marL="0" marR="0" lvl="0" indent="0" algn="l" rtl="0">
              <a:spcBef>
                <a:spcPts val="0"/>
              </a:spcBef>
              <a:spcAft>
                <a:spcPts val="0"/>
              </a:spcAft>
              <a:buNone/>
            </a:pPr>
            <a:r>
              <a:rPr lang="lv-LV" sz="1800">
                <a:solidFill>
                  <a:schemeClr val="dk1"/>
                </a:solidFill>
                <a:latin typeface="Verdana"/>
                <a:ea typeface="Verdana"/>
                <a:cs typeface="Verdana"/>
                <a:sym typeface="Verdana"/>
              </a:rPr>
              <a:t>our imaginary relationship is quite complicated.</a:t>
            </a:r>
            <a:endParaRPr sz="1800">
              <a:solidFill>
                <a:schemeClr val="dk1"/>
              </a:solidFill>
              <a:latin typeface="Verdana"/>
              <a:ea typeface="Verdana"/>
              <a:cs typeface="Verdana"/>
              <a:sym typeface="Verdana"/>
            </a:endParaRPr>
          </a:p>
        </p:txBody>
      </p:sp>
      <p:cxnSp>
        <p:nvCxnSpPr>
          <p:cNvPr id="164" name="Google Shape;164;p24"/>
          <p:cNvCxnSpPr/>
          <p:nvPr/>
        </p:nvCxnSpPr>
        <p:spPr>
          <a:xfrm rot="-5400000" flipH="1">
            <a:off x="7620880" y="3960727"/>
            <a:ext cx="453900" cy="412800"/>
          </a:xfrm>
          <a:prstGeom prst="curvedConnector3">
            <a:avLst>
              <a:gd name="adj1" fmla="val 50014"/>
            </a:avLst>
          </a:prstGeom>
          <a:noFill/>
          <a:ln w="38100" cap="flat" cmpd="sng">
            <a:solidFill>
              <a:schemeClr val="dk1"/>
            </a:solidFill>
            <a:prstDash val="dash"/>
            <a:miter lim="800000"/>
            <a:headEnd type="none" w="sm" len="sm"/>
            <a:tailEnd type="triangle" w="med" len="med"/>
          </a:ln>
        </p:spPr>
      </p:cxnSp>
      <p:sp>
        <p:nvSpPr>
          <p:cNvPr id="165" name="Google Shape;165;p24"/>
          <p:cNvSpPr txBox="1"/>
          <p:nvPr/>
        </p:nvSpPr>
        <p:spPr>
          <a:xfrm>
            <a:off x="6346029" y="4575522"/>
            <a:ext cx="5845971"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3600">
                <a:solidFill>
                  <a:schemeClr val="dk1"/>
                </a:solidFill>
                <a:latin typeface="Verdana"/>
                <a:ea typeface="Verdana"/>
                <a:cs typeface="Verdana"/>
                <a:sym typeface="Verdana"/>
              </a:rPr>
              <a:t>compound-complex</a:t>
            </a:r>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a:p>
            <a:pPr marL="0" marR="0" lvl="0" indent="0" algn="l" rtl="0">
              <a:spcBef>
                <a:spcPts val="0"/>
              </a:spcBef>
              <a:spcAft>
                <a:spcPts val="0"/>
              </a:spcAft>
              <a:buNone/>
            </a:pPr>
            <a:r>
              <a:rPr lang="lv-LV" sz="1800">
                <a:solidFill>
                  <a:schemeClr val="dk1"/>
                </a:solidFill>
                <a:latin typeface="Verdana"/>
                <a:ea typeface="Verdana"/>
                <a:cs typeface="Verdana"/>
                <a:sym typeface="Verdana"/>
              </a:rPr>
              <a:t>Even though our relationship is complicated, I like George Clooney very much, and he likes </a:t>
            </a:r>
            <a:endParaRPr sz="1800">
              <a:solidFill>
                <a:schemeClr val="dk1"/>
              </a:solidFill>
              <a:latin typeface="Verdana"/>
              <a:ea typeface="Verdana"/>
              <a:cs typeface="Verdana"/>
              <a:sym typeface="Verdana"/>
            </a:endParaRPr>
          </a:p>
          <a:p>
            <a:pPr marL="0" marR="0" lvl="0" indent="0" algn="l" rtl="0">
              <a:spcBef>
                <a:spcPts val="0"/>
              </a:spcBef>
              <a:spcAft>
                <a:spcPts val="0"/>
              </a:spcAft>
              <a:buNone/>
            </a:pPr>
            <a:r>
              <a:rPr lang="lv-LV" sz="1800">
                <a:solidFill>
                  <a:schemeClr val="dk1"/>
                </a:solidFill>
                <a:latin typeface="Verdana"/>
                <a:ea typeface="Verdana"/>
                <a:cs typeface="Verdana"/>
                <a:sym typeface="Verdana"/>
              </a:rPr>
              <a:t>me too.</a:t>
            </a:r>
            <a:r>
              <a:rPr lang="lv-LV" sz="1800" b="1">
                <a:solidFill>
                  <a:schemeClr val="dk1"/>
                </a:solidFill>
                <a:latin typeface="Verdana"/>
                <a:ea typeface="Verdana"/>
                <a:cs typeface="Verdana"/>
                <a:sym typeface="Verdana"/>
              </a:rPr>
              <a:t>*</a:t>
            </a:r>
            <a:r>
              <a:rPr lang="lv-LV" sz="1800">
                <a:solidFill>
                  <a:schemeClr val="dk1"/>
                </a:solidFill>
                <a:latin typeface="Verdana"/>
                <a:ea typeface="Verdana"/>
                <a:cs typeface="Verdana"/>
                <a:sym typeface="Verdana"/>
              </a:rPr>
              <a:t> </a:t>
            </a:r>
            <a:endParaRPr sz="1800">
              <a:solidFill>
                <a:schemeClr val="dk1"/>
              </a:solidFill>
              <a:latin typeface="Verdana"/>
              <a:ea typeface="Verdana"/>
              <a:cs typeface="Verdana"/>
              <a:sym typeface="Verdana"/>
            </a:endParaRPr>
          </a:p>
          <a:p>
            <a:pPr marL="0" marR="0" lvl="0" indent="0" algn="l" rtl="0">
              <a:spcBef>
                <a:spcPts val="0"/>
              </a:spcBef>
              <a:spcAft>
                <a:spcPts val="0"/>
              </a:spcAft>
              <a:buNone/>
            </a:pPr>
            <a:endParaRPr sz="3600">
              <a:solidFill>
                <a:schemeClr val="dk1"/>
              </a:solidFill>
              <a:latin typeface="Verdana"/>
              <a:ea typeface="Verdana"/>
              <a:cs typeface="Verdana"/>
              <a:sym typeface="Verdana"/>
            </a:endParaRPr>
          </a:p>
        </p:txBody>
      </p:sp>
      <p:sp>
        <p:nvSpPr>
          <p:cNvPr id="166" name="Google Shape;166;p24"/>
          <p:cNvSpPr txBox="1"/>
          <p:nvPr/>
        </p:nvSpPr>
        <p:spPr>
          <a:xfrm>
            <a:off x="198836" y="203627"/>
            <a:ext cx="528756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4800">
                <a:solidFill>
                  <a:schemeClr val="dk1"/>
                </a:solidFill>
                <a:latin typeface="Verdana"/>
                <a:ea typeface="Verdana"/>
                <a:cs typeface="Verdana"/>
                <a:sym typeface="Verdana"/>
              </a:rPr>
              <a:t>Sentence types:</a:t>
            </a:r>
            <a:endParaRPr sz="4800">
              <a:solidFill>
                <a:schemeClr val="dk1"/>
              </a:solidFill>
              <a:latin typeface="Verdana"/>
              <a:ea typeface="Verdana"/>
              <a:cs typeface="Verdana"/>
              <a:sym typeface="Verdana"/>
            </a:endParaRPr>
          </a:p>
        </p:txBody>
      </p:sp>
      <p:sp>
        <p:nvSpPr>
          <p:cNvPr id="167" name="Google Shape;167;p24"/>
          <p:cNvSpPr txBox="1"/>
          <p:nvPr/>
        </p:nvSpPr>
        <p:spPr>
          <a:xfrm>
            <a:off x="5155075" y="6441950"/>
            <a:ext cx="2530800" cy="4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v-LV" sz="1800">
                <a:solidFill>
                  <a:schemeClr val="dk1"/>
                </a:solidFill>
                <a:latin typeface="Verdana"/>
                <a:ea typeface="Verdana"/>
                <a:cs typeface="Verdana"/>
                <a:sym typeface="Verdana"/>
              </a:rPr>
              <a:t>* in my imagination</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165101" y="331318"/>
            <a:ext cx="7861299" cy="1108399"/>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3200"/>
              <a:buFont typeface="Verdana"/>
              <a:buNone/>
            </a:pPr>
            <a:r>
              <a:rPr lang="lv-LV" sz="3200">
                <a:latin typeface="Verdana"/>
                <a:ea typeface="Verdana"/>
                <a:cs typeface="Verdana"/>
                <a:sym typeface="Verdana"/>
              </a:rPr>
              <a:t>Tragic attempts at sentences: </a:t>
            </a:r>
            <a:br>
              <a:rPr lang="lv-LV" sz="4000">
                <a:latin typeface="Verdana"/>
                <a:ea typeface="Verdana"/>
                <a:cs typeface="Verdana"/>
                <a:sym typeface="Verdana"/>
              </a:rPr>
            </a:br>
            <a:r>
              <a:rPr lang="lv-LV" sz="4000">
                <a:latin typeface="Verdana"/>
                <a:ea typeface="Verdana"/>
                <a:cs typeface="Verdana"/>
                <a:sym typeface="Verdana"/>
              </a:rPr>
              <a:t>      sentence fragment (SF)</a:t>
            </a:r>
            <a:endParaRPr sz="4000">
              <a:latin typeface="Verdana"/>
              <a:ea typeface="Verdana"/>
              <a:cs typeface="Verdana"/>
              <a:sym typeface="Verdana"/>
            </a:endParaRPr>
          </a:p>
        </p:txBody>
      </p:sp>
      <p:sp>
        <p:nvSpPr>
          <p:cNvPr id="174" name="Google Shape;174;p25"/>
          <p:cNvSpPr txBox="1">
            <a:spLocks noGrp="1"/>
          </p:cNvSpPr>
          <p:nvPr>
            <p:ph type="body" idx="1"/>
          </p:nvPr>
        </p:nvSpPr>
        <p:spPr>
          <a:xfrm>
            <a:off x="431370" y="1752601"/>
            <a:ext cx="11360799" cy="4635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400"/>
              <a:buNone/>
            </a:pPr>
            <a:r>
              <a:rPr lang="lv-LV" sz="2400">
                <a:latin typeface="Verdana"/>
                <a:ea typeface="Verdana"/>
                <a:cs typeface="Verdana"/>
                <a:sym typeface="Verdana"/>
              </a:rPr>
              <a:t>No worries. Raining!</a:t>
            </a:r>
            <a:endParaRPr/>
          </a:p>
          <a:p>
            <a:pPr marL="0" lvl="0" indent="0" algn="l" rtl="0">
              <a:lnSpc>
                <a:spcPct val="90000"/>
              </a:lnSpc>
              <a:spcBef>
                <a:spcPts val="0"/>
              </a:spcBef>
              <a:spcAft>
                <a:spcPts val="0"/>
              </a:spcAft>
              <a:buClr>
                <a:schemeClr val="dk1"/>
              </a:buClr>
              <a:buSzPts val="2400"/>
              <a:buNone/>
            </a:pP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r>
              <a:rPr lang="lv-LV" sz="2400">
                <a:latin typeface="Verdana"/>
                <a:ea typeface="Verdana"/>
                <a:cs typeface="Verdana"/>
                <a:sym typeface="Verdana"/>
              </a:rPr>
              <a:t>When all data had been considered.</a:t>
            </a:r>
            <a:endParaRPr/>
          </a:p>
          <a:p>
            <a:pPr marL="0" lvl="0" indent="0" algn="l" rtl="0">
              <a:lnSpc>
                <a:spcPct val="90000"/>
              </a:lnSpc>
              <a:spcBef>
                <a:spcPts val="0"/>
              </a:spcBef>
              <a:spcAft>
                <a:spcPts val="0"/>
              </a:spcAft>
              <a:buClr>
                <a:schemeClr val="dk1"/>
              </a:buClr>
              <a:buSzPts val="2400"/>
              <a:buNone/>
            </a:pP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r>
              <a:rPr lang="lv-LV" sz="2400">
                <a:latin typeface="Verdana"/>
                <a:ea typeface="Verdana"/>
                <a:cs typeface="Verdana"/>
                <a:sym typeface="Verdana"/>
              </a:rPr>
              <a:t>Given that the subjects were interviewed separately.</a:t>
            </a: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r>
              <a:rPr lang="lv-LV" sz="2400">
                <a:latin typeface="Verdana"/>
                <a:ea typeface="Verdana"/>
                <a:cs typeface="Verdana"/>
                <a:sym typeface="Verdana"/>
              </a:rPr>
              <a:t>Tomorrow?</a:t>
            </a:r>
            <a:endParaRPr/>
          </a:p>
          <a:p>
            <a:pPr marL="0" lvl="0" indent="0" algn="l" rtl="0">
              <a:lnSpc>
                <a:spcPct val="90000"/>
              </a:lnSpc>
              <a:spcBef>
                <a:spcPts val="0"/>
              </a:spcBef>
              <a:spcAft>
                <a:spcPts val="0"/>
              </a:spcAft>
              <a:buClr>
                <a:schemeClr val="dk1"/>
              </a:buClr>
              <a:buSzPts val="2400"/>
              <a:buNone/>
            </a:pP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r>
              <a:rPr lang="lv-LV" sz="2400">
                <a:latin typeface="Verdana"/>
                <a:ea typeface="Verdana"/>
                <a:cs typeface="Verdana"/>
                <a:sym typeface="Verdana"/>
              </a:rPr>
              <a:t>I’ve travelled to many countries. For instance, France, Norway and Brazil.</a:t>
            </a: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r>
              <a:rPr lang="lv-LV" sz="2400">
                <a:latin typeface="Verdana"/>
                <a:ea typeface="Verdana"/>
                <a:cs typeface="Verdana"/>
                <a:sym typeface="Verdana"/>
              </a:rPr>
              <a:t>Even though I told him to leave my cat alone.</a:t>
            </a: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endParaRPr sz="2400">
              <a:latin typeface="Verdana"/>
              <a:ea typeface="Verdana"/>
              <a:cs typeface="Verdana"/>
              <a:sym typeface="Verdana"/>
            </a:endParaRPr>
          </a:p>
        </p:txBody>
      </p:sp>
      <p:pic>
        <p:nvPicPr>
          <p:cNvPr id="175" name="Google Shape;175;p25"/>
          <p:cNvPicPr preferRelativeResize="0"/>
          <p:nvPr/>
        </p:nvPicPr>
        <p:blipFill rotWithShape="1">
          <a:blip r:embed="rId3">
            <a:alphaModFix/>
          </a:blip>
          <a:srcRect/>
          <a:stretch/>
        </p:blipFill>
        <p:spPr>
          <a:xfrm>
            <a:off x="8696325" y="327835"/>
            <a:ext cx="2455863" cy="17827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165100" y="331331"/>
            <a:ext cx="7861200" cy="19839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3200"/>
              <a:buFont typeface="Verdana"/>
              <a:buNone/>
            </a:pPr>
            <a:r>
              <a:rPr lang="lv-LV" sz="4000">
                <a:latin typeface="Verdana"/>
                <a:ea typeface="Verdana"/>
                <a:cs typeface="Verdana"/>
                <a:sym typeface="Verdana"/>
              </a:rPr>
              <a:t>Make the world a better place by fixing this sentence fragment (SF):</a:t>
            </a:r>
            <a:endParaRPr sz="4000">
              <a:latin typeface="Verdana"/>
              <a:ea typeface="Verdana"/>
              <a:cs typeface="Verdana"/>
              <a:sym typeface="Verdana"/>
            </a:endParaRPr>
          </a:p>
        </p:txBody>
      </p:sp>
      <p:sp>
        <p:nvSpPr>
          <p:cNvPr id="182" name="Google Shape;182;p26"/>
          <p:cNvSpPr txBox="1">
            <a:spLocks noGrp="1"/>
          </p:cNvSpPr>
          <p:nvPr>
            <p:ph type="body" idx="1"/>
          </p:nvPr>
        </p:nvSpPr>
        <p:spPr>
          <a:xfrm>
            <a:off x="431370" y="1752601"/>
            <a:ext cx="11360700" cy="4635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400"/>
              <a:buNone/>
            </a:pP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endParaRPr sz="24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r>
              <a:rPr lang="lv-LV" sz="3000">
                <a:latin typeface="Verdana"/>
                <a:ea typeface="Verdana"/>
                <a:cs typeface="Verdana"/>
                <a:sym typeface="Verdana"/>
              </a:rPr>
              <a:t>Because the mother’s responsibilities are to cook, to</a:t>
            </a:r>
            <a:endParaRPr sz="30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endParaRPr sz="300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r>
              <a:rPr lang="lv-LV" sz="3000">
                <a:latin typeface="Verdana"/>
                <a:ea typeface="Verdana"/>
                <a:cs typeface="Verdana"/>
                <a:sym typeface="Verdana"/>
              </a:rPr>
              <a:t>clean and to raise the children.</a:t>
            </a:r>
            <a:endParaRPr sz="3000">
              <a:latin typeface="Verdana"/>
              <a:ea typeface="Verdana"/>
              <a:cs typeface="Verdana"/>
              <a:sym typeface="Verdana"/>
            </a:endParaRPr>
          </a:p>
        </p:txBody>
      </p:sp>
      <p:pic>
        <p:nvPicPr>
          <p:cNvPr id="183" name="Google Shape;183;p26"/>
          <p:cNvPicPr preferRelativeResize="0"/>
          <p:nvPr/>
        </p:nvPicPr>
        <p:blipFill rotWithShape="1">
          <a:blip r:embed="rId3">
            <a:alphaModFix/>
          </a:blip>
          <a:srcRect/>
          <a:stretch/>
        </p:blipFill>
        <p:spPr>
          <a:xfrm>
            <a:off x="8696325" y="327835"/>
            <a:ext cx="2455863" cy="17827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27"/>
          <p:cNvSpPr txBox="1">
            <a:spLocks noGrp="1"/>
          </p:cNvSpPr>
          <p:nvPr>
            <p:ph type="body" idx="1"/>
          </p:nvPr>
        </p:nvSpPr>
        <p:spPr>
          <a:xfrm>
            <a:off x="63501" y="1485900"/>
            <a:ext cx="11719910" cy="5308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lv-LV" sz="2000" b="0" i="0" u="none" strike="noStrike" cap="none" dirty="0">
                <a:solidFill>
                  <a:schemeClr val="dk1"/>
                </a:solidFill>
                <a:latin typeface="Verdana"/>
                <a:ea typeface="Verdana"/>
                <a:cs typeface="Verdana"/>
                <a:sym typeface="Verdana"/>
              </a:rPr>
              <a:t>Look having nuclear my uncle was a great professor and scientist and engineer Dr John Trump at MIT good genes very good genes OK very smart the Wharton School of Finance very good very smart you know if you’re a conservative Republican if I were a liberal if like OK if I ran as a liberal Democrat they would say I'm one of the smartest people anywhere in the world it’s true but when you're a conservative Republican they try oh do they do a number that’s why I always start off Went to Wharton was a good student went there went there did this built a fortune you know I have to give my like credentials all the time because we’re a little disadvantaged but you look at the nuclear deal the thing that really bothers me it would have been so easy and it’s not as important as these lives are nuclear is powerful my uncle explained that to me many many years ago the power and that was 35 years ago he would explain the power of what's going to happen and he was right who would have thought but when you look at what's going on with the four prisoners now it used to be three now it’s four but when it was three and even now I would have said it's all in the messenger fellas and it is fellas because you know they don't they haven’t figured that the women are smarter right now than the men so you know it’s gonna take them about another 150 years but the Persians are great negotiators the Iranians are great negotiators so and they they just killed they just killed us.</a:t>
            </a:r>
            <a:endParaRPr sz="2000" b="0" i="0" u="none" strike="noStrike" cap="none" dirty="0">
              <a:solidFill>
                <a:schemeClr val="dk1"/>
              </a:solidFill>
              <a:latin typeface="Verdana"/>
              <a:ea typeface="Verdana"/>
              <a:cs typeface="Verdana"/>
              <a:sym typeface="Verdana"/>
            </a:endParaRPr>
          </a:p>
        </p:txBody>
      </p:sp>
      <p:sp>
        <p:nvSpPr>
          <p:cNvPr id="189" name="Google Shape;189;p27"/>
          <p:cNvSpPr txBox="1">
            <a:spLocks noGrp="1"/>
          </p:cNvSpPr>
          <p:nvPr>
            <p:ph type="title"/>
          </p:nvPr>
        </p:nvSpPr>
        <p:spPr>
          <a:xfrm>
            <a:off x="3213101" y="314001"/>
            <a:ext cx="7861299" cy="11083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Verdana"/>
              <a:buNone/>
            </a:pPr>
            <a:r>
              <a:rPr lang="lv-LV" sz="3200" b="0" dirty="0">
                <a:solidFill>
                  <a:schemeClr val="dk1"/>
                </a:solidFill>
                <a:latin typeface="Verdana"/>
                <a:ea typeface="Verdana"/>
                <a:cs typeface="Verdana"/>
                <a:sym typeface="Verdana"/>
              </a:rPr>
              <a:t>Tragic attempts at sentences: </a:t>
            </a:r>
            <a:br>
              <a:rPr lang="lv-LV" sz="4000" b="0" dirty="0">
                <a:solidFill>
                  <a:schemeClr val="dk1"/>
                </a:solidFill>
                <a:latin typeface="Verdana"/>
                <a:ea typeface="Verdana"/>
                <a:cs typeface="Verdana"/>
                <a:sym typeface="Verdana"/>
              </a:rPr>
            </a:br>
            <a:r>
              <a:rPr lang="lv-LV" sz="4000" b="0" dirty="0">
                <a:solidFill>
                  <a:schemeClr val="dk1"/>
                </a:solidFill>
                <a:latin typeface="Verdana"/>
                <a:ea typeface="Verdana"/>
                <a:cs typeface="Verdana"/>
                <a:sym typeface="Verdana"/>
              </a:rPr>
              <a:t>    run-on sentences (ROS)</a:t>
            </a:r>
            <a:endParaRPr sz="4000" b="0" dirty="0">
              <a:solidFill>
                <a:schemeClr val="dk1"/>
              </a:solidFill>
              <a:latin typeface="Verdana"/>
              <a:ea typeface="Verdana"/>
              <a:cs typeface="Verdana"/>
              <a:sym typeface="Verdana"/>
            </a:endParaRPr>
          </a:p>
        </p:txBody>
      </p:sp>
      <p:sp>
        <p:nvSpPr>
          <p:cNvPr id="190" name="Google Shape;190;p27"/>
          <p:cNvSpPr txBox="1"/>
          <p:nvPr/>
        </p:nvSpPr>
        <p:spPr>
          <a:xfrm>
            <a:off x="10045700" y="314001"/>
            <a:ext cx="1981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0000"/>
              </a:solidFill>
              <a:latin typeface="Calibri"/>
              <a:ea typeface="Calibri"/>
              <a:cs typeface="Calibri"/>
              <a:sym typeface="Calibri"/>
            </a:endParaRPr>
          </a:p>
        </p:txBody>
      </p:sp>
      <p:pic>
        <p:nvPicPr>
          <p:cNvPr id="191" name="Google Shape;191;p27"/>
          <p:cNvPicPr preferRelativeResize="0"/>
          <p:nvPr/>
        </p:nvPicPr>
        <p:blipFill>
          <a:blip r:embed="rId4">
            <a:clrChange>
              <a:clrFrom>
                <a:srgbClr val="ACACAC"/>
              </a:clrFrom>
              <a:clrTo>
                <a:srgbClr val="ACACAC">
                  <a:alpha val="0"/>
                </a:srgbClr>
              </a:clrTo>
            </a:clrChange>
            <a:alphaModFix/>
            <a:biLevel thresh="25000"/>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tretch>
            <a:fillRect/>
          </a:stretch>
        </p:blipFill>
        <p:spPr>
          <a:xfrm>
            <a:off x="605525" y="0"/>
            <a:ext cx="2257985" cy="1455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sp>
        <p:nvSpPr>
          <p:cNvPr id="196" name="Google Shape;196;p28"/>
          <p:cNvSpPr txBox="1">
            <a:spLocks noGrp="1"/>
          </p:cNvSpPr>
          <p:nvPr>
            <p:ph type="body" idx="1"/>
          </p:nvPr>
        </p:nvSpPr>
        <p:spPr>
          <a:xfrm>
            <a:off x="563565" y="1714500"/>
            <a:ext cx="11120434" cy="39481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9900"/>
              </a:buClr>
              <a:buSzPts val="1700"/>
              <a:buFont typeface="Arial"/>
              <a:buNone/>
            </a:pPr>
            <a:r>
              <a:rPr lang="lv-LV" sz="1700" b="0" i="0" u="none" strike="noStrike" cap="none">
                <a:solidFill>
                  <a:srgbClr val="009900"/>
                </a:solidFill>
                <a:latin typeface="Verdana"/>
                <a:ea typeface="Verdana"/>
                <a:cs typeface="Verdana"/>
                <a:sym typeface="Verdana"/>
              </a:rPr>
              <a:t> </a:t>
            </a:r>
            <a:endParaRPr/>
          </a:p>
          <a:p>
            <a:pPr marL="228600" marR="0" lvl="0" indent="-228600" algn="l" rtl="0">
              <a:lnSpc>
                <a:spcPct val="90000"/>
              </a:lnSpc>
              <a:spcBef>
                <a:spcPts val="1000"/>
              </a:spcBef>
              <a:spcAft>
                <a:spcPts val="0"/>
              </a:spcAft>
              <a:buClr>
                <a:schemeClr val="dk1"/>
              </a:buClr>
              <a:buSzPts val="2400"/>
              <a:buFont typeface="Arial"/>
              <a:buNone/>
            </a:pPr>
            <a:r>
              <a:rPr lang="lv-LV" sz="2400" b="1" i="0" u="none" strike="noStrike" cap="none">
                <a:solidFill>
                  <a:schemeClr val="dk1"/>
                </a:solidFill>
                <a:latin typeface="Verdana"/>
                <a:ea typeface="Verdana"/>
                <a:cs typeface="Verdana"/>
                <a:sym typeface="Verdana"/>
              </a:rPr>
              <a:t>X</a:t>
            </a:r>
            <a:r>
              <a:rPr lang="lv-LV" sz="2400" b="0" i="0" u="none" strike="noStrike" cap="none">
                <a:solidFill>
                  <a:schemeClr val="dk1"/>
                </a:solidFill>
                <a:latin typeface="Verdana"/>
                <a:ea typeface="Verdana"/>
                <a:cs typeface="Verdana"/>
                <a:sym typeface="Verdana"/>
              </a:rPr>
              <a:t> We interviewed two hundred students we conducted each interview for thirty minutes the experiment took over one hundred and fifty hours.</a:t>
            </a:r>
            <a:endParaRPr/>
          </a:p>
          <a:p>
            <a:pPr marL="228600" marR="0" lvl="0" indent="-228600" algn="l" rtl="0">
              <a:lnSpc>
                <a:spcPct val="90000"/>
              </a:lnSpc>
              <a:spcBef>
                <a:spcPts val="1000"/>
              </a:spcBef>
              <a:spcAft>
                <a:spcPts val="0"/>
              </a:spcAft>
              <a:buClr>
                <a:schemeClr val="lt1"/>
              </a:buClr>
              <a:buSzPts val="2400"/>
              <a:buFont typeface="Arial"/>
              <a:buNone/>
            </a:pPr>
            <a:endParaRPr sz="2400" b="0" i="0" u="none" strike="noStrike" cap="none">
              <a:solidFill>
                <a:schemeClr val="dk1"/>
              </a:solidFill>
              <a:latin typeface="Verdana"/>
              <a:ea typeface="Verdana"/>
              <a:cs typeface="Verdana"/>
              <a:sym typeface="Verdana"/>
            </a:endParaRPr>
          </a:p>
          <a:p>
            <a:pPr marL="228600" marR="0" lvl="0" indent="-228600" algn="l" rtl="0">
              <a:lnSpc>
                <a:spcPct val="90000"/>
              </a:lnSpc>
              <a:spcBef>
                <a:spcPts val="1000"/>
              </a:spcBef>
              <a:spcAft>
                <a:spcPts val="0"/>
              </a:spcAft>
              <a:buClr>
                <a:schemeClr val="dk1"/>
              </a:buClr>
              <a:buSzPts val="2400"/>
              <a:buFont typeface="Arial"/>
              <a:buNone/>
            </a:pPr>
            <a:r>
              <a:rPr lang="lv-LV" sz="2400" b="0" i="0" u="none" strike="noStrike" cap="none">
                <a:solidFill>
                  <a:schemeClr val="dk1"/>
                </a:solidFill>
                <a:latin typeface="Verdana"/>
                <a:ea typeface="Verdana"/>
                <a:cs typeface="Verdana"/>
                <a:sym typeface="Verdana"/>
              </a:rPr>
              <a:t> </a:t>
            </a:r>
            <a:r>
              <a:rPr lang="lv-LV" sz="2400" b="1" i="0" u="none" strike="noStrike" cap="none">
                <a:solidFill>
                  <a:schemeClr val="dk1"/>
                </a:solidFill>
                <a:latin typeface="Verdana"/>
                <a:ea typeface="Verdana"/>
                <a:cs typeface="Verdana"/>
                <a:sym typeface="Verdana"/>
              </a:rPr>
              <a:t>X</a:t>
            </a:r>
            <a:r>
              <a:rPr lang="lv-LV" sz="2400" b="0" i="0" u="none" strike="noStrike" cap="none">
                <a:solidFill>
                  <a:schemeClr val="dk1"/>
                </a:solidFill>
                <a:latin typeface="Verdana"/>
                <a:ea typeface="Verdana"/>
                <a:cs typeface="Verdana"/>
                <a:sym typeface="Verdana"/>
              </a:rPr>
              <a:t> I am hungry I’m leaving now.</a:t>
            </a:r>
            <a:endParaRPr/>
          </a:p>
          <a:p>
            <a:pPr marL="228600" marR="0" lvl="0" indent="-228600" algn="l" rtl="0">
              <a:lnSpc>
                <a:spcPct val="90000"/>
              </a:lnSpc>
              <a:spcBef>
                <a:spcPts val="1000"/>
              </a:spcBef>
              <a:spcAft>
                <a:spcPts val="0"/>
              </a:spcAft>
              <a:buClr>
                <a:schemeClr val="lt1"/>
              </a:buClr>
              <a:buSzPts val="2400"/>
              <a:buFont typeface="Arial"/>
              <a:buNone/>
            </a:pPr>
            <a:endParaRPr sz="2400" b="0" i="0" u="none" strike="noStrike" cap="none">
              <a:solidFill>
                <a:schemeClr val="dk1"/>
              </a:solidFill>
              <a:latin typeface="Verdana"/>
              <a:ea typeface="Verdana"/>
              <a:cs typeface="Verdana"/>
              <a:sym typeface="Verdana"/>
            </a:endParaRPr>
          </a:p>
          <a:p>
            <a:pPr marL="228600" marR="0" lvl="0" indent="-228600" algn="l" rtl="0">
              <a:lnSpc>
                <a:spcPct val="90000"/>
              </a:lnSpc>
              <a:spcBef>
                <a:spcPts val="1000"/>
              </a:spcBef>
              <a:spcAft>
                <a:spcPts val="0"/>
              </a:spcAft>
              <a:buClr>
                <a:schemeClr val="dk1"/>
              </a:buClr>
              <a:buSzPts val="2400"/>
              <a:buFont typeface="Arial"/>
              <a:buNone/>
            </a:pPr>
            <a:r>
              <a:rPr lang="lv-LV" sz="2400" b="0" i="0" u="none" strike="noStrike" cap="none">
                <a:solidFill>
                  <a:schemeClr val="dk1"/>
                </a:solidFill>
                <a:latin typeface="Verdana"/>
                <a:ea typeface="Verdana"/>
                <a:cs typeface="Verdana"/>
                <a:sym typeface="Verdana"/>
              </a:rPr>
              <a:t> </a:t>
            </a:r>
            <a:r>
              <a:rPr lang="lv-LV" sz="2400" b="1" i="0" u="none" strike="noStrike" cap="none">
                <a:solidFill>
                  <a:schemeClr val="dk1"/>
                </a:solidFill>
                <a:latin typeface="Verdana"/>
                <a:ea typeface="Verdana"/>
                <a:cs typeface="Verdana"/>
                <a:sym typeface="Verdana"/>
              </a:rPr>
              <a:t>X</a:t>
            </a:r>
            <a:r>
              <a:rPr lang="lv-LV" sz="2400" b="0" i="0" u="none" strike="noStrike" cap="none">
                <a:solidFill>
                  <a:schemeClr val="dk1"/>
                </a:solidFill>
                <a:latin typeface="Verdana"/>
                <a:ea typeface="Verdana"/>
                <a:cs typeface="Verdana"/>
                <a:sym typeface="Verdana"/>
              </a:rPr>
              <a:t> Student learning works best with a focus on experience this is something I know from my own experience.</a:t>
            </a:r>
            <a:endParaRPr/>
          </a:p>
          <a:p>
            <a:pPr marL="0" marR="0" lvl="0" indent="0" algn="l" rtl="0">
              <a:lnSpc>
                <a:spcPct val="90000"/>
              </a:lnSpc>
              <a:spcBef>
                <a:spcPts val="1000"/>
              </a:spcBef>
              <a:spcAft>
                <a:spcPts val="0"/>
              </a:spcAft>
              <a:buClr>
                <a:schemeClr val="lt1"/>
              </a:buClr>
              <a:buSzPts val="2400"/>
              <a:buFont typeface="Arial"/>
              <a:buNone/>
            </a:pPr>
            <a:endParaRPr sz="2400" b="0" i="0" u="none" strike="noStrike" cap="none">
              <a:solidFill>
                <a:schemeClr val="dk1"/>
              </a:solidFill>
              <a:latin typeface="Verdana"/>
              <a:ea typeface="Verdana"/>
              <a:cs typeface="Verdana"/>
              <a:sym typeface="Verdana"/>
            </a:endParaRPr>
          </a:p>
        </p:txBody>
      </p:sp>
      <p:sp>
        <p:nvSpPr>
          <p:cNvPr id="197" name="Google Shape;197;p28"/>
          <p:cNvSpPr txBox="1">
            <a:spLocks noGrp="1"/>
          </p:cNvSpPr>
          <p:nvPr>
            <p:ph type="title"/>
          </p:nvPr>
        </p:nvSpPr>
        <p:spPr>
          <a:xfrm>
            <a:off x="563565" y="646750"/>
            <a:ext cx="8027985" cy="71759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Verdana"/>
              <a:buNone/>
            </a:pPr>
            <a:r>
              <a:rPr lang="lv-LV" sz="3600" b="1" i="0" u="none" strike="noStrike" cap="none">
                <a:solidFill>
                  <a:schemeClr val="dk1"/>
                </a:solidFill>
                <a:latin typeface="Verdana"/>
                <a:ea typeface="Verdana"/>
                <a:cs typeface="Verdana"/>
                <a:sym typeface="Verdana"/>
              </a:rPr>
              <a:t>Or can be as simple as...</a:t>
            </a:r>
            <a:endParaRPr sz="3600" b="1" i="0" u="none" strike="noStrike" cap="none">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29"/>
          <p:cNvSpPr txBox="1">
            <a:spLocks noGrp="1"/>
          </p:cNvSpPr>
          <p:nvPr>
            <p:ph type="body" idx="1"/>
          </p:nvPr>
        </p:nvSpPr>
        <p:spPr>
          <a:xfrm>
            <a:off x="507925" y="3607100"/>
            <a:ext cx="11120400" cy="2876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9900"/>
              </a:buClr>
              <a:buSzPts val="1700"/>
              <a:buFont typeface="Arial"/>
              <a:buNone/>
            </a:pPr>
            <a:r>
              <a:rPr lang="lv-LV" sz="1700" b="0" i="0" u="none" strike="noStrike" cap="none">
                <a:solidFill>
                  <a:srgbClr val="009900"/>
                </a:solidFill>
                <a:latin typeface="Verdana"/>
                <a:ea typeface="Verdana"/>
                <a:cs typeface="Verdana"/>
                <a:sym typeface="Verdana"/>
              </a:rPr>
              <a:t> </a:t>
            </a:r>
            <a:endParaRPr/>
          </a:p>
          <a:p>
            <a:pPr marL="0" marR="0" lvl="0" indent="0" algn="l" rtl="0">
              <a:lnSpc>
                <a:spcPct val="90000"/>
              </a:lnSpc>
              <a:spcBef>
                <a:spcPts val="1000"/>
              </a:spcBef>
              <a:spcAft>
                <a:spcPts val="0"/>
              </a:spcAft>
              <a:buClr>
                <a:schemeClr val="lt1"/>
              </a:buClr>
              <a:buSzPts val="2400"/>
              <a:buFont typeface="Arial"/>
              <a:buNone/>
            </a:pPr>
            <a:endParaRPr sz="2400" b="0" i="0" u="none" strike="noStrike" cap="none">
              <a:solidFill>
                <a:schemeClr val="dk1"/>
              </a:solidFill>
              <a:latin typeface="Verdana"/>
              <a:ea typeface="Verdana"/>
              <a:cs typeface="Verdana"/>
              <a:sym typeface="Verdana"/>
            </a:endParaRPr>
          </a:p>
        </p:txBody>
      </p:sp>
      <p:sp>
        <p:nvSpPr>
          <p:cNvPr id="203" name="Google Shape;203;p29"/>
          <p:cNvSpPr txBox="1">
            <a:spLocks noGrp="1"/>
          </p:cNvSpPr>
          <p:nvPr>
            <p:ph type="title"/>
          </p:nvPr>
        </p:nvSpPr>
        <p:spPr>
          <a:xfrm>
            <a:off x="563565" y="646750"/>
            <a:ext cx="8028000" cy="71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Verdana"/>
              <a:buNone/>
            </a:pPr>
            <a:r>
              <a:rPr lang="lv-LV">
                <a:solidFill>
                  <a:schemeClr val="dk1"/>
                </a:solidFill>
              </a:rPr>
              <a:t>Help fix this sentence!</a:t>
            </a:r>
            <a:endParaRPr sz="3600" b="1" i="0" u="none" strike="noStrike" cap="none">
              <a:solidFill>
                <a:schemeClr val="dk1"/>
              </a:solidFill>
              <a:latin typeface="Verdana"/>
              <a:ea typeface="Verdana"/>
              <a:cs typeface="Verdana"/>
              <a:sym typeface="Verdana"/>
            </a:endParaRPr>
          </a:p>
        </p:txBody>
      </p:sp>
      <p:sp>
        <p:nvSpPr>
          <p:cNvPr id="204" name="Google Shape;204;p29"/>
          <p:cNvSpPr txBox="1"/>
          <p:nvPr/>
        </p:nvSpPr>
        <p:spPr>
          <a:xfrm>
            <a:off x="563575" y="3545300"/>
            <a:ext cx="11009100" cy="3000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2800">
              <a:solidFill>
                <a:schemeClr val="dk1"/>
              </a:solidFill>
              <a:latin typeface="Verdana"/>
              <a:ea typeface="Verdana"/>
              <a:cs typeface="Verdana"/>
              <a:sym typeface="Verdana"/>
            </a:endParaRPr>
          </a:p>
          <a:p>
            <a:pPr marL="0" lvl="0" indent="0" algn="just" rtl="0">
              <a:spcBef>
                <a:spcPts val="0"/>
              </a:spcBef>
              <a:spcAft>
                <a:spcPts val="0"/>
              </a:spcAft>
              <a:buNone/>
            </a:pPr>
            <a:endParaRPr sz="2800">
              <a:solidFill>
                <a:schemeClr val="dk1"/>
              </a:solidFill>
              <a:latin typeface="Verdana"/>
              <a:ea typeface="Verdana"/>
              <a:cs typeface="Verdana"/>
              <a:sym typeface="Verdana"/>
            </a:endParaRPr>
          </a:p>
          <a:p>
            <a:pPr marL="0" lvl="0" indent="0" algn="just" rtl="0">
              <a:spcBef>
                <a:spcPts val="0"/>
              </a:spcBef>
              <a:spcAft>
                <a:spcPts val="0"/>
              </a:spcAft>
              <a:buNone/>
            </a:pPr>
            <a:r>
              <a:rPr lang="lv-LV" sz="2800">
                <a:solidFill>
                  <a:schemeClr val="dk1"/>
                </a:solidFill>
                <a:latin typeface="Verdana"/>
                <a:ea typeface="Verdana"/>
                <a:cs typeface="Verdana"/>
                <a:sym typeface="Verdana"/>
              </a:rPr>
              <a:t>The clown terrified the children he also had a bad stench.</a:t>
            </a:r>
            <a:endParaRPr sz="2800">
              <a:latin typeface="Verdana"/>
              <a:ea typeface="Verdana"/>
              <a:cs typeface="Verdana"/>
              <a:sym typeface="Verdana"/>
            </a:endParaRPr>
          </a:p>
        </p:txBody>
      </p:sp>
      <p:pic>
        <p:nvPicPr>
          <p:cNvPr id="205" name="Google Shape;205;p29"/>
          <p:cNvPicPr preferRelativeResize="0"/>
          <p:nvPr/>
        </p:nvPicPr>
        <p:blipFill>
          <a:blip r:embed="rId3">
            <a:alphaModFix/>
          </a:blip>
          <a:stretch>
            <a:fillRect/>
          </a:stretch>
        </p:blipFill>
        <p:spPr>
          <a:xfrm>
            <a:off x="8591565" y="304800"/>
            <a:ext cx="2552088" cy="3240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pic>
        <p:nvPicPr>
          <p:cNvPr id="210" name="Google Shape;210;p30"/>
          <p:cNvPicPr preferRelativeResize="0"/>
          <p:nvPr/>
        </p:nvPicPr>
        <p:blipFill rotWithShape="1">
          <a:blip r:embed="rId3">
            <a:alphaModFix/>
          </a:blip>
          <a:srcRect/>
          <a:stretch/>
        </p:blipFill>
        <p:spPr>
          <a:xfrm>
            <a:off x="8197850" y="456250"/>
            <a:ext cx="3504682" cy="1872208"/>
          </a:xfrm>
          <a:prstGeom prst="rect">
            <a:avLst/>
          </a:prstGeom>
          <a:noFill/>
          <a:ln>
            <a:noFill/>
          </a:ln>
        </p:spPr>
      </p:pic>
      <p:sp>
        <p:nvSpPr>
          <p:cNvPr id="211" name="Google Shape;211;p30"/>
          <p:cNvSpPr txBox="1">
            <a:spLocks noGrp="1"/>
          </p:cNvSpPr>
          <p:nvPr>
            <p:ph type="title"/>
          </p:nvPr>
        </p:nvSpPr>
        <p:spPr>
          <a:xfrm>
            <a:off x="165101" y="331318"/>
            <a:ext cx="7861299" cy="11083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Verdana"/>
              <a:buNone/>
            </a:pPr>
            <a:r>
              <a:rPr lang="lv-LV" sz="3200" b="0">
                <a:solidFill>
                  <a:schemeClr val="dk1"/>
                </a:solidFill>
                <a:latin typeface="Verdana"/>
                <a:ea typeface="Verdana"/>
                <a:cs typeface="Verdana"/>
                <a:sym typeface="Verdana"/>
              </a:rPr>
              <a:t>Tragic attempts at sentences: </a:t>
            </a:r>
            <a:br>
              <a:rPr lang="lv-LV" sz="4000" b="0">
                <a:solidFill>
                  <a:schemeClr val="dk1"/>
                </a:solidFill>
                <a:latin typeface="Verdana"/>
                <a:ea typeface="Verdana"/>
                <a:cs typeface="Verdana"/>
                <a:sym typeface="Verdana"/>
              </a:rPr>
            </a:br>
            <a:r>
              <a:rPr lang="lv-LV" sz="4000" b="0">
                <a:solidFill>
                  <a:schemeClr val="dk1"/>
                </a:solidFill>
                <a:latin typeface="Verdana"/>
                <a:ea typeface="Verdana"/>
                <a:cs typeface="Verdana"/>
                <a:sym typeface="Verdana"/>
              </a:rPr>
              <a:t>      comma splice (CS)</a:t>
            </a:r>
            <a:endParaRPr sz="4000" b="0">
              <a:solidFill>
                <a:schemeClr val="dk1"/>
              </a:solidFill>
              <a:latin typeface="Verdana"/>
              <a:ea typeface="Verdana"/>
              <a:cs typeface="Verdana"/>
              <a:sym typeface="Verdana"/>
            </a:endParaRPr>
          </a:p>
        </p:txBody>
      </p:sp>
      <p:sp>
        <p:nvSpPr>
          <p:cNvPr id="212" name="Google Shape;212;p30"/>
          <p:cNvSpPr/>
          <p:nvPr/>
        </p:nvSpPr>
        <p:spPr>
          <a:xfrm>
            <a:off x="558800" y="2967335"/>
            <a:ext cx="10991332" cy="32868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2400" b="1" dirty="0">
                <a:solidFill>
                  <a:schemeClr val="dk1"/>
                </a:solidFill>
                <a:latin typeface="Verdana"/>
                <a:ea typeface="Verdana"/>
                <a:cs typeface="Verdana"/>
                <a:sym typeface="Verdana"/>
              </a:rPr>
              <a:t>X</a:t>
            </a:r>
            <a:r>
              <a:rPr lang="lv-LV" sz="2400" dirty="0">
                <a:solidFill>
                  <a:schemeClr val="dk1"/>
                </a:solidFill>
                <a:latin typeface="Verdana"/>
                <a:ea typeface="Verdana"/>
                <a:cs typeface="Verdana"/>
                <a:sym typeface="Verdana"/>
              </a:rPr>
              <a:t>  This book has fast action, the characters are extremely plausible, the finish is pleasingly unexpected, I would recommend it to any one.</a:t>
            </a:r>
            <a:endParaRPr sz="2400" dirty="0">
              <a:solidFill>
                <a:schemeClr val="dk1"/>
              </a:solidFill>
              <a:latin typeface="Verdana"/>
              <a:ea typeface="Verdana"/>
              <a:cs typeface="Verdana"/>
              <a:sym typeface="Verdana"/>
            </a:endParaRPr>
          </a:p>
          <a:p>
            <a:pPr marL="0" marR="0" lvl="0" indent="0" algn="l" rtl="0">
              <a:spcBef>
                <a:spcPts val="0"/>
              </a:spcBef>
              <a:spcAft>
                <a:spcPts val="0"/>
              </a:spcAft>
              <a:buNone/>
            </a:pPr>
            <a:endParaRPr sz="2400" dirty="0">
              <a:solidFill>
                <a:schemeClr val="dk1"/>
              </a:solidFill>
              <a:latin typeface="Verdana"/>
              <a:ea typeface="Verdana"/>
              <a:cs typeface="Verdana"/>
              <a:sym typeface="Verdana"/>
            </a:endParaRPr>
          </a:p>
          <a:p>
            <a:pPr marL="0" marR="0" lvl="0" indent="0" algn="l" rtl="0">
              <a:spcBef>
                <a:spcPts val="0"/>
              </a:spcBef>
              <a:spcAft>
                <a:spcPts val="0"/>
              </a:spcAft>
              <a:buNone/>
            </a:pPr>
            <a:r>
              <a:rPr lang="lv-LV" sz="2400" b="1" dirty="0">
                <a:solidFill>
                  <a:schemeClr val="dk1"/>
                </a:solidFill>
                <a:latin typeface="Verdana"/>
                <a:ea typeface="Verdana"/>
                <a:cs typeface="Verdana"/>
                <a:sym typeface="Verdana"/>
              </a:rPr>
              <a:t>X</a:t>
            </a:r>
            <a:r>
              <a:rPr lang="lv-LV" sz="2400" dirty="0">
                <a:solidFill>
                  <a:schemeClr val="dk1"/>
                </a:solidFill>
                <a:latin typeface="Verdana"/>
                <a:ea typeface="Verdana"/>
                <a:cs typeface="Verdana"/>
                <a:sym typeface="Verdana"/>
              </a:rPr>
              <a:t> We read all the material, we processed all the data.</a:t>
            </a:r>
            <a:endParaRPr dirty="0"/>
          </a:p>
          <a:p>
            <a:pPr marL="0" marR="0" lvl="0" indent="0" algn="l" rtl="0">
              <a:spcBef>
                <a:spcPts val="0"/>
              </a:spcBef>
              <a:spcAft>
                <a:spcPts val="0"/>
              </a:spcAft>
              <a:buNone/>
            </a:pPr>
            <a:r>
              <a:rPr lang="lv-LV" sz="2400" dirty="0">
                <a:solidFill>
                  <a:schemeClr val="dk1"/>
                </a:solidFill>
                <a:latin typeface="Verdana"/>
                <a:ea typeface="Verdana"/>
                <a:cs typeface="Verdana"/>
                <a:sym typeface="Verdana"/>
              </a:rPr>
              <a:t> </a:t>
            </a:r>
            <a:endParaRPr dirty="0"/>
          </a:p>
          <a:p>
            <a:pPr marL="0" marR="0" lvl="0" indent="0" algn="l" rtl="0">
              <a:spcBef>
                <a:spcPts val="0"/>
              </a:spcBef>
              <a:spcAft>
                <a:spcPts val="0"/>
              </a:spcAft>
              <a:buNone/>
            </a:pPr>
            <a:r>
              <a:rPr lang="lv-LV" sz="2400" b="1" dirty="0">
                <a:solidFill>
                  <a:schemeClr val="dk1"/>
                </a:solidFill>
                <a:latin typeface="Verdana"/>
                <a:ea typeface="Verdana"/>
                <a:cs typeface="Verdana"/>
                <a:sym typeface="Verdana"/>
              </a:rPr>
              <a:t>X</a:t>
            </a:r>
            <a:r>
              <a:rPr lang="lv-LV" sz="2400" dirty="0">
                <a:solidFill>
                  <a:schemeClr val="dk1"/>
                </a:solidFill>
                <a:latin typeface="Verdana"/>
                <a:ea typeface="Verdana"/>
                <a:cs typeface="Verdana"/>
                <a:sym typeface="Verdana"/>
              </a:rPr>
              <a:t> Howard Hughes was a billionaire, he was also a recluse.</a:t>
            </a:r>
            <a:endParaRPr sz="2400" dirty="0">
              <a:solidFill>
                <a:schemeClr val="dk1"/>
              </a:solidFill>
              <a:latin typeface="Verdana"/>
              <a:ea typeface="Verdana"/>
              <a:cs typeface="Verdana"/>
              <a:sym typeface="Verdana"/>
            </a:endParaRPr>
          </a:p>
          <a:p>
            <a:pPr marL="0" marR="0" lvl="0" indent="0" algn="l" rtl="0">
              <a:spcBef>
                <a:spcPts val="0"/>
              </a:spcBef>
              <a:spcAft>
                <a:spcPts val="0"/>
              </a:spcAft>
              <a:buNone/>
            </a:pPr>
            <a:endParaRPr sz="2400" dirty="0">
              <a:solidFill>
                <a:schemeClr val="dk1"/>
              </a:solidFill>
              <a:latin typeface="Verdana"/>
              <a:ea typeface="Verdana"/>
              <a:cs typeface="Verdana"/>
              <a:sym typeface="Verdana"/>
            </a:endParaRPr>
          </a:p>
          <a:p>
            <a:pPr marL="0" marR="0" lvl="0" indent="0" algn="l" rtl="0">
              <a:spcBef>
                <a:spcPts val="0"/>
              </a:spcBef>
              <a:spcAft>
                <a:spcPts val="0"/>
              </a:spcAft>
              <a:buNone/>
            </a:pPr>
            <a:r>
              <a:rPr lang="lv-LV" sz="2400" b="1" dirty="0">
                <a:solidFill>
                  <a:schemeClr val="dk1"/>
                </a:solidFill>
                <a:latin typeface="Verdana"/>
                <a:ea typeface="Verdana"/>
                <a:cs typeface="Verdana"/>
                <a:sym typeface="Verdana"/>
              </a:rPr>
              <a:t>X</a:t>
            </a:r>
            <a:r>
              <a:rPr lang="lv-LV" sz="2400" dirty="0">
                <a:solidFill>
                  <a:schemeClr val="dk1"/>
                </a:solidFill>
                <a:latin typeface="Verdana"/>
                <a:ea typeface="Verdana"/>
                <a:cs typeface="Verdana"/>
                <a:sym typeface="Verdana"/>
              </a:rPr>
              <a:t> </a:t>
            </a:r>
            <a:r>
              <a:rPr lang="lv-LV" sz="2800" dirty="0">
                <a:solidFill>
                  <a:schemeClr val="dk1"/>
                </a:solidFill>
                <a:latin typeface="Verdana"/>
                <a:ea typeface="Verdana"/>
                <a:cs typeface="Verdana"/>
                <a:sym typeface="Verdana"/>
              </a:rPr>
              <a:t>The clown terrified the children, he also had a bad stench.</a:t>
            </a:r>
            <a:endParaRPr sz="2400" dirty="0">
              <a:solidFill>
                <a:schemeClr val="dk1"/>
              </a:solidFill>
              <a:latin typeface="Verdana"/>
              <a:ea typeface="Verdana"/>
              <a:cs typeface="Verdana"/>
              <a:sym typeface="Verdana"/>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00" name="Google Shape;100;p15"/>
          <p:cNvSpPr txBox="1">
            <a:spLocks noGrp="1"/>
          </p:cNvSpPr>
          <p:nvPr>
            <p:ph type="body" idx="1"/>
          </p:nvPr>
        </p:nvSpPr>
        <p:spPr>
          <a:xfrm>
            <a:off x="1777999" y="4572000"/>
            <a:ext cx="3213100" cy="124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lv-LV" sz="2800" b="0" i="0" u="none" strike="noStrike" cap="none">
                <a:solidFill>
                  <a:schemeClr val="dk1"/>
                </a:solidFill>
                <a:latin typeface="Verdana"/>
                <a:ea typeface="Verdana"/>
                <a:cs typeface="Verdana"/>
                <a:sym typeface="Verdana"/>
              </a:rPr>
              <a:t>Close-up of the </a:t>
            </a:r>
            <a:endParaRPr sz="2800" b="0" i="0" u="none" strike="noStrike" cap="none">
              <a:solidFill>
                <a:schemeClr val="dk1"/>
              </a:solidFill>
              <a:latin typeface="Verdana"/>
              <a:ea typeface="Verdana"/>
              <a:cs typeface="Verdana"/>
              <a:sym typeface="Verdana"/>
            </a:endParaRPr>
          </a:p>
          <a:p>
            <a:pPr marL="0" marR="0" lvl="0" indent="0" algn="l" rtl="0">
              <a:lnSpc>
                <a:spcPct val="90000"/>
              </a:lnSpc>
              <a:spcBef>
                <a:spcPts val="1000"/>
              </a:spcBef>
              <a:spcAft>
                <a:spcPts val="0"/>
              </a:spcAft>
              <a:buClr>
                <a:schemeClr val="dk1"/>
              </a:buClr>
              <a:buSzPts val="2800"/>
              <a:buFont typeface="Arial"/>
              <a:buNone/>
            </a:pPr>
            <a:r>
              <a:rPr lang="lv-LV" sz="2800" b="0" i="0" u="none" strike="noStrike" cap="none">
                <a:solidFill>
                  <a:schemeClr val="dk1"/>
                </a:solidFill>
                <a:latin typeface="Verdana"/>
                <a:ea typeface="Verdana"/>
                <a:cs typeface="Verdana"/>
                <a:sym typeface="Verdana"/>
              </a:rPr>
              <a:t>Rosetta Stone</a:t>
            </a:r>
            <a:endParaRPr/>
          </a:p>
          <a:p>
            <a:pPr marL="228600" lvl="0" indent="-120650" algn="l" rtl="0">
              <a:lnSpc>
                <a:spcPct val="90000"/>
              </a:lnSpc>
              <a:spcBef>
                <a:spcPts val="1000"/>
              </a:spcBef>
              <a:spcAft>
                <a:spcPts val="0"/>
              </a:spcAft>
              <a:buClr>
                <a:schemeClr val="lt1"/>
              </a:buClr>
              <a:buSzPts val="1700"/>
              <a:buNone/>
            </a:pPr>
            <a:endParaRPr sz="1700" b="0" i="0" u="none" strike="noStrike" cap="none">
              <a:solidFill>
                <a:schemeClr val="dk1"/>
              </a:solidFill>
              <a:latin typeface="Verdana"/>
              <a:ea typeface="Verdana"/>
              <a:cs typeface="Verdana"/>
              <a:sym typeface="Verdana"/>
            </a:endParaRPr>
          </a:p>
        </p:txBody>
      </p:sp>
      <p:sp>
        <p:nvSpPr>
          <p:cNvPr id="101" name="Google Shape;101;p15"/>
          <p:cNvSpPr txBox="1">
            <a:spLocks noGrp="1"/>
          </p:cNvSpPr>
          <p:nvPr>
            <p:ph type="title"/>
          </p:nvPr>
        </p:nvSpPr>
        <p:spPr>
          <a:xfrm>
            <a:off x="531817" y="267120"/>
            <a:ext cx="5011733" cy="2883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Verdana"/>
              <a:buNone/>
            </a:pPr>
            <a:r>
              <a:rPr lang="lv-LV" sz="5400" b="0" i="0" u="none" strike="noStrike" cap="none">
                <a:solidFill>
                  <a:schemeClr val="dk1"/>
                </a:solidFill>
                <a:latin typeface="Verdana"/>
                <a:ea typeface="Verdana"/>
                <a:cs typeface="Verdana"/>
                <a:sym typeface="Verdana"/>
              </a:rPr>
              <a:t>Life without </a:t>
            </a:r>
            <a:br>
              <a:rPr lang="lv-LV" sz="5400" b="0" i="0" u="none" strike="noStrike" cap="none">
                <a:solidFill>
                  <a:schemeClr val="dk1"/>
                </a:solidFill>
                <a:latin typeface="Verdana"/>
                <a:ea typeface="Verdana"/>
                <a:cs typeface="Verdana"/>
                <a:sym typeface="Verdana"/>
              </a:rPr>
            </a:br>
            <a:r>
              <a:rPr lang="lv-LV" sz="5400" b="0" i="0" u="none" strike="noStrike" cap="none">
                <a:solidFill>
                  <a:schemeClr val="dk1"/>
                </a:solidFill>
                <a:latin typeface="Verdana"/>
                <a:ea typeface="Verdana"/>
                <a:cs typeface="Verdana"/>
                <a:sym typeface="Verdana"/>
              </a:rPr>
              <a:t>punctuation</a:t>
            </a:r>
            <a:endParaRPr sz="5400" b="0" i="0" u="none" strike="noStrike" cap="none">
              <a:solidFill>
                <a:schemeClr val="dk1"/>
              </a:solidFill>
              <a:latin typeface="Verdana"/>
              <a:ea typeface="Verdana"/>
              <a:cs typeface="Verdana"/>
              <a:sym typeface="Verdana"/>
            </a:endParaRPr>
          </a:p>
        </p:txBody>
      </p:sp>
      <p:pic>
        <p:nvPicPr>
          <p:cNvPr id="102" name="Google Shape;102;p15"/>
          <p:cNvPicPr preferRelativeResize="0"/>
          <p:nvPr/>
        </p:nvPicPr>
        <p:blipFill rotWithShape="1">
          <a:blip r:embed="rId3">
            <a:alphaModFix/>
          </a:blip>
          <a:srcRect t="-338" r="12162"/>
          <a:stretch/>
        </p:blipFill>
        <p:spPr>
          <a:xfrm>
            <a:off x="5689600" y="439615"/>
            <a:ext cx="6096000" cy="5161085"/>
          </a:xfrm>
          <a:prstGeom prst="rect">
            <a:avLst/>
          </a:prstGeom>
          <a:noFill/>
          <a:ln>
            <a:noFill/>
          </a:ln>
        </p:spPr>
      </p:pic>
      <p:cxnSp>
        <p:nvCxnSpPr>
          <p:cNvPr id="103" name="Google Shape;103;p15"/>
          <p:cNvCxnSpPr/>
          <p:nvPr/>
        </p:nvCxnSpPr>
        <p:spPr>
          <a:xfrm>
            <a:off x="4876799" y="5041900"/>
            <a:ext cx="520701" cy="0"/>
          </a:xfrm>
          <a:prstGeom prst="straightConnector1">
            <a:avLst/>
          </a:prstGeom>
          <a:noFill/>
          <a:ln w="57150" cap="flat" cmpd="sng">
            <a:solidFill>
              <a:srgbClr val="262626"/>
            </a:solidFill>
            <a:prstDash val="solid"/>
            <a:miter lim="800000"/>
            <a:headEnd type="none" w="sm" len="sm"/>
            <a:tailEnd type="triangle" w="med" len="med"/>
          </a:ln>
        </p:spPr>
      </p:cxnSp>
      <p:sp>
        <p:nvSpPr>
          <p:cNvPr id="104" name="Google Shape;104;p15"/>
          <p:cNvSpPr txBox="1"/>
          <p:nvPr/>
        </p:nvSpPr>
        <p:spPr>
          <a:xfrm>
            <a:off x="266700" y="3034606"/>
            <a:ext cx="51307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2400" i="1">
                <a:solidFill>
                  <a:schemeClr val="dk1"/>
                </a:solidFill>
                <a:latin typeface="Calibri"/>
                <a:ea typeface="Calibri"/>
                <a:cs typeface="Calibri"/>
                <a:sym typeface="Calibri"/>
              </a:rPr>
              <a:t>  </a:t>
            </a:r>
            <a:r>
              <a:rPr lang="lv-LV" sz="2400" i="1">
                <a:solidFill>
                  <a:schemeClr val="dk1"/>
                </a:solidFill>
                <a:latin typeface="Corbel"/>
                <a:ea typeface="Corbel"/>
                <a:cs typeface="Corbel"/>
                <a:sym typeface="Corbel"/>
              </a:rPr>
              <a:t>scriptio continua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342900" y="228138"/>
            <a:ext cx="11687499" cy="1108399"/>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4860"/>
              <a:buFont typeface="Verdana"/>
              <a:buNone/>
            </a:pPr>
            <a:r>
              <a:rPr lang="lv-LV" sz="4860">
                <a:latin typeface="Verdana"/>
                <a:ea typeface="Verdana"/>
                <a:cs typeface="Verdana"/>
                <a:sym typeface="Verdana"/>
              </a:rPr>
              <a:t>Punctuation marks: Why use them?</a:t>
            </a:r>
            <a:endParaRPr sz="4860">
              <a:latin typeface="Verdana"/>
              <a:ea typeface="Verdana"/>
              <a:cs typeface="Verdana"/>
              <a:sym typeface="Verdana"/>
            </a:endParaRPr>
          </a:p>
        </p:txBody>
      </p:sp>
      <p:sp>
        <p:nvSpPr>
          <p:cNvPr id="110" name="Google Shape;110;p16"/>
          <p:cNvSpPr txBox="1">
            <a:spLocks noGrp="1"/>
          </p:cNvSpPr>
          <p:nvPr>
            <p:ph type="body" idx="1"/>
          </p:nvPr>
        </p:nvSpPr>
        <p:spPr>
          <a:xfrm>
            <a:off x="596900" y="1436655"/>
            <a:ext cx="11433499" cy="5141945"/>
          </a:xfrm>
          <a:prstGeom prst="rect">
            <a:avLst/>
          </a:prstGeom>
          <a:noFill/>
          <a:ln>
            <a:noFill/>
          </a:ln>
        </p:spPr>
        <p:txBody>
          <a:bodyPr spcFirstLastPara="1" wrap="square" lIns="91425" tIns="91425" rIns="91425" bIns="91425" anchor="t" anchorCtr="0">
            <a:noAutofit/>
          </a:bodyPr>
          <a:lstStyle/>
          <a:p>
            <a:pPr marL="228600" lvl="0" indent="-228600" algn="l" rtl="0">
              <a:lnSpc>
                <a:spcPct val="90000"/>
              </a:lnSpc>
              <a:spcBef>
                <a:spcPts val="0"/>
              </a:spcBef>
              <a:spcAft>
                <a:spcPts val="0"/>
              </a:spcAft>
              <a:buClr>
                <a:schemeClr val="dk1"/>
              </a:buClr>
              <a:buSzPts val="3600"/>
              <a:buFont typeface="Arial"/>
              <a:buChar char="•"/>
            </a:pPr>
            <a:r>
              <a:rPr lang="lv-LV" sz="3600"/>
              <a:t>	to clarify meaning:</a:t>
            </a:r>
            <a:endParaRPr sz="3600"/>
          </a:p>
          <a:p>
            <a:pPr marL="0" lvl="0" indent="0" algn="l" rtl="0">
              <a:lnSpc>
                <a:spcPct val="90000"/>
              </a:lnSpc>
              <a:spcBef>
                <a:spcPts val="0"/>
              </a:spcBef>
              <a:spcAft>
                <a:spcPts val="0"/>
              </a:spcAft>
              <a:buClr>
                <a:schemeClr val="dk1"/>
              </a:buClr>
              <a:buSzPts val="3600"/>
              <a:buNone/>
            </a:pPr>
            <a:r>
              <a:rPr lang="lv-LV" sz="3600"/>
              <a:t>		</a:t>
            </a:r>
            <a:r>
              <a:rPr lang="lv-LV"/>
              <a:t>“woman</a:t>
            </a:r>
            <a:r>
              <a:rPr lang="lv-LV" b="1"/>
              <a:t>   </a:t>
            </a:r>
            <a:r>
              <a:rPr lang="lv-LV"/>
              <a:t>without her man</a:t>
            </a:r>
            <a:r>
              <a:rPr lang="lv-LV" b="1"/>
              <a:t>   </a:t>
            </a:r>
            <a:r>
              <a:rPr lang="lv-LV"/>
              <a:t>is nothing” </a:t>
            </a:r>
            <a:endParaRPr/>
          </a:p>
          <a:p>
            <a:pPr marL="0" lvl="0" indent="0" algn="l" rtl="0">
              <a:lnSpc>
                <a:spcPct val="90000"/>
              </a:lnSpc>
              <a:spcBef>
                <a:spcPts val="0"/>
              </a:spcBef>
              <a:spcAft>
                <a:spcPts val="0"/>
              </a:spcAft>
              <a:buClr>
                <a:schemeClr val="dk1"/>
              </a:buClr>
              <a:buSzPts val="2800"/>
              <a:buNone/>
            </a:pPr>
            <a:r>
              <a:rPr lang="lv-LV" i="1"/>
              <a:t>					vs</a:t>
            </a:r>
            <a:r>
              <a:rPr lang="lv-LV"/>
              <a:t> </a:t>
            </a:r>
            <a:endParaRPr/>
          </a:p>
          <a:p>
            <a:pPr marL="0" lvl="0" indent="0" algn="l" rtl="0">
              <a:lnSpc>
                <a:spcPct val="90000"/>
              </a:lnSpc>
              <a:spcBef>
                <a:spcPts val="0"/>
              </a:spcBef>
              <a:spcAft>
                <a:spcPts val="0"/>
              </a:spcAft>
              <a:buClr>
                <a:schemeClr val="dk1"/>
              </a:buClr>
              <a:buSzPts val="2800"/>
              <a:buNone/>
            </a:pPr>
            <a:r>
              <a:rPr lang="lv-LV"/>
              <a:t>		“woman </a:t>
            </a:r>
            <a:r>
              <a:rPr lang="lv-LV" b="1"/>
              <a:t>  </a:t>
            </a:r>
            <a:r>
              <a:rPr lang="lv-LV"/>
              <a:t>without her</a:t>
            </a:r>
            <a:r>
              <a:rPr lang="lv-LV" b="1"/>
              <a:t>   </a:t>
            </a:r>
            <a:r>
              <a:rPr lang="lv-LV"/>
              <a:t>man is nothing”</a:t>
            </a:r>
            <a:endParaRPr/>
          </a:p>
          <a:p>
            <a:pPr marL="0" lvl="0" indent="0" algn="l" rtl="0">
              <a:lnSpc>
                <a:spcPct val="90000"/>
              </a:lnSpc>
              <a:spcBef>
                <a:spcPts val="0"/>
              </a:spcBef>
              <a:spcAft>
                <a:spcPts val="0"/>
              </a:spcAft>
              <a:buClr>
                <a:schemeClr val="dk1"/>
              </a:buClr>
              <a:buSzPts val="1600"/>
              <a:buNone/>
            </a:pPr>
            <a:endParaRPr sz="1600"/>
          </a:p>
          <a:p>
            <a:pPr marL="228600" lvl="0" indent="-228600" algn="l" rtl="0">
              <a:lnSpc>
                <a:spcPct val="90000"/>
              </a:lnSpc>
              <a:spcBef>
                <a:spcPts val="0"/>
              </a:spcBef>
              <a:spcAft>
                <a:spcPts val="0"/>
              </a:spcAft>
              <a:buClr>
                <a:schemeClr val="dk1"/>
              </a:buClr>
              <a:buSzPts val="3600"/>
              <a:buFont typeface="Arial"/>
              <a:buChar char="•"/>
            </a:pPr>
            <a:r>
              <a:rPr lang="lv-LV" sz="3600"/>
              <a:t> 	to mark the boundaries of sentences</a:t>
            </a:r>
            <a:endParaRPr sz="3600"/>
          </a:p>
          <a:p>
            <a:pPr marL="228600" lvl="0" indent="-228600" algn="l" rtl="0">
              <a:lnSpc>
                <a:spcPct val="90000"/>
              </a:lnSpc>
              <a:spcBef>
                <a:spcPts val="0"/>
              </a:spcBef>
              <a:spcAft>
                <a:spcPts val="0"/>
              </a:spcAft>
              <a:buClr>
                <a:schemeClr val="dk1"/>
              </a:buClr>
              <a:buSzPts val="3600"/>
              <a:buFont typeface="Arial"/>
              <a:buChar char="•"/>
            </a:pPr>
            <a:r>
              <a:rPr lang="lv-LV" sz="3600"/>
              <a:t>	to indicate tone and intonation (</a:t>
            </a:r>
            <a:r>
              <a:rPr lang="lv-LV" sz="3600" b="1"/>
              <a:t>!?</a:t>
            </a:r>
            <a:r>
              <a:rPr lang="lv-LV" sz="3600"/>
              <a:t>, </a:t>
            </a:r>
            <a:r>
              <a:rPr lang="lv-LV" sz="3600" b="1"/>
              <a:t>...</a:t>
            </a:r>
            <a:r>
              <a:rPr lang="lv-LV" sz="3600"/>
              <a:t>) </a:t>
            </a:r>
            <a:endParaRPr sz="3600"/>
          </a:p>
          <a:p>
            <a:pPr marL="228600" lvl="0" indent="-228600" algn="l" rtl="0">
              <a:lnSpc>
                <a:spcPct val="90000"/>
              </a:lnSpc>
              <a:spcBef>
                <a:spcPts val="0"/>
              </a:spcBef>
              <a:spcAft>
                <a:spcPts val="0"/>
              </a:spcAft>
              <a:buClr>
                <a:schemeClr val="dk1"/>
              </a:buClr>
              <a:buSzPts val="3600"/>
              <a:buFont typeface="Arial"/>
              <a:buChar char="•"/>
            </a:pPr>
            <a:r>
              <a:rPr lang="lv-LV" sz="3600"/>
              <a:t>	to set the rhythm for sentences (</a:t>
            </a:r>
            <a:r>
              <a:rPr lang="lv-LV" sz="3600" b="1"/>
              <a:t>...</a:t>
            </a:r>
            <a:r>
              <a:rPr lang="lv-LV" sz="3600"/>
              <a:t>)	</a:t>
            </a:r>
            <a:endParaRPr/>
          </a:p>
          <a:p>
            <a:pPr marL="228600" lvl="0" indent="-228600" algn="l" rtl="0">
              <a:lnSpc>
                <a:spcPct val="90000"/>
              </a:lnSpc>
              <a:spcBef>
                <a:spcPts val="0"/>
              </a:spcBef>
              <a:spcAft>
                <a:spcPts val="0"/>
              </a:spcAft>
              <a:buClr>
                <a:schemeClr val="dk1"/>
              </a:buClr>
              <a:buSzPts val="3600"/>
              <a:buFont typeface="Arial"/>
              <a:buChar char="•"/>
            </a:pPr>
            <a:r>
              <a:rPr lang="lv-LV" sz="3600"/>
              <a:t>	to distinguish between a question, a statement, a 		command…</a:t>
            </a:r>
            <a:endParaRPr sz="3600"/>
          </a:p>
          <a:p>
            <a:pPr marL="0" lvl="0" indent="0" algn="l" rtl="0">
              <a:lnSpc>
                <a:spcPct val="90000"/>
              </a:lnSpc>
              <a:spcBef>
                <a:spcPts val="0"/>
              </a:spcBef>
              <a:spcAft>
                <a:spcPts val="0"/>
              </a:spcAft>
              <a:buClr>
                <a:schemeClr val="dk1"/>
              </a:buClr>
              <a:buSzPts val="3600"/>
              <a:buNone/>
            </a:pPr>
            <a:r>
              <a:rPr lang="lv-LV" sz="3600"/>
              <a:t>Punctuation marks enliven the text.</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31371" y="228599"/>
            <a:ext cx="11360799" cy="1071821"/>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5400"/>
              <a:buFont typeface="Verdana"/>
              <a:buNone/>
            </a:pPr>
            <a:r>
              <a:rPr lang="lv-LV" sz="5400">
                <a:latin typeface="Verdana"/>
                <a:ea typeface="Verdana"/>
                <a:cs typeface="Verdana"/>
                <a:sym typeface="Verdana"/>
              </a:rPr>
              <a:t>Preliminary self-audit</a:t>
            </a:r>
            <a:endParaRPr sz="5400">
              <a:latin typeface="Verdana"/>
              <a:ea typeface="Verdana"/>
              <a:cs typeface="Verdana"/>
              <a:sym typeface="Verdana"/>
            </a:endParaRPr>
          </a:p>
        </p:txBody>
      </p:sp>
      <p:sp>
        <p:nvSpPr>
          <p:cNvPr id="116" name="Google Shape;116;p17"/>
          <p:cNvSpPr txBox="1">
            <a:spLocks noGrp="1"/>
          </p:cNvSpPr>
          <p:nvPr>
            <p:ph type="body" idx="1"/>
          </p:nvPr>
        </p:nvSpPr>
        <p:spPr>
          <a:xfrm>
            <a:off x="431370" y="1951196"/>
            <a:ext cx="11360800" cy="4500404"/>
          </a:xfrm>
          <a:prstGeom prst="rect">
            <a:avLst/>
          </a:prstGeom>
          <a:noFill/>
          <a:ln>
            <a:noFill/>
          </a:ln>
        </p:spPr>
        <p:txBody>
          <a:bodyPr spcFirstLastPara="1" wrap="square" lIns="91425" tIns="91425" rIns="91425" bIns="91425" anchor="t" anchorCtr="0">
            <a:noAutofit/>
          </a:bodyPr>
          <a:lstStyle/>
          <a:p>
            <a:pPr marL="228600" lvl="0" indent="-254000" algn="l" rtl="0">
              <a:lnSpc>
                <a:spcPct val="90000"/>
              </a:lnSpc>
              <a:spcBef>
                <a:spcPts val="0"/>
              </a:spcBef>
              <a:spcAft>
                <a:spcPts val="0"/>
              </a:spcAft>
              <a:buClr>
                <a:schemeClr val="dk1"/>
              </a:buClr>
              <a:buSzPts val="4000"/>
              <a:buChar char="•"/>
            </a:pPr>
            <a:r>
              <a:rPr lang="lv-LV" sz="4000"/>
              <a:t> 2 minutes — quickly do as many as you can</a:t>
            </a:r>
            <a:endParaRPr/>
          </a:p>
          <a:p>
            <a:pPr marL="228600" lvl="0" indent="0" algn="l" rtl="0">
              <a:lnSpc>
                <a:spcPct val="90000"/>
              </a:lnSpc>
              <a:spcBef>
                <a:spcPts val="0"/>
              </a:spcBef>
              <a:spcAft>
                <a:spcPts val="0"/>
              </a:spcAft>
              <a:buClr>
                <a:schemeClr val="dk1"/>
              </a:buClr>
              <a:buSzPts val="4000"/>
              <a:buNone/>
            </a:pPr>
            <a:endParaRPr sz="4000"/>
          </a:p>
          <a:p>
            <a:pPr marL="228600" lvl="0" indent="-254000" algn="l" rtl="0">
              <a:lnSpc>
                <a:spcPct val="90000"/>
              </a:lnSpc>
              <a:spcBef>
                <a:spcPts val="0"/>
              </a:spcBef>
              <a:spcAft>
                <a:spcPts val="0"/>
              </a:spcAft>
              <a:buClr>
                <a:schemeClr val="dk1"/>
              </a:buClr>
              <a:buSzPts val="4000"/>
              <a:buChar char="•"/>
            </a:pPr>
            <a:r>
              <a:rPr lang="lv-LV" sz="4000"/>
              <a:t> Put the exercise away</a:t>
            </a:r>
            <a:endParaRPr sz="4000"/>
          </a:p>
          <a:p>
            <a:pPr marL="0" lvl="0" indent="0" algn="l" rtl="0">
              <a:lnSpc>
                <a:spcPct val="90000"/>
              </a:lnSpc>
              <a:spcBef>
                <a:spcPts val="0"/>
              </a:spcBef>
              <a:spcAft>
                <a:spcPts val="0"/>
              </a:spcAft>
              <a:buClr>
                <a:schemeClr val="dk1"/>
              </a:buClr>
              <a:buSzPts val="4000"/>
              <a:buNone/>
            </a:pPr>
            <a:endParaRPr sz="4000"/>
          </a:p>
          <a:p>
            <a:pPr marL="228600" lvl="0" indent="-254000" algn="l" rtl="0">
              <a:lnSpc>
                <a:spcPct val="90000"/>
              </a:lnSpc>
              <a:spcBef>
                <a:spcPts val="0"/>
              </a:spcBef>
              <a:spcAft>
                <a:spcPts val="0"/>
              </a:spcAft>
              <a:buClr>
                <a:schemeClr val="dk1"/>
              </a:buClr>
              <a:buSzPts val="4000"/>
              <a:buChar char="•"/>
            </a:pPr>
            <a:r>
              <a:rPr lang="lv-LV" sz="4000"/>
              <a:t> Take to tutorial next week</a:t>
            </a:r>
            <a:endParaRPr sz="4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431371" y="1"/>
            <a:ext cx="11360799" cy="130042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5400"/>
              <a:buFont typeface="Verdana"/>
              <a:buNone/>
            </a:pPr>
            <a:r>
              <a:rPr lang="lv-LV" sz="5400">
                <a:latin typeface="Verdana"/>
                <a:ea typeface="Verdana"/>
                <a:cs typeface="Verdana"/>
                <a:sym typeface="Verdana"/>
              </a:rPr>
              <a:t>What is a sentence?</a:t>
            </a:r>
            <a:endParaRPr sz="5400">
              <a:latin typeface="Verdana"/>
              <a:ea typeface="Verdana"/>
              <a:cs typeface="Verdana"/>
              <a:sym typeface="Verdana"/>
            </a:endParaRPr>
          </a:p>
        </p:txBody>
      </p:sp>
      <p:sp>
        <p:nvSpPr>
          <p:cNvPr id="122" name="Google Shape;122;p18"/>
          <p:cNvSpPr txBox="1">
            <a:spLocks noGrp="1"/>
          </p:cNvSpPr>
          <p:nvPr>
            <p:ph type="body" idx="1"/>
          </p:nvPr>
        </p:nvSpPr>
        <p:spPr>
          <a:xfrm>
            <a:off x="228600" y="1895376"/>
            <a:ext cx="11563570" cy="5445224"/>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Clr>
                <a:schemeClr val="dk1"/>
              </a:buClr>
              <a:buSzPts val="2667"/>
              <a:buNone/>
            </a:pPr>
            <a:r>
              <a:rPr lang="lv-LV" sz="2667">
                <a:latin typeface="Verdana"/>
                <a:ea typeface="Verdana"/>
                <a:cs typeface="Verdana"/>
                <a:sym typeface="Verdana"/>
              </a:rPr>
              <a:t>Sentence = a “unit of meaning” (usually expresses a complete idea)</a:t>
            </a:r>
            <a:endParaRPr/>
          </a:p>
          <a:p>
            <a:pPr marL="0" lvl="0" indent="0" algn="just" rtl="0">
              <a:lnSpc>
                <a:spcPct val="90000"/>
              </a:lnSpc>
              <a:spcBef>
                <a:spcPts val="800"/>
              </a:spcBef>
              <a:spcAft>
                <a:spcPts val="0"/>
              </a:spcAft>
              <a:buClr>
                <a:schemeClr val="dk1"/>
              </a:buClr>
              <a:buSzPts val="1200"/>
              <a:buNone/>
            </a:pPr>
            <a:endParaRPr sz="1200">
              <a:latin typeface="Verdana"/>
              <a:ea typeface="Verdana"/>
              <a:cs typeface="Verdana"/>
              <a:sym typeface="Verdana"/>
            </a:endParaRPr>
          </a:p>
          <a:p>
            <a:pPr marL="0" lvl="0" indent="0" algn="just" rtl="0">
              <a:lnSpc>
                <a:spcPct val="90000"/>
              </a:lnSpc>
              <a:spcBef>
                <a:spcPts val="800"/>
              </a:spcBef>
              <a:spcAft>
                <a:spcPts val="0"/>
              </a:spcAft>
              <a:buClr>
                <a:schemeClr val="dk1"/>
              </a:buClr>
              <a:buSzPts val="1333"/>
              <a:buNone/>
            </a:pPr>
            <a:endParaRPr sz="1333">
              <a:latin typeface="Verdana"/>
              <a:ea typeface="Verdana"/>
              <a:cs typeface="Verdana"/>
              <a:sym typeface="Verdana"/>
            </a:endParaRPr>
          </a:p>
          <a:p>
            <a:pPr marL="0" lvl="0" indent="0" algn="just" rtl="0">
              <a:lnSpc>
                <a:spcPct val="90000"/>
              </a:lnSpc>
              <a:spcBef>
                <a:spcPts val="800"/>
              </a:spcBef>
              <a:spcAft>
                <a:spcPts val="0"/>
              </a:spcAft>
              <a:buClr>
                <a:schemeClr val="dk1"/>
              </a:buClr>
              <a:buSzPts val="2667"/>
              <a:buNone/>
            </a:pPr>
            <a:r>
              <a:rPr lang="lv-LV" sz="2667">
                <a:latin typeface="Verdana"/>
                <a:ea typeface="Verdana"/>
                <a:cs typeface="Verdana"/>
                <a:sym typeface="Verdana"/>
              </a:rPr>
              <a:t>Typically has a </a:t>
            </a:r>
            <a:r>
              <a:rPr lang="lv-LV" sz="2667" b="1">
                <a:latin typeface="Verdana"/>
                <a:ea typeface="Verdana"/>
                <a:cs typeface="Verdana"/>
                <a:sym typeface="Verdana"/>
              </a:rPr>
              <a:t>subject </a:t>
            </a:r>
            <a:r>
              <a:rPr lang="lv-LV" sz="2667">
                <a:latin typeface="Verdana"/>
                <a:ea typeface="Verdana"/>
                <a:cs typeface="Verdana"/>
                <a:sym typeface="Verdana"/>
              </a:rPr>
              <a:t>(doer) and a </a:t>
            </a:r>
            <a:r>
              <a:rPr lang="lv-LV" sz="2667" b="1">
                <a:latin typeface="Verdana"/>
                <a:ea typeface="Verdana"/>
                <a:cs typeface="Verdana"/>
                <a:sym typeface="Verdana"/>
              </a:rPr>
              <a:t>predicate </a:t>
            </a:r>
            <a:r>
              <a:rPr lang="lv-LV" sz="2667">
                <a:latin typeface="Verdana"/>
                <a:ea typeface="Verdana"/>
                <a:cs typeface="Verdana"/>
                <a:sym typeface="Verdana"/>
              </a:rPr>
              <a:t>(action done); together form a full sentence.</a:t>
            </a:r>
            <a:endParaRPr/>
          </a:p>
          <a:p>
            <a:pPr marL="228600" lvl="0" indent="-59245" algn="l" rtl="0">
              <a:lnSpc>
                <a:spcPct val="90000"/>
              </a:lnSpc>
              <a:spcBef>
                <a:spcPts val="800"/>
              </a:spcBef>
              <a:spcAft>
                <a:spcPts val="0"/>
              </a:spcAft>
              <a:buClr>
                <a:schemeClr val="dk1"/>
              </a:buClr>
              <a:buSzPts val="2667"/>
              <a:buNone/>
            </a:pPr>
            <a:endParaRPr sz="2667">
              <a:latin typeface="Verdana"/>
              <a:ea typeface="Verdana"/>
              <a:cs typeface="Verdana"/>
              <a:sym typeface="Verdana"/>
            </a:endParaRPr>
          </a:p>
          <a:p>
            <a:pPr marL="0" lvl="0" indent="0" algn="l" rtl="0">
              <a:lnSpc>
                <a:spcPct val="90000"/>
              </a:lnSpc>
              <a:spcBef>
                <a:spcPts val="800"/>
              </a:spcBef>
              <a:spcAft>
                <a:spcPts val="0"/>
              </a:spcAft>
              <a:buClr>
                <a:schemeClr val="dk1"/>
              </a:buClr>
              <a:buSzPts val="2667"/>
              <a:buNone/>
            </a:pPr>
            <a:r>
              <a:rPr lang="lv-LV" sz="2667">
                <a:latin typeface="Verdana"/>
                <a:ea typeface="Verdana"/>
                <a:cs typeface="Verdana"/>
                <a:sym typeface="Verdana"/>
              </a:rPr>
              <a:t>Can express a statement (</a:t>
            </a:r>
            <a:r>
              <a:rPr lang="lv-LV" sz="2667" b="1">
                <a:latin typeface="Verdana"/>
                <a:ea typeface="Verdana"/>
                <a:cs typeface="Verdana"/>
                <a:sym typeface="Verdana"/>
              </a:rPr>
              <a:t>.</a:t>
            </a:r>
            <a:r>
              <a:rPr lang="lv-LV" sz="2667">
                <a:latin typeface="Verdana"/>
                <a:ea typeface="Verdana"/>
                <a:cs typeface="Verdana"/>
                <a:sym typeface="Verdana"/>
              </a:rPr>
              <a:t>), question (</a:t>
            </a:r>
            <a:r>
              <a:rPr lang="lv-LV" sz="2667" b="1">
                <a:latin typeface="Verdana"/>
                <a:ea typeface="Verdana"/>
                <a:cs typeface="Verdana"/>
                <a:sym typeface="Verdana"/>
              </a:rPr>
              <a:t>?</a:t>
            </a:r>
            <a:r>
              <a:rPr lang="lv-LV" sz="2667">
                <a:latin typeface="Verdana"/>
                <a:ea typeface="Verdana"/>
                <a:cs typeface="Verdana"/>
                <a:sym typeface="Verdana"/>
              </a:rPr>
              <a:t>), command/exclamation (</a:t>
            </a:r>
            <a:r>
              <a:rPr lang="lv-LV" sz="2667" b="1">
                <a:latin typeface="Verdana"/>
                <a:ea typeface="Verdana"/>
                <a:cs typeface="Verdana"/>
                <a:sym typeface="Verdana"/>
              </a:rPr>
              <a:t>!</a:t>
            </a:r>
            <a:r>
              <a:rPr lang="lv-LV" sz="2667">
                <a:latin typeface="Verdana"/>
                <a:ea typeface="Verdana"/>
                <a:cs typeface="Verdana"/>
                <a:sym typeface="Verdana"/>
              </a:rPr>
              <a:t>), request, or suggestion.</a:t>
            </a:r>
            <a:endParaRPr sz="2667">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31371" y="228599"/>
            <a:ext cx="11360799" cy="1071821"/>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5400"/>
              <a:buFont typeface="Verdana"/>
              <a:buNone/>
            </a:pPr>
            <a:r>
              <a:rPr lang="lv-LV" sz="5400">
                <a:latin typeface="Verdana"/>
                <a:ea typeface="Verdana"/>
                <a:cs typeface="Verdana"/>
                <a:sym typeface="Verdana"/>
              </a:rPr>
              <a:t>What is a full sentence?</a:t>
            </a:r>
            <a:endParaRPr sz="5400">
              <a:latin typeface="Verdana"/>
              <a:ea typeface="Verdana"/>
              <a:cs typeface="Verdana"/>
              <a:sym typeface="Verdana"/>
            </a:endParaRPr>
          </a:p>
        </p:txBody>
      </p:sp>
      <p:sp>
        <p:nvSpPr>
          <p:cNvPr id="128" name="Google Shape;128;p19"/>
          <p:cNvSpPr txBox="1">
            <a:spLocks noGrp="1"/>
          </p:cNvSpPr>
          <p:nvPr>
            <p:ph type="body" idx="1"/>
          </p:nvPr>
        </p:nvSpPr>
        <p:spPr>
          <a:xfrm>
            <a:off x="431371" y="1646396"/>
            <a:ext cx="11360800" cy="5140424"/>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Clr>
                <a:schemeClr val="dk1"/>
              </a:buClr>
              <a:buSzPts val="2400"/>
              <a:buNone/>
            </a:pPr>
            <a:r>
              <a:rPr lang="lv-LV" sz="2400">
                <a:latin typeface="Verdana"/>
                <a:ea typeface="Verdana"/>
                <a:cs typeface="Verdana"/>
                <a:sym typeface="Verdana"/>
              </a:rPr>
              <a:t>A </a:t>
            </a:r>
            <a:r>
              <a:rPr lang="lv-LV" sz="2400" b="1">
                <a:latin typeface="Verdana"/>
                <a:ea typeface="Verdana"/>
                <a:cs typeface="Verdana"/>
                <a:sym typeface="Verdana"/>
              </a:rPr>
              <a:t>subject </a:t>
            </a:r>
            <a:r>
              <a:rPr lang="lv-LV" sz="2400">
                <a:latin typeface="Verdana"/>
                <a:ea typeface="Verdana"/>
                <a:cs typeface="Verdana"/>
                <a:sym typeface="Verdana"/>
              </a:rPr>
              <a:t>(a noun/nominal group) 	</a:t>
            </a:r>
            <a:endParaRPr sz="2400">
              <a:latin typeface="Verdana"/>
              <a:ea typeface="Verdana"/>
              <a:cs typeface="Verdana"/>
              <a:sym typeface="Verdana"/>
            </a:endParaRPr>
          </a:p>
          <a:p>
            <a:pPr marL="0" lvl="0" indent="0" algn="just" rtl="0">
              <a:lnSpc>
                <a:spcPct val="90000"/>
              </a:lnSpc>
              <a:spcBef>
                <a:spcPts val="800"/>
              </a:spcBef>
              <a:spcAft>
                <a:spcPts val="0"/>
              </a:spcAft>
              <a:buClr>
                <a:schemeClr val="dk1"/>
              </a:buClr>
              <a:buSzPts val="2400"/>
              <a:buNone/>
            </a:pPr>
            <a:r>
              <a:rPr lang="lv-LV" sz="2400" b="1">
                <a:latin typeface="Verdana"/>
                <a:ea typeface="Verdana"/>
                <a:cs typeface="Verdana"/>
                <a:sym typeface="Verdana"/>
              </a:rPr>
              <a:t>	+</a:t>
            </a:r>
            <a:endParaRPr sz="2400" b="1">
              <a:latin typeface="Verdana"/>
              <a:ea typeface="Verdana"/>
              <a:cs typeface="Verdana"/>
              <a:sym typeface="Verdana"/>
            </a:endParaRPr>
          </a:p>
          <a:p>
            <a:pPr marL="0" lvl="0" indent="0" algn="just" rtl="0">
              <a:lnSpc>
                <a:spcPct val="90000"/>
              </a:lnSpc>
              <a:spcBef>
                <a:spcPts val="800"/>
              </a:spcBef>
              <a:spcAft>
                <a:spcPts val="0"/>
              </a:spcAft>
              <a:buClr>
                <a:schemeClr val="dk1"/>
              </a:buClr>
              <a:buSzPts val="2400"/>
              <a:buNone/>
            </a:pPr>
            <a:r>
              <a:rPr lang="lv-LV" sz="2400">
                <a:latin typeface="Verdana"/>
                <a:ea typeface="Verdana"/>
                <a:cs typeface="Verdana"/>
                <a:sym typeface="Verdana"/>
              </a:rPr>
              <a:t>a </a:t>
            </a:r>
            <a:r>
              <a:rPr lang="lv-LV" sz="2400" b="1">
                <a:latin typeface="Verdana"/>
                <a:ea typeface="Verdana"/>
                <a:cs typeface="Verdana"/>
                <a:sym typeface="Verdana"/>
              </a:rPr>
              <a:t>predicate</a:t>
            </a:r>
            <a:r>
              <a:rPr lang="lv-LV" sz="2400">
                <a:latin typeface="Verdana"/>
                <a:ea typeface="Verdana"/>
                <a:cs typeface="Verdana"/>
                <a:sym typeface="Verdana"/>
              </a:rPr>
              <a:t> (a finite verb/verbal group)</a:t>
            </a:r>
            <a:endParaRPr sz="2400">
              <a:latin typeface="Verdana"/>
              <a:ea typeface="Verdana"/>
              <a:cs typeface="Verdana"/>
              <a:sym typeface="Verdana"/>
            </a:endParaRPr>
          </a:p>
          <a:p>
            <a:pPr marL="228600" lvl="0" indent="-152400" algn="just" rtl="0">
              <a:lnSpc>
                <a:spcPct val="90000"/>
              </a:lnSpc>
              <a:spcBef>
                <a:spcPts val="800"/>
              </a:spcBef>
              <a:spcAft>
                <a:spcPts val="0"/>
              </a:spcAft>
              <a:buClr>
                <a:schemeClr val="dk1"/>
              </a:buClr>
              <a:buSzPts val="1200"/>
              <a:buNone/>
            </a:pPr>
            <a:endParaRPr sz="1200">
              <a:latin typeface="Verdana"/>
              <a:ea typeface="Verdana"/>
              <a:cs typeface="Verdana"/>
              <a:sym typeface="Verdana"/>
            </a:endParaRPr>
          </a:p>
          <a:p>
            <a:pPr marL="0" lvl="0" indent="0" algn="just" rtl="0">
              <a:lnSpc>
                <a:spcPct val="90000"/>
              </a:lnSpc>
              <a:spcBef>
                <a:spcPts val="800"/>
              </a:spcBef>
              <a:spcAft>
                <a:spcPts val="0"/>
              </a:spcAft>
              <a:buClr>
                <a:schemeClr val="dk1"/>
              </a:buClr>
              <a:buSzPts val="2400"/>
              <a:buNone/>
            </a:pPr>
            <a:r>
              <a:rPr lang="lv-LV" sz="2400">
                <a:latin typeface="Verdana"/>
                <a:ea typeface="Verdana"/>
                <a:cs typeface="Verdana"/>
                <a:sym typeface="Verdana"/>
              </a:rPr>
              <a:t>	</a:t>
            </a:r>
            <a:r>
              <a:rPr lang="lv-LV" sz="2000">
                <a:latin typeface="Verdana"/>
                <a:ea typeface="Verdana"/>
                <a:cs typeface="Verdana"/>
                <a:sym typeface="Verdana"/>
              </a:rPr>
              <a:t>I ran. You were sleeping. She coughed. A tree fell. They will vanish.</a:t>
            </a:r>
            <a:endParaRPr/>
          </a:p>
          <a:p>
            <a:pPr marL="0" lvl="0" indent="0" algn="just" rtl="0">
              <a:lnSpc>
                <a:spcPct val="90000"/>
              </a:lnSpc>
              <a:spcBef>
                <a:spcPts val="800"/>
              </a:spcBef>
              <a:spcAft>
                <a:spcPts val="0"/>
              </a:spcAft>
              <a:buClr>
                <a:schemeClr val="dk1"/>
              </a:buClr>
              <a:buSzPts val="2400"/>
              <a:buNone/>
            </a:pPr>
            <a:endParaRPr sz="2400">
              <a:latin typeface="Verdana"/>
              <a:ea typeface="Verdana"/>
              <a:cs typeface="Verdana"/>
              <a:sym typeface="Verdana"/>
            </a:endParaRPr>
          </a:p>
          <a:p>
            <a:pPr marL="0" lvl="0" indent="0" algn="just" rtl="0">
              <a:lnSpc>
                <a:spcPct val="90000"/>
              </a:lnSpc>
              <a:spcBef>
                <a:spcPts val="800"/>
              </a:spcBef>
              <a:spcAft>
                <a:spcPts val="0"/>
              </a:spcAft>
              <a:buClr>
                <a:schemeClr val="dk1"/>
              </a:buClr>
              <a:buSzPts val="2400"/>
              <a:buNone/>
            </a:pPr>
            <a:r>
              <a:rPr lang="lv-LV" sz="2400">
                <a:latin typeface="Verdana"/>
                <a:ea typeface="Verdana"/>
                <a:cs typeface="Verdana"/>
                <a:sym typeface="Verdana"/>
              </a:rPr>
              <a:t>In contemporary English, the word order is fixed: </a:t>
            </a:r>
            <a:endParaRPr sz="2400">
              <a:latin typeface="Verdana"/>
              <a:ea typeface="Verdana"/>
              <a:cs typeface="Verdana"/>
              <a:sym typeface="Verdana"/>
            </a:endParaRPr>
          </a:p>
          <a:p>
            <a:pPr marL="0" lvl="0" indent="0" algn="just" rtl="0">
              <a:lnSpc>
                <a:spcPct val="90000"/>
              </a:lnSpc>
              <a:spcBef>
                <a:spcPts val="800"/>
              </a:spcBef>
              <a:spcAft>
                <a:spcPts val="0"/>
              </a:spcAft>
              <a:buClr>
                <a:schemeClr val="dk1"/>
              </a:buClr>
              <a:buSzPts val="2400"/>
              <a:buNone/>
            </a:pPr>
            <a:r>
              <a:rPr lang="lv-LV" sz="2400">
                <a:latin typeface="Verdana"/>
                <a:ea typeface="Verdana"/>
                <a:cs typeface="Verdana"/>
                <a:sym typeface="Verdana"/>
              </a:rPr>
              <a:t>			</a:t>
            </a:r>
            <a:endParaRPr/>
          </a:p>
          <a:p>
            <a:pPr marL="0" lvl="0" indent="0" algn="just" rtl="0">
              <a:lnSpc>
                <a:spcPct val="90000"/>
              </a:lnSpc>
              <a:spcBef>
                <a:spcPts val="800"/>
              </a:spcBef>
              <a:spcAft>
                <a:spcPts val="0"/>
              </a:spcAft>
              <a:buClr>
                <a:schemeClr val="dk1"/>
              </a:buClr>
              <a:buSzPts val="2400"/>
              <a:buNone/>
            </a:pPr>
            <a:r>
              <a:rPr lang="lv-LV" sz="2400">
                <a:latin typeface="Verdana"/>
                <a:ea typeface="Verdana"/>
                <a:cs typeface="Verdana"/>
                <a:sym typeface="Verdana"/>
              </a:rPr>
              <a:t>				subject + predicate [+ </a:t>
            </a:r>
            <a:r>
              <a:rPr lang="lv-LV" sz="2400" b="1">
                <a:latin typeface="Verdana"/>
                <a:ea typeface="Verdana"/>
                <a:cs typeface="Verdana"/>
                <a:sym typeface="Verdana"/>
              </a:rPr>
              <a:t>object</a:t>
            </a:r>
            <a:r>
              <a:rPr lang="lv-LV" sz="2400">
                <a:latin typeface="Verdana"/>
                <a:ea typeface="Verdana"/>
                <a:cs typeface="Verdana"/>
                <a:sym typeface="Verdana"/>
              </a:rPr>
              <a:t>]</a:t>
            </a:r>
            <a:endParaRPr sz="2400">
              <a:latin typeface="Verdana"/>
              <a:ea typeface="Verdana"/>
              <a:cs typeface="Verdana"/>
              <a:sym typeface="Verdana"/>
            </a:endParaRPr>
          </a:p>
          <a:p>
            <a:pPr marL="0" lvl="0" indent="0" algn="just" rtl="0">
              <a:lnSpc>
                <a:spcPct val="90000"/>
              </a:lnSpc>
              <a:spcBef>
                <a:spcPts val="800"/>
              </a:spcBef>
              <a:spcAft>
                <a:spcPts val="0"/>
              </a:spcAft>
              <a:buClr>
                <a:schemeClr val="dk1"/>
              </a:buClr>
              <a:buSzPts val="1400"/>
              <a:buNone/>
            </a:pPr>
            <a:endParaRPr sz="1400">
              <a:latin typeface="Verdana"/>
              <a:ea typeface="Verdana"/>
              <a:cs typeface="Verdana"/>
              <a:sym typeface="Verdana"/>
            </a:endParaRPr>
          </a:p>
          <a:p>
            <a:pPr marL="0" lvl="0" indent="0" algn="just" rtl="0">
              <a:lnSpc>
                <a:spcPct val="90000"/>
              </a:lnSpc>
              <a:spcBef>
                <a:spcPts val="800"/>
              </a:spcBef>
              <a:spcAft>
                <a:spcPts val="0"/>
              </a:spcAft>
              <a:buClr>
                <a:schemeClr val="dk1"/>
              </a:buClr>
              <a:buSzPts val="2000"/>
              <a:buNone/>
            </a:pPr>
            <a:r>
              <a:rPr lang="lv-LV" sz="2000">
                <a:latin typeface="Verdana"/>
                <a:ea typeface="Verdana"/>
                <a:cs typeface="Verdana"/>
                <a:sym typeface="Verdana"/>
              </a:rPr>
              <a:t>	I kicked [the ball].</a:t>
            </a:r>
            <a:r>
              <a:rPr lang="lv-LV"/>
              <a:t> </a:t>
            </a:r>
            <a:r>
              <a:rPr lang="lv-LV" sz="2000">
                <a:latin typeface="Verdana"/>
                <a:ea typeface="Verdana"/>
                <a:cs typeface="Verdana"/>
                <a:sym typeface="Verdana"/>
              </a:rPr>
              <a:t>You ate [all my chocolate]. He said hi [to me].</a:t>
            </a:r>
            <a:endParaRPr sz="2000">
              <a:latin typeface="Verdana"/>
              <a:ea typeface="Verdana"/>
              <a:cs typeface="Verdana"/>
              <a:sym typeface="Verdana"/>
            </a:endParaRPr>
          </a:p>
          <a:p>
            <a:pPr marL="0" lvl="0" indent="0" algn="just" rtl="0">
              <a:lnSpc>
                <a:spcPct val="90000"/>
              </a:lnSpc>
              <a:spcBef>
                <a:spcPts val="800"/>
              </a:spcBef>
              <a:spcAft>
                <a:spcPts val="0"/>
              </a:spcAft>
              <a:buClr>
                <a:schemeClr val="dk1"/>
              </a:buClr>
              <a:buSzPts val="2800"/>
              <a:buNone/>
            </a:pPr>
            <a:endParaRPr>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31371" y="228599"/>
            <a:ext cx="11360700" cy="10719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5400"/>
              <a:buFont typeface="Verdana"/>
              <a:buNone/>
            </a:pPr>
            <a:r>
              <a:rPr lang="lv-LV" sz="5400">
                <a:latin typeface="Verdana"/>
                <a:ea typeface="Verdana"/>
                <a:cs typeface="Verdana"/>
                <a:sym typeface="Verdana"/>
              </a:rPr>
              <a:t>Let’s build a full sentence!</a:t>
            </a:r>
            <a:endParaRPr sz="5400">
              <a:latin typeface="Verdana"/>
              <a:ea typeface="Verdana"/>
              <a:cs typeface="Verdana"/>
              <a:sym typeface="Verdana"/>
            </a:endParaRPr>
          </a:p>
        </p:txBody>
      </p:sp>
      <p:pic>
        <p:nvPicPr>
          <p:cNvPr id="134" name="Google Shape;134;p20"/>
          <p:cNvPicPr preferRelativeResize="0"/>
          <p:nvPr/>
        </p:nvPicPr>
        <p:blipFill>
          <a:blip r:embed="rId3">
            <a:alphaModFix/>
          </a:blip>
          <a:stretch>
            <a:fillRect/>
          </a:stretch>
        </p:blipFill>
        <p:spPr>
          <a:xfrm>
            <a:off x="431375" y="1762726"/>
            <a:ext cx="4610700" cy="4334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431371" y="228599"/>
            <a:ext cx="11360799" cy="896145"/>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4860"/>
              <a:buFont typeface="Verdana"/>
              <a:buNone/>
            </a:pPr>
            <a:r>
              <a:rPr lang="lv-LV" sz="4860" dirty="0">
                <a:latin typeface="Verdana"/>
                <a:ea typeface="Verdana"/>
                <a:cs typeface="Verdana"/>
                <a:sym typeface="Verdana"/>
              </a:rPr>
              <a:t>Noun-verb agreement*</a:t>
            </a:r>
            <a:endParaRPr sz="4860" dirty="0">
              <a:latin typeface="Verdana"/>
              <a:ea typeface="Verdana"/>
              <a:cs typeface="Verdana"/>
              <a:sym typeface="Verdana"/>
            </a:endParaRPr>
          </a:p>
        </p:txBody>
      </p:sp>
      <p:sp>
        <p:nvSpPr>
          <p:cNvPr id="140" name="Google Shape;140;p21"/>
          <p:cNvSpPr txBox="1">
            <a:spLocks noGrp="1"/>
          </p:cNvSpPr>
          <p:nvPr>
            <p:ph type="body" idx="1"/>
          </p:nvPr>
        </p:nvSpPr>
        <p:spPr>
          <a:xfrm>
            <a:off x="431371" y="1124744"/>
            <a:ext cx="11360800" cy="5733256"/>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400"/>
              <a:buNone/>
            </a:pPr>
            <a:r>
              <a:rPr lang="lv-LV" sz="2400" dirty="0">
                <a:latin typeface="Verdana"/>
                <a:ea typeface="Verdana"/>
                <a:cs typeface="Verdana"/>
                <a:sym typeface="Verdana"/>
              </a:rPr>
              <a:t>Subjects and predicates in sentences must agree with one another </a:t>
            </a:r>
            <a:endParaRPr sz="24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r>
              <a:rPr lang="lv-LV" sz="2400" dirty="0">
                <a:latin typeface="Verdana"/>
                <a:ea typeface="Verdana"/>
                <a:cs typeface="Verdana"/>
                <a:sym typeface="Verdana"/>
              </a:rPr>
              <a:t>(if S = singular → P must be singular too):</a:t>
            </a:r>
            <a:endParaRPr dirty="0"/>
          </a:p>
          <a:p>
            <a:pPr marL="0" lvl="0" indent="0" algn="l" rtl="0">
              <a:lnSpc>
                <a:spcPct val="90000"/>
              </a:lnSpc>
              <a:spcBef>
                <a:spcPts val="0"/>
              </a:spcBef>
              <a:spcAft>
                <a:spcPts val="0"/>
              </a:spcAft>
              <a:buClr>
                <a:schemeClr val="dk1"/>
              </a:buClr>
              <a:buSzPts val="2400"/>
              <a:buNone/>
            </a:pPr>
            <a:endParaRPr sz="24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r>
              <a:rPr lang="lv-LV" sz="2400" dirty="0">
                <a:latin typeface="Verdana"/>
                <a:ea typeface="Verdana"/>
                <a:cs typeface="Verdana"/>
                <a:sym typeface="Verdana"/>
              </a:rPr>
              <a:t>	The student passes the exam. The students pass the exam.</a:t>
            </a:r>
            <a:endParaRPr sz="24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endParaRPr sz="24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1200"/>
              <a:buNone/>
            </a:pPr>
            <a:endParaRPr sz="12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400"/>
              <a:buNone/>
            </a:pPr>
            <a:r>
              <a:rPr lang="lv-LV" sz="2400" b="1" dirty="0">
                <a:latin typeface="Verdana"/>
                <a:ea typeface="Verdana"/>
                <a:cs typeface="Verdana"/>
                <a:sym typeface="Verdana"/>
              </a:rPr>
              <a:t>Pick the correct verb form!</a:t>
            </a:r>
            <a:endParaRPr dirty="0"/>
          </a:p>
          <a:p>
            <a:pPr marL="0" lvl="0" indent="0" algn="l" rtl="0">
              <a:lnSpc>
                <a:spcPct val="90000"/>
              </a:lnSpc>
              <a:spcBef>
                <a:spcPts val="0"/>
              </a:spcBef>
              <a:spcAft>
                <a:spcPts val="0"/>
              </a:spcAft>
              <a:buClr>
                <a:schemeClr val="dk1"/>
              </a:buClr>
              <a:buSzPts val="2400"/>
              <a:buNone/>
            </a:pPr>
            <a:endParaRPr sz="2400" b="1" dirty="0">
              <a:latin typeface="Verdana"/>
              <a:ea typeface="Verdana"/>
              <a:cs typeface="Verdana"/>
              <a:sym typeface="Verdana"/>
            </a:endParaRPr>
          </a:p>
          <a:p>
            <a:pPr marL="0" lvl="0" indent="0" algn="l" rtl="0">
              <a:lnSpc>
                <a:spcPct val="90000"/>
              </a:lnSpc>
              <a:spcBef>
                <a:spcPts val="0"/>
              </a:spcBef>
              <a:spcAft>
                <a:spcPts val="0"/>
              </a:spcAft>
              <a:buClr>
                <a:schemeClr val="dk1"/>
              </a:buClr>
              <a:buSzPts val="2000"/>
              <a:buNone/>
            </a:pPr>
            <a:r>
              <a:rPr lang="lv-LV" sz="2000" dirty="0">
                <a:latin typeface="Verdana"/>
                <a:ea typeface="Verdana"/>
                <a:cs typeface="Verdana"/>
                <a:sym typeface="Verdana"/>
              </a:rPr>
              <a:t>	The group of boys and girls </a:t>
            </a:r>
            <a:r>
              <a:rPr lang="lv-LV" sz="2000" u="sng" dirty="0">
                <a:latin typeface="Verdana"/>
                <a:ea typeface="Verdana"/>
                <a:cs typeface="Verdana"/>
                <a:sym typeface="Verdana"/>
              </a:rPr>
              <a:t>was/were?</a:t>
            </a:r>
            <a:r>
              <a:rPr lang="lv-LV" sz="2000" dirty="0">
                <a:latin typeface="Verdana"/>
                <a:ea typeface="Verdana"/>
                <a:cs typeface="Verdana"/>
                <a:sym typeface="Verdana"/>
              </a:rPr>
              <a:t> supervised by the teacher. </a:t>
            </a:r>
            <a:endParaRPr sz="20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000"/>
              <a:buNone/>
            </a:pPr>
            <a:endParaRPr sz="20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000"/>
              <a:buNone/>
            </a:pPr>
            <a:r>
              <a:rPr lang="lv-LV" sz="2000" dirty="0">
                <a:latin typeface="Verdana"/>
                <a:ea typeface="Verdana"/>
                <a:cs typeface="Verdana"/>
                <a:sym typeface="Verdana"/>
              </a:rPr>
              <a:t>	John or Mary </a:t>
            </a:r>
            <a:r>
              <a:rPr lang="lv-LV" sz="2000" u="sng" dirty="0">
                <a:latin typeface="Verdana"/>
                <a:ea typeface="Verdana"/>
                <a:cs typeface="Verdana"/>
                <a:sym typeface="Verdana"/>
              </a:rPr>
              <a:t>is/are?</a:t>
            </a:r>
            <a:r>
              <a:rPr lang="lv-LV" sz="2000" dirty="0">
                <a:latin typeface="Verdana"/>
                <a:ea typeface="Verdana"/>
                <a:cs typeface="Verdana"/>
                <a:sym typeface="Verdana"/>
              </a:rPr>
              <a:t> suitable. </a:t>
            </a:r>
            <a:endParaRPr sz="20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000"/>
              <a:buNone/>
            </a:pPr>
            <a:endParaRPr sz="20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000"/>
              <a:buNone/>
            </a:pPr>
            <a:r>
              <a:rPr lang="lv-LV" sz="2000" dirty="0">
                <a:latin typeface="Verdana"/>
                <a:ea typeface="Verdana"/>
                <a:cs typeface="Verdana"/>
                <a:sym typeface="Verdana"/>
              </a:rPr>
              <a:t>	Either John or Mary </a:t>
            </a:r>
            <a:r>
              <a:rPr lang="lv-LV" sz="2000" u="sng" dirty="0">
                <a:latin typeface="Verdana"/>
                <a:ea typeface="Verdana"/>
                <a:cs typeface="Verdana"/>
                <a:sym typeface="Verdana"/>
              </a:rPr>
              <a:t>has/have?</a:t>
            </a:r>
            <a:r>
              <a:rPr lang="lv-LV" sz="2000" dirty="0">
                <a:latin typeface="Verdana"/>
                <a:ea typeface="Verdana"/>
                <a:cs typeface="Verdana"/>
                <a:sym typeface="Verdana"/>
              </a:rPr>
              <a:t> been elected to the Council.</a:t>
            </a:r>
            <a:endParaRPr sz="20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000"/>
              <a:buNone/>
            </a:pPr>
            <a:endParaRPr sz="20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000"/>
              <a:buNone/>
            </a:pPr>
            <a:r>
              <a:rPr lang="lv-LV" sz="2000" dirty="0">
                <a:latin typeface="Verdana"/>
                <a:ea typeface="Verdana"/>
                <a:cs typeface="Verdana"/>
                <a:sym typeface="Verdana"/>
              </a:rPr>
              <a:t>	She is one of the many singers who </a:t>
            </a:r>
            <a:r>
              <a:rPr lang="lv-LV" sz="2000" u="sng" dirty="0">
                <a:latin typeface="Verdana"/>
                <a:ea typeface="Verdana"/>
                <a:cs typeface="Verdana"/>
                <a:sym typeface="Verdana"/>
              </a:rPr>
              <a:t>has/have?</a:t>
            </a:r>
            <a:r>
              <a:rPr lang="lv-LV" sz="2000" dirty="0">
                <a:latin typeface="Verdana"/>
                <a:ea typeface="Verdana"/>
                <a:cs typeface="Verdana"/>
                <a:sym typeface="Verdana"/>
              </a:rPr>
              <a:t> played in this competition. </a:t>
            </a:r>
            <a:endParaRPr sz="20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000"/>
              <a:buNone/>
            </a:pPr>
            <a:endParaRPr sz="20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2000"/>
              <a:buNone/>
            </a:pPr>
            <a:r>
              <a:rPr lang="lv-LV" sz="2000" dirty="0">
                <a:latin typeface="Verdana"/>
                <a:ea typeface="Verdana"/>
                <a:cs typeface="Verdana"/>
                <a:sym typeface="Verdana"/>
              </a:rPr>
              <a:t>	Each of the little girls </a:t>
            </a:r>
            <a:r>
              <a:rPr lang="lv-LV" sz="2000" u="sng" dirty="0">
                <a:latin typeface="Verdana"/>
                <a:ea typeface="Verdana"/>
                <a:cs typeface="Verdana"/>
                <a:sym typeface="Verdana"/>
              </a:rPr>
              <a:t>was/were?</a:t>
            </a:r>
            <a:r>
              <a:rPr lang="lv-LV" sz="2000" dirty="0">
                <a:latin typeface="Verdana"/>
                <a:ea typeface="Verdana"/>
                <a:cs typeface="Verdana"/>
                <a:sym typeface="Verdana"/>
              </a:rPr>
              <a:t> given a red balloon. </a:t>
            </a:r>
            <a:endParaRPr sz="2000" dirty="0">
              <a:latin typeface="Verdana"/>
              <a:ea typeface="Verdana"/>
              <a:cs typeface="Verdana"/>
              <a:sym typeface="Verdana"/>
            </a:endParaRPr>
          </a:p>
          <a:p>
            <a:pPr marL="228600" lvl="0" indent="-93154" algn="just" rtl="0">
              <a:lnSpc>
                <a:spcPct val="90000"/>
              </a:lnSpc>
              <a:spcBef>
                <a:spcPts val="0"/>
              </a:spcBef>
              <a:spcAft>
                <a:spcPts val="0"/>
              </a:spcAft>
              <a:buClr>
                <a:schemeClr val="dk1"/>
              </a:buClr>
              <a:buSzPts val="2133"/>
              <a:buNone/>
            </a:pPr>
            <a:endParaRPr sz="2133" dirty="0">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431371" y="228599"/>
            <a:ext cx="11360799" cy="1071821"/>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5400"/>
              <a:buFont typeface="Verdana"/>
              <a:buNone/>
            </a:pPr>
            <a:r>
              <a:rPr lang="lv-LV" sz="5400">
                <a:latin typeface="Verdana"/>
                <a:ea typeface="Verdana"/>
                <a:cs typeface="Verdana"/>
                <a:sym typeface="Verdana"/>
              </a:rPr>
              <a:t>Phrases &amp; clauses</a:t>
            </a:r>
            <a:endParaRPr sz="5400">
              <a:latin typeface="Verdana"/>
              <a:ea typeface="Verdana"/>
              <a:cs typeface="Verdana"/>
              <a:sym typeface="Verdana"/>
            </a:endParaRPr>
          </a:p>
        </p:txBody>
      </p:sp>
      <p:sp>
        <p:nvSpPr>
          <p:cNvPr id="146" name="Google Shape;146;p22"/>
          <p:cNvSpPr txBox="1">
            <a:spLocks noGrp="1"/>
          </p:cNvSpPr>
          <p:nvPr>
            <p:ph type="body" idx="1"/>
          </p:nvPr>
        </p:nvSpPr>
        <p:spPr>
          <a:xfrm>
            <a:off x="431371" y="1300420"/>
            <a:ext cx="11360800" cy="490988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Clr>
                <a:schemeClr val="dk1"/>
              </a:buClr>
              <a:buSzPts val="2800"/>
              <a:buNone/>
            </a:pPr>
            <a:r>
              <a:rPr lang="lv-LV">
                <a:latin typeface="Verdana"/>
                <a:ea typeface="Verdana"/>
                <a:cs typeface="Verdana"/>
                <a:sym typeface="Verdana"/>
              </a:rPr>
              <a:t>				= the building blocks of sentences</a:t>
            </a:r>
            <a:endParaRPr/>
          </a:p>
          <a:p>
            <a:pPr marL="0" lvl="0" indent="0" algn="just" rtl="0">
              <a:lnSpc>
                <a:spcPct val="90000"/>
              </a:lnSpc>
              <a:spcBef>
                <a:spcPts val="800"/>
              </a:spcBef>
              <a:spcAft>
                <a:spcPts val="0"/>
              </a:spcAft>
              <a:buClr>
                <a:schemeClr val="dk1"/>
              </a:buClr>
              <a:buSzPts val="2800"/>
              <a:buNone/>
            </a:pPr>
            <a:endParaRPr>
              <a:latin typeface="Verdana"/>
              <a:ea typeface="Verdana"/>
              <a:cs typeface="Verdana"/>
              <a:sym typeface="Verdana"/>
            </a:endParaRPr>
          </a:p>
          <a:p>
            <a:pPr marL="0" lvl="0" indent="0" algn="just" rtl="0">
              <a:lnSpc>
                <a:spcPct val="90000"/>
              </a:lnSpc>
              <a:spcBef>
                <a:spcPts val="800"/>
              </a:spcBef>
              <a:spcAft>
                <a:spcPts val="0"/>
              </a:spcAft>
              <a:buClr>
                <a:schemeClr val="dk1"/>
              </a:buClr>
              <a:buSzPts val="2800"/>
              <a:buNone/>
            </a:pPr>
            <a:endParaRPr>
              <a:latin typeface="Verdana"/>
              <a:ea typeface="Verdana"/>
              <a:cs typeface="Verdana"/>
              <a:sym typeface="Verdana"/>
            </a:endParaRPr>
          </a:p>
          <a:p>
            <a:pPr marL="0" lvl="0" indent="0" algn="just" rtl="0">
              <a:lnSpc>
                <a:spcPct val="90000"/>
              </a:lnSpc>
              <a:spcBef>
                <a:spcPts val="800"/>
              </a:spcBef>
              <a:spcAft>
                <a:spcPts val="0"/>
              </a:spcAft>
              <a:buClr>
                <a:schemeClr val="dk1"/>
              </a:buClr>
              <a:buSzPts val="2800"/>
              <a:buNone/>
            </a:pPr>
            <a:r>
              <a:rPr lang="lv-LV">
                <a:latin typeface="Verdana"/>
                <a:ea typeface="Verdana"/>
                <a:cs typeface="Verdana"/>
                <a:sym typeface="Verdana"/>
              </a:rPr>
              <a:t>A clause: a group of related words </a:t>
            </a:r>
            <a:endParaRPr/>
          </a:p>
          <a:p>
            <a:pPr marL="0" lvl="0" indent="0" algn="just" rtl="0">
              <a:lnSpc>
                <a:spcPct val="90000"/>
              </a:lnSpc>
              <a:spcBef>
                <a:spcPts val="800"/>
              </a:spcBef>
              <a:spcAft>
                <a:spcPts val="0"/>
              </a:spcAft>
              <a:buClr>
                <a:schemeClr val="dk1"/>
              </a:buClr>
              <a:buSzPts val="2800"/>
              <a:buNone/>
            </a:pPr>
            <a:r>
              <a:rPr lang="lv-LV">
                <a:latin typeface="Verdana"/>
                <a:ea typeface="Verdana"/>
                <a:cs typeface="Verdana"/>
                <a:sym typeface="Verdana"/>
              </a:rPr>
              <a:t>			</a:t>
            </a:r>
            <a:r>
              <a:rPr lang="lv-LV" i="1">
                <a:latin typeface="Verdana"/>
                <a:ea typeface="Verdana"/>
                <a:cs typeface="Verdana"/>
                <a:sym typeface="Verdana"/>
              </a:rPr>
              <a:t>with </a:t>
            </a:r>
            <a:r>
              <a:rPr lang="lv-LV">
                <a:latin typeface="Verdana"/>
                <a:ea typeface="Verdana"/>
                <a:cs typeface="Verdana"/>
                <a:sym typeface="Verdana"/>
              </a:rPr>
              <a:t>a </a:t>
            </a:r>
            <a:r>
              <a:rPr lang="lv-LV" b="1">
                <a:latin typeface="Verdana"/>
                <a:ea typeface="Verdana"/>
                <a:cs typeface="Verdana"/>
                <a:sym typeface="Verdana"/>
              </a:rPr>
              <a:t>subject (S)</a:t>
            </a:r>
            <a:r>
              <a:rPr lang="lv-LV">
                <a:latin typeface="Verdana"/>
                <a:ea typeface="Verdana"/>
                <a:cs typeface="Verdana"/>
                <a:sym typeface="Verdana"/>
              </a:rPr>
              <a:t> + a </a:t>
            </a:r>
            <a:r>
              <a:rPr lang="lv-LV" b="1">
                <a:latin typeface="Verdana"/>
                <a:ea typeface="Verdana"/>
                <a:cs typeface="Verdana"/>
                <a:sym typeface="Verdana"/>
              </a:rPr>
              <a:t>predicate (P)</a:t>
            </a:r>
            <a:endParaRPr/>
          </a:p>
          <a:p>
            <a:pPr marL="0" lvl="0" indent="0" algn="just" rtl="0">
              <a:lnSpc>
                <a:spcPct val="90000"/>
              </a:lnSpc>
              <a:spcBef>
                <a:spcPts val="800"/>
              </a:spcBef>
              <a:spcAft>
                <a:spcPts val="0"/>
              </a:spcAft>
              <a:buClr>
                <a:schemeClr val="dk1"/>
              </a:buClr>
              <a:buSzPts val="2800"/>
              <a:buNone/>
            </a:pPr>
            <a:endParaRPr>
              <a:latin typeface="Verdana"/>
              <a:ea typeface="Verdana"/>
              <a:cs typeface="Verdana"/>
              <a:sym typeface="Verdana"/>
            </a:endParaRPr>
          </a:p>
          <a:p>
            <a:pPr marL="0" lvl="0" indent="0" algn="just" rtl="0">
              <a:lnSpc>
                <a:spcPct val="90000"/>
              </a:lnSpc>
              <a:spcBef>
                <a:spcPts val="800"/>
              </a:spcBef>
              <a:spcAft>
                <a:spcPts val="0"/>
              </a:spcAft>
              <a:buClr>
                <a:schemeClr val="dk1"/>
              </a:buClr>
              <a:buSzPts val="2800"/>
              <a:buNone/>
            </a:pPr>
            <a:endParaRPr>
              <a:latin typeface="Verdana"/>
              <a:ea typeface="Verdana"/>
              <a:cs typeface="Verdana"/>
              <a:sym typeface="Verdana"/>
            </a:endParaRPr>
          </a:p>
          <a:p>
            <a:pPr marL="0" lvl="0" indent="0" algn="just" rtl="0">
              <a:lnSpc>
                <a:spcPct val="90000"/>
              </a:lnSpc>
              <a:spcBef>
                <a:spcPts val="800"/>
              </a:spcBef>
              <a:spcAft>
                <a:spcPts val="0"/>
              </a:spcAft>
              <a:buClr>
                <a:schemeClr val="dk1"/>
              </a:buClr>
              <a:buSzPts val="2800"/>
              <a:buNone/>
            </a:pPr>
            <a:r>
              <a:rPr lang="lv-LV">
                <a:latin typeface="Verdana"/>
                <a:ea typeface="Verdana"/>
                <a:cs typeface="Verdana"/>
                <a:sym typeface="Verdana"/>
              </a:rPr>
              <a:t>A phrase: a group of related words </a:t>
            </a:r>
            <a:endParaRPr/>
          </a:p>
          <a:p>
            <a:pPr marL="0" lvl="0" indent="0" algn="just" rtl="0">
              <a:lnSpc>
                <a:spcPct val="90000"/>
              </a:lnSpc>
              <a:spcBef>
                <a:spcPts val="800"/>
              </a:spcBef>
              <a:spcAft>
                <a:spcPts val="0"/>
              </a:spcAft>
              <a:buClr>
                <a:schemeClr val="dk1"/>
              </a:buClr>
              <a:buSzPts val="2800"/>
              <a:buNone/>
            </a:pPr>
            <a:r>
              <a:rPr lang="lv-LV">
                <a:latin typeface="Verdana"/>
                <a:ea typeface="Verdana"/>
                <a:cs typeface="Verdana"/>
                <a:sym typeface="Verdana"/>
              </a:rPr>
              <a:t>			</a:t>
            </a:r>
            <a:r>
              <a:rPr lang="lv-LV" i="1">
                <a:latin typeface="Verdana"/>
                <a:ea typeface="Verdana"/>
                <a:cs typeface="Verdana"/>
                <a:sym typeface="Verdana"/>
              </a:rPr>
              <a:t>without</a:t>
            </a:r>
            <a:r>
              <a:rPr lang="lv-LV">
                <a:latin typeface="Verdana"/>
                <a:ea typeface="Verdana"/>
                <a:cs typeface="Verdana"/>
                <a:sym typeface="Verdana"/>
              </a:rPr>
              <a:t> a </a:t>
            </a:r>
            <a:r>
              <a:rPr lang="lv-LV" b="1">
                <a:latin typeface="Verdana"/>
                <a:ea typeface="Verdana"/>
                <a:cs typeface="Verdana"/>
                <a:sym typeface="Verdana"/>
              </a:rPr>
              <a:t>subject (S)</a:t>
            </a:r>
            <a:r>
              <a:rPr lang="lv-LV">
                <a:latin typeface="Verdana"/>
                <a:ea typeface="Verdana"/>
                <a:cs typeface="Verdana"/>
                <a:sym typeface="Verdana"/>
              </a:rPr>
              <a:t> + a </a:t>
            </a:r>
            <a:r>
              <a:rPr lang="lv-LV" b="1">
                <a:latin typeface="Verdana"/>
                <a:ea typeface="Verdana"/>
                <a:cs typeface="Verdana"/>
                <a:sym typeface="Verdana"/>
              </a:rPr>
              <a:t>predicate (P)</a:t>
            </a:r>
            <a:endParaRPr/>
          </a:p>
          <a:p>
            <a:pPr marL="0" lvl="0" indent="0" algn="just" rtl="0">
              <a:lnSpc>
                <a:spcPct val="90000"/>
              </a:lnSpc>
              <a:spcBef>
                <a:spcPts val="800"/>
              </a:spcBef>
              <a:spcAft>
                <a:spcPts val="0"/>
              </a:spcAft>
              <a:buClr>
                <a:schemeClr val="dk1"/>
              </a:buClr>
              <a:buSzPts val="2800"/>
              <a:buNone/>
            </a:pPr>
            <a:endParaRPr>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829</Words>
  <Application>Microsoft Office PowerPoint</Application>
  <PresentationFormat>Widescreen</PresentationFormat>
  <Paragraphs>149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Corbel</vt:lpstr>
      <vt:lpstr>Verdana</vt:lpstr>
      <vt:lpstr>Office Theme</vt:lpstr>
      <vt:lpstr>Punctuation – Punc Rocks!</vt:lpstr>
      <vt:lpstr>Life without  punctuation</vt:lpstr>
      <vt:lpstr>Punctuation marks: Why use them?</vt:lpstr>
      <vt:lpstr>Preliminary self-audit</vt:lpstr>
      <vt:lpstr>What is a sentence?</vt:lpstr>
      <vt:lpstr>What is a full sentence?</vt:lpstr>
      <vt:lpstr>Let’s build a full sentence!</vt:lpstr>
      <vt:lpstr>Noun-verb agreement*</vt:lpstr>
      <vt:lpstr>Phrases &amp; clauses</vt:lpstr>
      <vt:lpstr>Independent &amp; dependent clauses</vt:lpstr>
      <vt:lpstr>PowerPoint Presentation</vt:lpstr>
      <vt:lpstr>Tragic attempts at sentences:        sentence fragment (SF)</vt:lpstr>
      <vt:lpstr>Make the world a better place by fixing this sentence fragment (SF):</vt:lpstr>
      <vt:lpstr>Tragic attempts at sentences:      run-on sentences (ROS)</vt:lpstr>
      <vt:lpstr>Or can be as simple as...</vt:lpstr>
      <vt:lpstr>Help fix this sentence!</vt:lpstr>
      <vt:lpstr>Tragic attempts at sentences:        comma splice (CS)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Punctuation – Punc Rocks!</dc:title>
  <dc:creator>Evija Trofimova</dc:creator>
  <cp:lastModifiedBy>Stephen Turner</cp:lastModifiedBy>
  <cp:revision>14</cp:revision>
  <dcterms:modified xsi:type="dcterms:W3CDTF">2019-03-27T19:12:03Z</dcterms:modified>
</cp:coreProperties>
</file>