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760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BEAE5-08D8-48F1-965C-5F674AC26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4AF2CA-4252-4066-B0B7-C16F34202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2B755-2ABB-46A9-A8AE-B1376A26D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pPr/>
              <a:t>20/08/2017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6A360-326A-4AFC-897E-A40588AC5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A9DAB-BFFB-41DE-93F5-A1B973C5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363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7F16A-6EF0-4E8D-B7F4-79C21DED3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8F26A5-DB09-4FFC-8D99-0550B1B70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C9575-6211-4050-84BC-CCA7270F5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pPr/>
              <a:t>20/08/2017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D1C78-642E-4E83-AF62-1A8224CF7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222F0-BFAC-4FB9-AEAC-40EFECD22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1546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C95E64-9A5B-44AF-B030-A12A0ABF6E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53927B-9F08-4274-9CDF-4588D0FFA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872AE-3C85-4A32-B423-39863BB9D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pPr/>
              <a:t>20/08/2017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CA890-6F59-4947-B487-220E44183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97CE8-64F6-4673-8D90-595B64DCB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2084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2D9C6-64A3-4C27-8F06-A5C3A9BF6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BFA8F-8B2B-4885-9902-8B8D1BCDC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0F99E-3D6C-4815-848F-0180A4A38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pPr/>
              <a:t>20/08/2017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E0A89-2290-42FB-8695-2B310D62D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E88B2-C6FC-4455-9897-B675A114C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0458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7581A-3A3A-4D98-9469-4F370FA77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44B3A-A904-413A-B795-865B00953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7083B-9A81-48FC-9ED1-26106A5C1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pPr/>
              <a:t>20/08/2017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7968A-F948-4192-B7BA-BB04C8FC3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FEC86-5730-451A-B633-6E6DAB4A3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8040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BC9F7-3108-44E8-83CE-DB806CAF3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06890-CF3C-488D-A43B-5CA6EA0AB5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A162AC-F9FE-43DB-903A-C89974F0E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5FCAD-7537-4A4B-8DC5-41AAC284E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pPr/>
              <a:t>20/08/2017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99775-281A-44DF-B6D9-F2489AFD1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C166C-238B-40D4-8CC5-CD5877D2D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4365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7FA66-5AD1-49D4-BA3B-84FCB2901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13D3C-25E3-4C37-9306-2B56DDB85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77D096-7BB2-4BAC-955C-949AEF344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171D8C-8356-41EF-860F-68282C59A3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71F905-782B-4752-B083-B7E743D0EA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903EE9-2F3A-409F-9724-D0BB5D6D9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pPr/>
              <a:t>20/08/2017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CAE24B-271A-41E4-8A79-E235475C4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928548-66D6-4118-8206-9C86B1CA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98721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6AC76-3268-4A1C-A55F-1AE1F2C91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BFD800-7E5B-4EF7-9FD8-6CE5F0210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pPr/>
              <a:t>20/08/2017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550212-D9AB-48FB-9D94-9CEF21BA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63037-5155-435F-86BF-F65B0F38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5456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DCFBA8-C262-4674-B693-237BC7653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pPr/>
              <a:t>20/08/2017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D10791-B651-4B75-90E7-F13B81292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51BBF-6897-48FE-B95D-242F24684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289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1B0BB-EFE1-4938-A36C-AE641F6FA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5350C-951F-4AFD-B4AB-F4AE78507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2E25C6-D9DF-4509-B050-19FA23DBC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208453-F81F-4A31-8081-519B7FC17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pPr/>
              <a:t>20/08/2017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9237B6-131C-4424-B593-F8E4CAFEC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08B85-4B0C-4F4C-BFF1-D8709683D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65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A25B5-0E46-4833-8CB1-2F4830D83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E18FB3-B204-446A-B0F5-DFDBEFB578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38228A-A294-4BCF-90B9-DAB3703BF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8A5E9F-5671-4E8E-8BA4-A15DEB441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pPr/>
              <a:t>20/08/2017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9005A4-027B-4B5A-AFA3-C46F42C1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29896A-501E-40E2-AF7C-66EC021A4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7174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CA0ADA-F91D-45E1-A54E-E95D658B3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D44F22-EB47-41A8-8CE5-23DFD10AA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C0481-4772-4CD7-ABE5-1EBF0BBAB3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E2656-91B9-418C-8D61-D283EDC6E40A}" type="datetimeFigureOut">
              <a:rPr lang="en-NZ" smtClean="0"/>
              <a:pPr/>
              <a:t>20/08/2017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DF26F-5A85-4945-B4B0-A69E7562B1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7E27A-EB51-426E-BC37-FAEC1ABA9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81A9E-FEFA-4A01-B7B2-44483F467E1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117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sinessinsider.com.au/a-guide-to-proper-comma-use-2013-9?r=US&amp;IR=T" TargetMode="External"/><Relationship Id="rId2" Type="http://schemas.openxmlformats.org/officeDocument/2006/relationships/hyperlink" Target="https://owl.english.purdue.edu/owl/owlprint/607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10B2A-36A7-4BD6-A086-0F91C79FC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758"/>
          </a:xfrm>
        </p:spPr>
        <p:txBody>
          <a:bodyPr>
            <a:normAutofit/>
          </a:bodyPr>
          <a:lstStyle/>
          <a:p>
            <a:r>
              <a:rPr lang="en-NZ" sz="2800" b="1" dirty="0">
                <a:solidFill>
                  <a:srgbClr val="C00000"/>
                </a:solidFill>
              </a:rPr>
              <a:t>Comma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D543F-D1AF-4E79-B80B-45702BC83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943600"/>
          </a:xfrm>
        </p:spPr>
        <p:txBody>
          <a:bodyPr>
            <a:normAutofit fontScale="25000" lnSpcReduction="20000"/>
          </a:bodyPr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en-NZ" sz="5600" dirty="0"/>
              <a:t>Used to separate a dependent from an independent clause in a complex sentence, or two independent clauses in a compound sentence.</a:t>
            </a:r>
            <a:endParaRPr lang="lv-LV" sz="5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lv-LV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lv-LV" sz="5600" b="1" dirty="0"/>
              <a:t> </a:t>
            </a:r>
            <a:r>
              <a:rPr lang="en-NZ" sz="5600" b="1" dirty="0"/>
              <a:t>independent clauses </a:t>
            </a:r>
            <a:r>
              <a:rPr lang="en-NZ" sz="5600" dirty="0"/>
              <a:t>(</a:t>
            </a:r>
            <a:r>
              <a:rPr lang="en-US" sz="5600" dirty="0"/>
              <a:t>i.e., stand-alone clauses</a:t>
            </a:r>
            <a:r>
              <a:rPr lang="lv-LV" sz="5600" dirty="0"/>
              <a:t> connected by conjunctions </a:t>
            </a:r>
            <a:r>
              <a:rPr lang="en-NZ" sz="5600" i="1" dirty="0"/>
              <a:t>for, </a:t>
            </a:r>
            <a:r>
              <a:rPr lang="en-US" sz="5600" i="1" dirty="0"/>
              <a:t>and, nor, but, or, yet, so</a:t>
            </a:r>
            <a:r>
              <a:rPr lang="en-NZ" sz="5600" dirty="0"/>
              <a:t>).</a:t>
            </a:r>
            <a:endParaRPr lang="lv-LV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       It was raining, </a:t>
            </a:r>
            <a:r>
              <a:rPr lang="en-NZ" sz="5600" i="1" dirty="0"/>
              <a:t>but</a:t>
            </a:r>
            <a:r>
              <a:rPr lang="en-NZ" sz="5600" dirty="0"/>
              <a:t> the birds were singing.</a:t>
            </a:r>
            <a:endParaRPr lang="lv-LV" sz="5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lv-LV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lv-LV" sz="5600" dirty="0"/>
              <a:t> </a:t>
            </a:r>
            <a:r>
              <a:rPr lang="en-NZ" sz="5600" b="1" dirty="0"/>
              <a:t>dependent clauses</a:t>
            </a:r>
            <a:r>
              <a:rPr lang="lv-LV" sz="5600" dirty="0"/>
              <a:t> (do </a:t>
            </a:r>
            <a:r>
              <a:rPr lang="en-NZ" sz="5600" dirty="0"/>
              <a:t>not make sense on their own</a:t>
            </a:r>
            <a:r>
              <a:rPr lang="lv-LV" sz="5600" dirty="0"/>
              <a:t> and are connected by dependent conjunctions [</a:t>
            </a:r>
            <a:r>
              <a:rPr lang="lv-LV" sz="5600" i="1" dirty="0"/>
              <a:t>if</a:t>
            </a:r>
            <a:r>
              <a:rPr lang="lv-LV" sz="5600" dirty="0"/>
              <a:t>], relative pronouns [</a:t>
            </a:r>
            <a:r>
              <a:rPr lang="lv-LV" sz="5600" i="1" dirty="0"/>
              <a:t>which</a:t>
            </a:r>
            <a:r>
              <a:rPr lang="lv-LV" sz="5600" dirty="0"/>
              <a:t>])</a:t>
            </a:r>
            <a:r>
              <a:rPr lang="en-NZ" sz="5600" dirty="0"/>
              <a:t> </a:t>
            </a:r>
            <a:endParaRPr lang="lv-LV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       Damage from the storms</a:t>
            </a:r>
            <a:r>
              <a:rPr lang="lv-LV" sz="5600" dirty="0"/>
              <a:t>,</a:t>
            </a:r>
            <a:r>
              <a:rPr lang="en-NZ" sz="5600" dirty="0"/>
              <a:t> </a:t>
            </a:r>
            <a:r>
              <a:rPr lang="en-NZ" sz="5600" u="sng" dirty="0"/>
              <a:t>which have hit England recently</a:t>
            </a:r>
            <a:r>
              <a:rPr lang="lv-LV" sz="5600" dirty="0"/>
              <a:t>,</a:t>
            </a:r>
            <a:r>
              <a:rPr lang="en-NZ" sz="5600" dirty="0"/>
              <a:t> is enormous.  I</a:t>
            </a:r>
            <a:r>
              <a:rPr lang="en-NZ" sz="5600" u="sng" dirty="0"/>
              <a:t>f the rain continues</a:t>
            </a:r>
            <a:r>
              <a:rPr lang="en-NZ" sz="5600" dirty="0"/>
              <a:t>, it will cause even more flooding.</a:t>
            </a:r>
            <a:endParaRPr lang="lv-LV" sz="5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NZ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2. Used to separate </a:t>
            </a:r>
            <a:r>
              <a:rPr lang="en-NZ" sz="5600" i="1" dirty="0"/>
              <a:t>dependent</a:t>
            </a:r>
            <a:r>
              <a:rPr lang="en-NZ" sz="5600" dirty="0"/>
              <a:t> introductory clauses,  phrases and words from the main clause: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While my parents were sleeping, I crept out of the house.  OR  Waking up suddenly, I was drenched in a cold sweat.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NZ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3. Used to separate a ‘transition word’ (e.g., however, rather, nevertheless, furthermore, etc.) from the rest of the sentence: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He came late to class; however, he had done his homework.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NZ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4. Used in pairs to mark out a phrase or clause which is not fundamentally necessary to the sentence (if you take the phrase out, will the sentence still make sense?): My French teacher, who grew up in Switzerland, speaks four languages.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AutoNum type="arabicPeriod"/>
            </a:pPr>
            <a:endParaRPr lang="en-NZ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5. </a:t>
            </a:r>
            <a:r>
              <a:rPr lang="lv-LV" sz="5600" dirty="0"/>
              <a:t>U</a:t>
            </a:r>
            <a:r>
              <a:rPr lang="en-NZ" sz="5600" dirty="0"/>
              <a:t>se</a:t>
            </a:r>
            <a:r>
              <a:rPr lang="lv-LV" sz="5600" dirty="0"/>
              <a:t>d</a:t>
            </a:r>
            <a:r>
              <a:rPr lang="en-NZ" sz="5600" dirty="0"/>
              <a:t> to separate items in a list, including adjectives: He went for a long</a:t>
            </a:r>
            <a:r>
              <a:rPr lang="en-NZ" sz="5600" b="1" dirty="0"/>
              <a:t>,</a:t>
            </a:r>
            <a:r>
              <a:rPr lang="en-NZ" sz="5600" dirty="0"/>
              <a:t> hard, slow walk 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NZ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6. Used before quotes: As our Chariman said in the meeting, ‘customer satisfaction has never been higher.’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NZ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7. Used to punctuate dates: The conference begins on in Friday, 22 August, 2017.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NZ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8. Used after a letter or email greeting:  Dear Robert, . . . [a colon is less personal and more forma]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NZ" sz="4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/>
              <a:t>See extended rules for using commas: </a:t>
            </a:r>
            <a:r>
              <a:rPr lang="en-NZ" sz="5600" dirty="0">
                <a:hlinkClick r:id="rId2"/>
              </a:rPr>
              <a:t>https://owl.english.purdue.edu/owl/owlprint/607</a:t>
            </a:r>
            <a:r>
              <a:rPr lang="en-NZ" sz="5600">
                <a:hlinkClick r:id="rId2"/>
              </a:rPr>
              <a:t>/</a:t>
            </a:r>
            <a:r>
              <a:rPr lang="en-NZ" sz="5600"/>
              <a:t> </a:t>
            </a:r>
            <a:endParaRPr lang="en-NZ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5600" dirty="0">
                <a:hlinkClick r:id="rId3"/>
              </a:rPr>
              <a:t>                                                                      https://www.businessinsider.com.au/a-guide-to-proper-comma-use-2013-9?r=US&amp;IR=T</a:t>
            </a:r>
            <a:endParaRPr lang="en-NZ" sz="5600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10297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2180</TotalTime>
  <Words>88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Comma use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Comms 200: Writing in the Workplace</dc:title>
  <dc:creator>Stephen Turner</dc:creator>
  <cp:lastModifiedBy>Stephen Turner</cp:lastModifiedBy>
  <cp:revision>99</cp:revision>
  <cp:lastPrinted>2017-08-02T21:02:08Z</cp:lastPrinted>
  <dcterms:created xsi:type="dcterms:W3CDTF">2017-08-20T01:01:04Z</dcterms:created>
  <dcterms:modified xsi:type="dcterms:W3CDTF">2017-08-20T01:25:53Z</dcterms:modified>
</cp:coreProperties>
</file>