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4" r:id="rId3"/>
    <p:sldId id="303" r:id="rId4"/>
    <p:sldId id="293" r:id="rId5"/>
    <p:sldId id="257" r:id="rId6"/>
    <p:sldId id="284" r:id="rId7"/>
    <p:sldId id="280" r:id="rId8"/>
    <p:sldId id="266" r:id="rId9"/>
    <p:sldId id="267" r:id="rId10"/>
    <p:sldId id="268" r:id="rId11"/>
    <p:sldId id="269" r:id="rId12"/>
    <p:sldId id="270" r:id="rId13"/>
    <p:sldId id="271" r:id="rId14"/>
    <p:sldId id="272" r:id="rId15"/>
    <p:sldId id="273" r:id="rId16"/>
    <p:sldId id="274" r:id="rId17"/>
    <p:sldId id="276" r:id="rId18"/>
    <p:sldId id="277" r:id="rId19"/>
    <p:sldId id="278" r:id="rId20"/>
    <p:sldId id="265" r:id="rId21"/>
    <p:sldId id="279" r:id="rId22"/>
    <p:sldId id="258" r:id="rId23"/>
    <p:sldId id="283" r:id="rId24"/>
    <p:sldId id="259" r:id="rId25"/>
    <p:sldId id="260" r:id="rId26"/>
    <p:sldId id="294" r:id="rId27"/>
    <p:sldId id="281" r:id="rId28"/>
    <p:sldId id="305" r:id="rId29"/>
    <p:sldId id="306" r:id="rId30"/>
    <p:sldId id="307" r:id="rId31"/>
    <p:sldId id="302" r:id="rId32"/>
    <p:sldId id="262" r:id="rId33"/>
    <p:sldId id="289" r:id="rId34"/>
    <p:sldId id="263" r:id="rId35"/>
    <p:sldId id="295" r:id="rId36"/>
    <p:sldId id="296" r:id="rId37"/>
    <p:sldId id="297" r:id="rId38"/>
    <p:sldId id="26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4" d="100"/>
          <a:sy n="64" d="100"/>
        </p:scale>
        <p:origin x="604"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F82F713A-5EB9-4B7A-B87D-F2B7940161AF}" type="datetimeFigureOut">
              <a:rPr lang="en-NZ" smtClean="0"/>
              <a:t>4/04/2019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2628892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F82F713A-5EB9-4B7A-B87D-F2B7940161AF}" type="datetimeFigureOut">
              <a:rPr lang="en-NZ" smtClean="0"/>
              <a:t>4/04/2019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234996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F82F713A-5EB9-4B7A-B87D-F2B7940161AF}" type="datetimeFigureOut">
              <a:rPr lang="en-NZ" smtClean="0"/>
              <a:t>4/04/2019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309866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F82F713A-5EB9-4B7A-B87D-F2B7940161AF}" type="datetimeFigureOut">
              <a:rPr lang="en-NZ" smtClean="0"/>
              <a:t>4/04/2019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2997207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2F713A-5EB9-4B7A-B87D-F2B7940161AF}" type="datetimeFigureOut">
              <a:rPr lang="en-NZ" smtClean="0"/>
              <a:t>4/04/2019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4290166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F82F713A-5EB9-4B7A-B87D-F2B7940161AF}" type="datetimeFigureOut">
              <a:rPr lang="en-NZ" smtClean="0"/>
              <a:t>4/04/2019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3332259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F82F713A-5EB9-4B7A-B87D-F2B7940161AF}" type="datetimeFigureOut">
              <a:rPr lang="en-NZ" smtClean="0"/>
              <a:t>4/04/2019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2851512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F82F713A-5EB9-4B7A-B87D-F2B7940161AF}" type="datetimeFigureOut">
              <a:rPr lang="en-NZ" smtClean="0"/>
              <a:t>4/04/2019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2043493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2F713A-5EB9-4B7A-B87D-F2B7940161AF}" type="datetimeFigureOut">
              <a:rPr lang="en-NZ" smtClean="0"/>
              <a:t>4/04/2019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535825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2F713A-5EB9-4B7A-B87D-F2B7940161AF}" type="datetimeFigureOut">
              <a:rPr lang="en-NZ" smtClean="0"/>
              <a:t>4/04/2019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3144643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2F713A-5EB9-4B7A-B87D-F2B7940161AF}" type="datetimeFigureOut">
              <a:rPr lang="en-NZ" smtClean="0"/>
              <a:t>4/04/2019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595527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F713A-5EB9-4B7A-B87D-F2B7940161AF}" type="datetimeFigureOut">
              <a:rPr lang="en-NZ" smtClean="0"/>
              <a:t>4/04/2019</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18C196-3ABE-43C0-9E5E-32D62974A7DC}" type="slidenum">
              <a:rPr lang="en-NZ" smtClean="0"/>
              <a:t>‹#›</a:t>
            </a:fld>
            <a:endParaRPr lang="en-NZ"/>
          </a:p>
        </p:txBody>
      </p:sp>
    </p:spTree>
    <p:extLst>
      <p:ext uri="{BB962C8B-B14F-4D97-AF65-F5344CB8AC3E}">
        <p14:creationId xmlns:p14="http://schemas.microsoft.com/office/powerpoint/2010/main" val="2923099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orks.bepress.com/christopher_trudeau/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XTopVi1hVVM" TargetMode="External"/><Relationship Id="rId2" Type="http://schemas.openxmlformats.org/officeDocument/2006/relationships/hyperlink" Target="https://aeon.co/essays/innovation-is-overvalued-maintenance-often-matters-mor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auckland.ac.nz/en/study/study-options/undergraduate-study-options/general-education/course-descriptions/acctg-151g.html" TargetMode="External"/><Relationship Id="rId2" Type="http://schemas.openxmlformats.org/officeDocument/2006/relationships/hyperlink" Target="https://www.theatlantic.com/technology/archive/2017/06/the-app-that-does-nothing/529764/" TargetMode="External"/><Relationship Id="rId1" Type="http://schemas.openxmlformats.org/officeDocument/2006/relationships/slideLayout" Target="../slideLayouts/slideLayout2.xml"/><Relationship Id="rId4" Type="http://schemas.openxmlformats.org/officeDocument/2006/relationships/hyperlink" Target="https://www.auckland.ac.nz/en/arts.html"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analytics.google.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ebtoolkit.govt.nz/standards/web-accessibility-standard-1-0/" TargetMode="External"/><Relationship Id="rId2" Type="http://schemas.openxmlformats.org/officeDocument/2006/relationships/hyperlink" Target="https://www.w3.org/TR/WCAG20/"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n.wikipedia.org/wiki/PageRank"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gov.uk/" TargetMode="External"/><Relationship Id="rId2" Type="http://schemas.openxmlformats.org/officeDocument/2006/relationships/hyperlink" Target="http://librarysearch.auckland.ac.nz/UOA2_A:Combined_Local:uoa_alma51226350220002091"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librarysearch.auckland.ac.nz/UOA2_A:Combined_Local:TN_wj10.1002/acp.117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a:t>Writing for the web</a:t>
            </a:r>
          </a:p>
        </p:txBody>
      </p:sp>
      <p:sp>
        <p:nvSpPr>
          <p:cNvPr id="3" name="Subtitle 2"/>
          <p:cNvSpPr>
            <a:spLocks noGrp="1"/>
          </p:cNvSpPr>
          <p:nvPr>
            <p:ph type="subTitle" idx="1"/>
          </p:nvPr>
        </p:nvSpPr>
        <p:spPr/>
        <p:txBody>
          <a:bodyPr/>
          <a:lstStyle/>
          <a:p>
            <a:r>
              <a:rPr lang="en-NZ" dirty="0"/>
              <a:t>Jonathan Burgess | @</a:t>
            </a:r>
            <a:r>
              <a:rPr lang="en-NZ" dirty="0" err="1"/>
              <a:t>jonatBASS</a:t>
            </a:r>
            <a:endParaRPr lang="en-NZ" dirty="0"/>
          </a:p>
        </p:txBody>
      </p:sp>
    </p:spTree>
    <p:extLst>
      <p:ext uri="{BB962C8B-B14F-4D97-AF65-F5344CB8AC3E}">
        <p14:creationId xmlns:p14="http://schemas.microsoft.com/office/powerpoint/2010/main" val="2625322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Undergraduate writing habits</a:t>
            </a:r>
          </a:p>
        </p:txBody>
      </p:sp>
      <p:sp>
        <p:nvSpPr>
          <p:cNvPr id="3" name="Content Placeholder 2"/>
          <p:cNvSpPr>
            <a:spLocks noGrp="1"/>
          </p:cNvSpPr>
          <p:nvPr>
            <p:ph idx="1"/>
          </p:nvPr>
        </p:nvSpPr>
        <p:spPr/>
        <p:txBody>
          <a:bodyPr/>
          <a:lstStyle/>
          <a:p>
            <a:r>
              <a:rPr lang="en-NZ" dirty="0"/>
              <a:t>110 Stanford undergraduates were surveyed about writing habits</a:t>
            </a:r>
          </a:p>
          <a:p>
            <a:r>
              <a:rPr lang="en-NZ" dirty="0"/>
              <a:t>Have you ever changed the words in an academic essay to make the essay sound more valid or intelligent by using complicated language? </a:t>
            </a:r>
            <a:r>
              <a:rPr lang="en-NZ" b="1" dirty="0"/>
              <a:t>86.4% said yes</a:t>
            </a:r>
          </a:p>
          <a:p>
            <a:r>
              <a:rPr lang="en-NZ" dirty="0"/>
              <a:t>When you write an essay, do you turn to the thesaurus to choose words that are more complex to give the impression that the content is more valid or intelligent? </a:t>
            </a:r>
            <a:r>
              <a:rPr lang="en-NZ" b="1" dirty="0"/>
              <a:t>Nearly two-thirds answered yes</a:t>
            </a:r>
            <a:endParaRPr lang="en-NZ" dirty="0"/>
          </a:p>
        </p:txBody>
      </p:sp>
    </p:spTree>
    <p:extLst>
      <p:ext uri="{BB962C8B-B14F-4D97-AF65-F5344CB8AC3E}">
        <p14:creationId xmlns:p14="http://schemas.microsoft.com/office/powerpoint/2010/main" val="3934248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Fluency</a:t>
            </a:r>
          </a:p>
        </p:txBody>
      </p:sp>
      <p:sp>
        <p:nvSpPr>
          <p:cNvPr id="3" name="Content Placeholder 2"/>
          <p:cNvSpPr>
            <a:spLocks noGrp="1"/>
          </p:cNvSpPr>
          <p:nvPr>
            <p:ph idx="1"/>
          </p:nvPr>
        </p:nvSpPr>
        <p:spPr/>
        <p:txBody>
          <a:bodyPr/>
          <a:lstStyle/>
          <a:p>
            <a:r>
              <a:rPr lang="en-NZ" dirty="0"/>
              <a:t>Simple writing is easier to process</a:t>
            </a:r>
          </a:p>
          <a:p>
            <a:r>
              <a:rPr lang="en-NZ" dirty="0"/>
              <a:t>“Fluency leads to higher judgements of truth, confidence, frequency, fame, and even liking”</a:t>
            </a:r>
          </a:p>
          <a:p>
            <a:r>
              <a:rPr lang="en-NZ" dirty="0"/>
              <a:t>“The effects of fluency are strongest… when the amount of experienced fluency is surprising”</a:t>
            </a:r>
          </a:p>
        </p:txBody>
      </p:sp>
    </p:spTree>
    <p:extLst>
      <p:ext uri="{BB962C8B-B14F-4D97-AF65-F5344CB8AC3E}">
        <p14:creationId xmlns:p14="http://schemas.microsoft.com/office/powerpoint/2010/main" val="2778496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The thesaurus test</a:t>
            </a:r>
          </a:p>
        </p:txBody>
      </p:sp>
      <p:sp>
        <p:nvSpPr>
          <p:cNvPr id="3" name="Content Placeholder 2"/>
          <p:cNvSpPr>
            <a:spLocks noGrp="1"/>
          </p:cNvSpPr>
          <p:nvPr>
            <p:ph idx="1"/>
          </p:nvPr>
        </p:nvSpPr>
        <p:spPr/>
        <p:txBody>
          <a:bodyPr/>
          <a:lstStyle/>
          <a:p>
            <a:r>
              <a:rPr lang="en-NZ" dirty="0"/>
              <a:t>Sample graduate admission essays were made more complex by substituting some words with their longest applicable thesaurus entries</a:t>
            </a:r>
          </a:p>
          <a:p>
            <a:r>
              <a:rPr lang="en-NZ" dirty="0"/>
              <a:t>Participants then rated how difficult each passage was to understand, and the intelligence of the author</a:t>
            </a:r>
          </a:p>
          <a:p>
            <a:r>
              <a:rPr lang="en-NZ" dirty="0"/>
              <a:t>“Contrary to prevailing wisdom, increasing the complexity of a text does not cause an essay’s author to seem more intelligent.”</a:t>
            </a:r>
          </a:p>
          <a:p>
            <a:r>
              <a:rPr lang="en-NZ" dirty="0"/>
              <a:t>“In fact, the opposite appears to be true.”</a:t>
            </a:r>
          </a:p>
        </p:txBody>
      </p:sp>
    </p:spTree>
    <p:extLst>
      <p:ext uri="{BB962C8B-B14F-4D97-AF65-F5344CB8AC3E}">
        <p14:creationId xmlns:p14="http://schemas.microsoft.com/office/powerpoint/2010/main" val="2833799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The translation test</a:t>
            </a:r>
          </a:p>
        </p:txBody>
      </p:sp>
      <p:sp>
        <p:nvSpPr>
          <p:cNvPr id="3" name="Content Placeholder 2"/>
          <p:cNvSpPr>
            <a:spLocks noGrp="1"/>
          </p:cNvSpPr>
          <p:nvPr>
            <p:ph idx="1"/>
          </p:nvPr>
        </p:nvSpPr>
        <p:spPr/>
        <p:txBody>
          <a:bodyPr/>
          <a:lstStyle/>
          <a:p>
            <a:r>
              <a:rPr lang="en-NZ" dirty="0"/>
              <a:t>Two English translations of Descartes’ </a:t>
            </a:r>
            <a:r>
              <a:rPr lang="en-NZ" i="1" dirty="0"/>
              <a:t>Meditations </a:t>
            </a:r>
            <a:r>
              <a:rPr lang="en-NZ" dirty="0"/>
              <a:t>of similar length but differing complexity were found</a:t>
            </a:r>
          </a:p>
          <a:p>
            <a:r>
              <a:rPr lang="en-NZ" dirty="0"/>
              <a:t>Participants rated how difficult each passage was to understand, and the intelligence of the author</a:t>
            </a:r>
          </a:p>
          <a:p>
            <a:r>
              <a:rPr lang="en-NZ" dirty="0"/>
              <a:t>“Simple translation won out, with participants rating the author as more intelligent.”</a:t>
            </a:r>
          </a:p>
        </p:txBody>
      </p:sp>
    </p:spTree>
    <p:extLst>
      <p:ext uri="{BB962C8B-B14F-4D97-AF65-F5344CB8AC3E}">
        <p14:creationId xmlns:p14="http://schemas.microsoft.com/office/powerpoint/2010/main" val="1159401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The simplification test</a:t>
            </a:r>
          </a:p>
        </p:txBody>
      </p:sp>
      <p:sp>
        <p:nvSpPr>
          <p:cNvPr id="3" name="Content Placeholder 2"/>
          <p:cNvSpPr>
            <a:spLocks noGrp="1"/>
          </p:cNvSpPr>
          <p:nvPr>
            <p:ph idx="1"/>
          </p:nvPr>
        </p:nvSpPr>
        <p:spPr/>
        <p:txBody>
          <a:bodyPr/>
          <a:lstStyle/>
          <a:p>
            <a:r>
              <a:rPr lang="en-NZ" dirty="0"/>
              <a:t>Dissertation abstracts from Stanford’s sociology department were simplified with words of nine letters or more replaced</a:t>
            </a:r>
          </a:p>
          <a:p>
            <a:r>
              <a:rPr lang="en-NZ" dirty="0"/>
              <a:t>Participants then rated how difficult each passage was to understand, and the intelligence of the author</a:t>
            </a:r>
          </a:p>
          <a:p>
            <a:r>
              <a:rPr lang="en-NZ" dirty="0"/>
              <a:t>“Participants judged the simplified dissertations to come from smarter authors”</a:t>
            </a:r>
          </a:p>
        </p:txBody>
      </p:sp>
    </p:spTree>
    <p:extLst>
      <p:ext uri="{BB962C8B-B14F-4D97-AF65-F5344CB8AC3E}">
        <p14:creationId xmlns:p14="http://schemas.microsoft.com/office/powerpoint/2010/main" val="3482758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540" y="2130314"/>
            <a:ext cx="10515600" cy="1325563"/>
          </a:xfrm>
        </p:spPr>
        <p:txBody>
          <a:bodyPr/>
          <a:lstStyle/>
          <a:p>
            <a:r>
              <a:rPr lang="en-NZ" dirty="0"/>
              <a:t>The Public Speaks: An Empirical Study of Legal Communication</a:t>
            </a:r>
          </a:p>
        </p:txBody>
      </p:sp>
      <p:sp>
        <p:nvSpPr>
          <p:cNvPr id="3" name="Content Placeholder 2"/>
          <p:cNvSpPr>
            <a:spLocks noGrp="1"/>
          </p:cNvSpPr>
          <p:nvPr>
            <p:ph idx="1"/>
          </p:nvPr>
        </p:nvSpPr>
        <p:spPr>
          <a:xfrm>
            <a:off x="782540" y="3590815"/>
            <a:ext cx="10515600" cy="4351338"/>
          </a:xfrm>
        </p:spPr>
        <p:txBody>
          <a:bodyPr/>
          <a:lstStyle/>
          <a:p>
            <a:r>
              <a:rPr lang="en-NZ" dirty="0"/>
              <a:t>Christopher R. Trudeau</a:t>
            </a:r>
          </a:p>
          <a:p>
            <a:r>
              <a:rPr lang="en-NZ" dirty="0">
                <a:hlinkClick r:id="rId2"/>
              </a:rPr>
              <a:t>Article</a:t>
            </a:r>
            <a:endParaRPr lang="en-NZ" dirty="0"/>
          </a:p>
        </p:txBody>
      </p:sp>
    </p:spTree>
    <p:extLst>
      <p:ext uri="{BB962C8B-B14F-4D97-AF65-F5344CB8AC3E}">
        <p14:creationId xmlns:p14="http://schemas.microsoft.com/office/powerpoint/2010/main" val="1321022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6015"/>
            <a:ext cx="10515600" cy="1325563"/>
          </a:xfrm>
        </p:spPr>
        <p:txBody>
          <a:bodyPr/>
          <a:lstStyle/>
          <a:p>
            <a:r>
              <a:rPr lang="en-NZ" dirty="0"/>
              <a:t>Which passage would you prefer to read in a legal document?</a:t>
            </a:r>
          </a:p>
        </p:txBody>
      </p:sp>
      <p:sp>
        <p:nvSpPr>
          <p:cNvPr id="3" name="Content Placeholder 2"/>
          <p:cNvSpPr>
            <a:spLocks noGrp="1"/>
          </p:cNvSpPr>
          <p:nvPr>
            <p:ph idx="1"/>
          </p:nvPr>
        </p:nvSpPr>
        <p:spPr>
          <a:xfrm>
            <a:off x="838200" y="3066028"/>
            <a:ext cx="10515600" cy="4351338"/>
          </a:xfrm>
        </p:spPr>
        <p:txBody>
          <a:bodyPr/>
          <a:lstStyle/>
          <a:p>
            <a:r>
              <a:rPr lang="en-NZ" dirty="0"/>
              <a:t>“Discovery may proceed prior to the judge’s consideration of the motion.”</a:t>
            </a:r>
          </a:p>
          <a:p>
            <a:r>
              <a:rPr lang="en-NZ" dirty="0"/>
              <a:t>“Discovery may begin before the judge considers the motion.”</a:t>
            </a:r>
          </a:p>
          <a:p>
            <a:endParaRPr lang="en-NZ" dirty="0"/>
          </a:p>
        </p:txBody>
      </p:sp>
    </p:spTree>
    <p:extLst>
      <p:ext uri="{BB962C8B-B14F-4D97-AF65-F5344CB8AC3E}">
        <p14:creationId xmlns:p14="http://schemas.microsoft.com/office/powerpoint/2010/main" val="640418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6015"/>
            <a:ext cx="10515600" cy="1325563"/>
          </a:xfrm>
        </p:spPr>
        <p:txBody>
          <a:bodyPr/>
          <a:lstStyle/>
          <a:p>
            <a:r>
              <a:rPr lang="en-NZ" dirty="0"/>
              <a:t>Which passage would you prefer to read in a legal document?</a:t>
            </a:r>
          </a:p>
        </p:txBody>
      </p:sp>
      <p:sp>
        <p:nvSpPr>
          <p:cNvPr id="3" name="Content Placeholder 2"/>
          <p:cNvSpPr>
            <a:spLocks noGrp="1"/>
          </p:cNvSpPr>
          <p:nvPr>
            <p:ph idx="1"/>
          </p:nvPr>
        </p:nvSpPr>
        <p:spPr>
          <a:xfrm>
            <a:off x="838200" y="3066028"/>
            <a:ext cx="10515600" cy="4351338"/>
          </a:xfrm>
        </p:spPr>
        <p:txBody>
          <a:bodyPr/>
          <a:lstStyle/>
          <a:p>
            <a:r>
              <a:rPr lang="en-NZ" dirty="0"/>
              <a:t>“I am herewith returning the stipulation to dismiss your case; the same being duly executed by me.”</a:t>
            </a:r>
          </a:p>
          <a:p>
            <a:r>
              <a:rPr lang="en-NZ" dirty="0"/>
              <a:t>“I have signed and enclosed the stipulation to dismiss your case.”</a:t>
            </a:r>
          </a:p>
          <a:p>
            <a:endParaRPr lang="en-NZ" dirty="0"/>
          </a:p>
        </p:txBody>
      </p:sp>
    </p:spTree>
    <p:extLst>
      <p:ext uri="{BB962C8B-B14F-4D97-AF65-F5344CB8AC3E}">
        <p14:creationId xmlns:p14="http://schemas.microsoft.com/office/powerpoint/2010/main" val="1379269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3480"/>
            <a:ext cx="10515600" cy="1325563"/>
          </a:xfrm>
        </p:spPr>
        <p:txBody>
          <a:bodyPr/>
          <a:lstStyle/>
          <a:p>
            <a:r>
              <a:rPr lang="en-NZ" dirty="0"/>
              <a:t>Results</a:t>
            </a:r>
          </a:p>
        </p:txBody>
      </p:sp>
      <p:sp>
        <p:nvSpPr>
          <p:cNvPr id="3" name="Content Placeholder 2"/>
          <p:cNvSpPr>
            <a:spLocks noGrp="1"/>
          </p:cNvSpPr>
          <p:nvPr>
            <p:ph idx="1"/>
          </p:nvPr>
        </p:nvSpPr>
        <p:spPr>
          <a:xfrm>
            <a:off x="838200" y="3034223"/>
            <a:ext cx="10515600" cy="1195871"/>
          </a:xfrm>
        </p:spPr>
        <p:txBody>
          <a:bodyPr>
            <a:normAutofit fontScale="92500" lnSpcReduction="10000"/>
          </a:bodyPr>
          <a:lstStyle/>
          <a:p>
            <a:r>
              <a:rPr lang="en-NZ" dirty="0"/>
              <a:t>Across all 11 examples, respondents chose the simpler version </a:t>
            </a:r>
            <a:r>
              <a:rPr lang="en-NZ" b="1" dirty="0"/>
              <a:t>88% </a:t>
            </a:r>
            <a:r>
              <a:rPr lang="en-NZ" dirty="0"/>
              <a:t>of the time</a:t>
            </a:r>
          </a:p>
          <a:p>
            <a:r>
              <a:rPr lang="en-NZ" dirty="0"/>
              <a:t>The public prefers clear, understandable communication</a:t>
            </a:r>
          </a:p>
        </p:txBody>
      </p:sp>
    </p:spTree>
    <p:extLst>
      <p:ext uri="{BB962C8B-B14F-4D97-AF65-F5344CB8AC3E}">
        <p14:creationId xmlns:p14="http://schemas.microsoft.com/office/powerpoint/2010/main" val="4051246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9323"/>
            <a:ext cx="10515600" cy="1325563"/>
          </a:xfrm>
        </p:spPr>
        <p:txBody>
          <a:bodyPr/>
          <a:lstStyle/>
          <a:p>
            <a:r>
              <a:rPr lang="en-NZ" dirty="0"/>
              <a:t>Conclusions</a:t>
            </a:r>
          </a:p>
        </p:txBody>
      </p:sp>
      <p:sp>
        <p:nvSpPr>
          <p:cNvPr id="3" name="Content Placeholder 2"/>
          <p:cNvSpPr>
            <a:spLocks noGrp="1"/>
          </p:cNvSpPr>
          <p:nvPr>
            <p:ph idx="1"/>
          </p:nvPr>
        </p:nvSpPr>
        <p:spPr>
          <a:xfrm>
            <a:off x="838200" y="2119824"/>
            <a:ext cx="10515600" cy="4351338"/>
          </a:xfrm>
        </p:spPr>
        <p:txBody>
          <a:bodyPr/>
          <a:lstStyle/>
          <a:p>
            <a:r>
              <a:rPr lang="en-NZ" dirty="0"/>
              <a:t>Plain English saves time and money</a:t>
            </a:r>
          </a:p>
          <a:p>
            <a:r>
              <a:rPr lang="en-NZ" dirty="0"/>
              <a:t>Surprisingly, the higher the respondent’s education level, the less patience they had for complex language</a:t>
            </a:r>
          </a:p>
          <a:p>
            <a:r>
              <a:rPr lang="en-NZ" dirty="0"/>
              <a:t>Even those with law degrees preferred the Plain English versions</a:t>
            </a:r>
          </a:p>
        </p:txBody>
      </p:sp>
    </p:spTree>
    <p:extLst>
      <p:ext uri="{BB962C8B-B14F-4D97-AF65-F5344CB8AC3E}">
        <p14:creationId xmlns:p14="http://schemas.microsoft.com/office/powerpoint/2010/main" val="129366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Hail the maintainers</a:t>
            </a:r>
          </a:p>
        </p:txBody>
      </p:sp>
      <p:sp>
        <p:nvSpPr>
          <p:cNvPr id="3" name="Content Placeholder 2"/>
          <p:cNvSpPr>
            <a:spLocks noGrp="1"/>
          </p:cNvSpPr>
          <p:nvPr>
            <p:ph idx="1"/>
          </p:nvPr>
        </p:nvSpPr>
        <p:spPr/>
        <p:txBody>
          <a:bodyPr/>
          <a:lstStyle/>
          <a:p>
            <a:r>
              <a:rPr lang="en-US" dirty="0"/>
              <a:t>Innovation is overvalued, maintenance often matters more. </a:t>
            </a:r>
            <a:r>
              <a:rPr lang="en-US" dirty="0">
                <a:hlinkClick r:id="rId2"/>
              </a:rPr>
              <a:t>Hail the maintainers</a:t>
            </a:r>
            <a:r>
              <a:rPr lang="en-US" dirty="0"/>
              <a:t>, Andrew Russell and Lee </a:t>
            </a:r>
            <a:r>
              <a:rPr lang="en-US" dirty="0" err="1"/>
              <a:t>Vinsel</a:t>
            </a:r>
            <a:r>
              <a:rPr lang="en-US" dirty="0"/>
              <a:t>.</a:t>
            </a:r>
          </a:p>
          <a:p>
            <a:r>
              <a:rPr lang="en-US" dirty="0">
                <a:hlinkClick r:id="rId3"/>
              </a:rPr>
              <a:t>Infrastructure</a:t>
            </a:r>
            <a:endParaRPr lang="en-US" dirty="0"/>
          </a:p>
          <a:p>
            <a:endParaRPr lang="en-NZ" dirty="0"/>
          </a:p>
        </p:txBody>
      </p:sp>
    </p:spTree>
    <p:extLst>
      <p:ext uri="{BB962C8B-B14F-4D97-AF65-F5344CB8AC3E}">
        <p14:creationId xmlns:p14="http://schemas.microsoft.com/office/powerpoint/2010/main" val="891199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George Orwell on writing</a:t>
            </a:r>
          </a:p>
        </p:txBody>
      </p:sp>
      <p:sp>
        <p:nvSpPr>
          <p:cNvPr id="3" name="Content Placeholder 2"/>
          <p:cNvSpPr>
            <a:spLocks noGrp="1"/>
          </p:cNvSpPr>
          <p:nvPr>
            <p:ph idx="1"/>
          </p:nvPr>
        </p:nvSpPr>
        <p:spPr/>
        <p:txBody>
          <a:bodyPr>
            <a:normAutofit lnSpcReduction="10000"/>
          </a:bodyPr>
          <a:lstStyle/>
          <a:p>
            <a:r>
              <a:rPr lang="en-NZ" dirty="0"/>
              <a:t>Never use a metaphor, simile or other figure of speech which you are used to seeing in print.</a:t>
            </a:r>
          </a:p>
          <a:p>
            <a:r>
              <a:rPr lang="en-NZ" dirty="0"/>
              <a:t>Never use a long word where a short one will do.</a:t>
            </a:r>
          </a:p>
          <a:p>
            <a:r>
              <a:rPr lang="en-NZ" dirty="0"/>
              <a:t>If it is possible to cut a word out, always cut it out.</a:t>
            </a:r>
          </a:p>
          <a:p>
            <a:r>
              <a:rPr lang="en-NZ" dirty="0"/>
              <a:t>Never use the passive where you can use the active.</a:t>
            </a:r>
          </a:p>
          <a:p>
            <a:r>
              <a:rPr lang="en-NZ" dirty="0"/>
              <a:t>Never use a foreign phrase, a scientific word or a jargon word if you can think of an everyday English equivalent.</a:t>
            </a:r>
          </a:p>
          <a:p>
            <a:r>
              <a:rPr lang="en-NZ" dirty="0"/>
              <a:t>Break any of these rules sooner than say anything barbarous.</a:t>
            </a:r>
          </a:p>
        </p:txBody>
      </p:sp>
      <p:sp>
        <p:nvSpPr>
          <p:cNvPr id="4" name="TextBox 3"/>
          <p:cNvSpPr txBox="1"/>
          <p:nvPr/>
        </p:nvSpPr>
        <p:spPr>
          <a:xfrm>
            <a:off x="6639339" y="6058894"/>
            <a:ext cx="5031293" cy="369332"/>
          </a:xfrm>
          <a:prstGeom prst="rect">
            <a:avLst/>
          </a:prstGeom>
          <a:noFill/>
        </p:spPr>
        <p:txBody>
          <a:bodyPr wrap="square" rtlCol="0">
            <a:spAutoFit/>
          </a:bodyPr>
          <a:lstStyle/>
          <a:p>
            <a:r>
              <a:rPr lang="en-NZ" dirty="0"/>
              <a:t>‘Politics and the English Language’, 1946.</a:t>
            </a:r>
          </a:p>
        </p:txBody>
      </p:sp>
    </p:spTree>
    <p:extLst>
      <p:ext uri="{BB962C8B-B14F-4D97-AF65-F5344CB8AC3E}">
        <p14:creationId xmlns:p14="http://schemas.microsoft.com/office/powerpoint/2010/main" val="1265198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08168" y="578353"/>
            <a:ext cx="6989254" cy="5125453"/>
          </a:xfrm>
          <a:prstGeom prst="rect">
            <a:avLst/>
          </a:prstGeom>
        </p:spPr>
      </p:pic>
      <p:sp>
        <p:nvSpPr>
          <p:cNvPr id="6" name="TextBox 5"/>
          <p:cNvSpPr txBox="1"/>
          <p:nvPr/>
        </p:nvSpPr>
        <p:spPr>
          <a:xfrm>
            <a:off x="6785969" y="5876014"/>
            <a:ext cx="6989254" cy="369332"/>
          </a:xfrm>
          <a:prstGeom prst="rect">
            <a:avLst/>
          </a:prstGeom>
          <a:noFill/>
        </p:spPr>
        <p:txBody>
          <a:bodyPr wrap="square" rtlCol="0">
            <a:spAutoFit/>
          </a:bodyPr>
          <a:lstStyle/>
          <a:p>
            <a:r>
              <a:rPr lang="en-NZ" dirty="0"/>
              <a:t>xkcd.com/</a:t>
            </a:r>
            <a:r>
              <a:rPr lang="en-NZ" dirty="0" err="1"/>
              <a:t>simplewriter</a:t>
            </a:r>
            <a:endParaRPr lang="en-NZ" dirty="0"/>
          </a:p>
        </p:txBody>
      </p:sp>
    </p:spTree>
    <p:extLst>
      <p:ext uri="{BB962C8B-B14F-4D97-AF65-F5344CB8AC3E}">
        <p14:creationId xmlns:p14="http://schemas.microsoft.com/office/powerpoint/2010/main" val="3872782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Writing structure</a:t>
            </a:r>
          </a:p>
        </p:txBody>
      </p:sp>
      <p:sp>
        <p:nvSpPr>
          <p:cNvPr id="3" name="Content Placeholder 2"/>
          <p:cNvSpPr>
            <a:spLocks noGrp="1"/>
          </p:cNvSpPr>
          <p:nvPr>
            <p:ph idx="1"/>
          </p:nvPr>
        </p:nvSpPr>
        <p:spPr/>
        <p:txBody>
          <a:bodyPr/>
          <a:lstStyle/>
          <a:p>
            <a:r>
              <a:rPr lang="en-NZ" dirty="0"/>
              <a:t>Headings, chunking, scrolling, bullet points. </a:t>
            </a:r>
            <a:r>
              <a:rPr lang="en-NZ" dirty="0">
                <a:hlinkClick r:id="rId2"/>
              </a:rPr>
              <a:t>Binky</a:t>
            </a:r>
            <a:r>
              <a:rPr lang="en-NZ" dirty="0"/>
              <a:t>. </a:t>
            </a:r>
            <a:r>
              <a:rPr lang="en-NZ" dirty="0">
                <a:hlinkClick r:id="rId3"/>
              </a:rPr>
              <a:t>ACCTG 151G</a:t>
            </a:r>
            <a:r>
              <a:rPr lang="en-NZ" dirty="0"/>
              <a:t>.</a:t>
            </a:r>
          </a:p>
          <a:p>
            <a:r>
              <a:rPr lang="en-NZ" dirty="0"/>
              <a:t>Metadata</a:t>
            </a:r>
          </a:p>
          <a:p>
            <a:r>
              <a:rPr lang="en-NZ" dirty="0"/>
              <a:t>Heat mapping, F-shaped reading pattern for content</a:t>
            </a:r>
          </a:p>
          <a:p>
            <a:r>
              <a:rPr lang="en-NZ" dirty="0"/>
              <a:t>Mediums, platforms, devices. </a:t>
            </a:r>
            <a:r>
              <a:rPr lang="en-NZ" dirty="0">
                <a:hlinkClick r:id="rId4"/>
              </a:rPr>
              <a:t>Arts</a:t>
            </a:r>
            <a:r>
              <a:rPr lang="en-NZ" dirty="0"/>
              <a:t>.</a:t>
            </a:r>
          </a:p>
          <a:p>
            <a:r>
              <a:rPr lang="en-NZ" dirty="0"/>
              <a:t>Links include information-bearing words</a:t>
            </a:r>
          </a:p>
        </p:txBody>
      </p:sp>
    </p:spTree>
    <p:extLst>
      <p:ext uri="{BB962C8B-B14F-4D97-AF65-F5344CB8AC3E}">
        <p14:creationId xmlns:p14="http://schemas.microsoft.com/office/powerpoint/2010/main" val="2565738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8872" y="1099585"/>
            <a:ext cx="9969500" cy="4622800"/>
          </a:xfrm>
          <a:prstGeom prst="rect">
            <a:avLst/>
          </a:prstGeom>
        </p:spPr>
      </p:pic>
    </p:spTree>
    <p:extLst>
      <p:ext uri="{BB962C8B-B14F-4D97-AF65-F5344CB8AC3E}">
        <p14:creationId xmlns:p14="http://schemas.microsoft.com/office/powerpoint/2010/main" val="2525186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Analytics</a:t>
            </a:r>
          </a:p>
        </p:txBody>
      </p:sp>
      <p:sp>
        <p:nvSpPr>
          <p:cNvPr id="3" name="Content Placeholder 2"/>
          <p:cNvSpPr>
            <a:spLocks noGrp="1"/>
          </p:cNvSpPr>
          <p:nvPr>
            <p:ph idx="1"/>
          </p:nvPr>
        </p:nvSpPr>
        <p:spPr/>
        <p:txBody>
          <a:bodyPr/>
          <a:lstStyle/>
          <a:p>
            <a:r>
              <a:rPr lang="en-NZ" dirty="0"/>
              <a:t>Terms: Bounce rate, </a:t>
            </a:r>
            <a:r>
              <a:rPr lang="en-NZ" dirty="0" err="1"/>
              <a:t>pageviews</a:t>
            </a:r>
            <a:r>
              <a:rPr lang="en-NZ" dirty="0"/>
              <a:t>, exit page, time on page, session, session duration, users</a:t>
            </a:r>
          </a:p>
          <a:p>
            <a:r>
              <a:rPr lang="en-NZ" dirty="0">
                <a:hlinkClick r:id="rId2"/>
              </a:rPr>
              <a:t>Google Analytics</a:t>
            </a:r>
            <a:endParaRPr lang="en-NZ" dirty="0"/>
          </a:p>
        </p:txBody>
      </p:sp>
    </p:spTree>
    <p:extLst>
      <p:ext uri="{BB962C8B-B14F-4D97-AF65-F5344CB8AC3E}">
        <p14:creationId xmlns:p14="http://schemas.microsoft.com/office/powerpoint/2010/main" val="853158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err="1"/>
              <a:t>Accessibilty</a:t>
            </a:r>
            <a:endParaRPr lang="en-NZ" dirty="0"/>
          </a:p>
        </p:txBody>
      </p:sp>
      <p:sp>
        <p:nvSpPr>
          <p:cNvPr id="3" name="Content Placeholder 2"/>
          <p:cNvSpPr>
            <a:spLocks noGrp="1"/>
          </p:cNvSpPr>
          <p:nvPr>
            <p:ph idx="1"/>
          </p:nvPr>
        </p:nvSpPr>
        <p:spPr/>
        <p:txBody>
          <a:bodyPr>
            <a:normAutofit lnSpcReduction="10000"/>
          </a:bodyPr>
          <a:lstStyle/>
          <a:p>
            <a:r>
              <a:rPr lang="en-NZ" dirty="0"/>
              <a:t>One in five users has some sort of impairment: blindness and low vision, deafness and hearing loss, learning disabilities, cognitive limitations, limited movement, speech disabilities, photosensitivity</a:t>
            </a:r>
          </a:p>
          <a:p>
            <a:r>
              <a:rPr lang="en-NZ" dirty="0"/>
              <a:t>Screen readers: Headings, structure, alt text</a:t>
            </a:r>
          </a:p>
          <a:p>
            <a:r>
              <a:rPr lang="en-NZ" dirty="0"/>
              <a:t>Visual: Contrast</a:t>
            </a:r>
          </a:p>
          <a:p>
            <a:r>
              <a:rPr lang="en-NZ" dirty="0"/>
              <a:t>Navigation: Keyboard</a:t>
            </a:r>
          </a:p>
          <a:p>
            <a:r>
              <a:rPr lang="en-NZ" dirty="0">
                <a:hlinkClick r:id="rId2"/>
              </a:rPr>
              <a:t>W3C Web Content Accessibility Guidelines (WCAG)</a:t>
            </a:r>
            <a:endParaRPr lang="en-NZ" dirty="0"/>
          </a:p>
          <a:p>
            <a:r>
              <a:rPr lang="en-NZ" dirty="0">
                <a:hlinkClick r:id="rId3"/>
              </a:rPr>
              <a:t>NZ Government Web Accessibility Standard</a:t>
            </a:r>
            <a:endParaRPr lang="en-NZ" dirty="0"/>
          </a:p>
          <a:p>
            <a:r>
              <a:rPr lang="en-NZ" dirty="0"/>
              <a:t>Target sued for $6 million in 2008</a:t>
            </a:r>
          </a:p>
        </p:txBody>
      </p:sp>
    </p:spTree>
    <p:extLst>
      <p:ext uri="{BB962C8B-B14F-4D97-AF65-F5344CB8AC3E}">
        <p14:creationId xmlns:p14="http://schemas.microsoft.com/office/powerpoint/2010/main" val="3954405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Target was sued</a:t>
            </a:r>
          </a:p>
        </p:txBody>
      </p:sp>
      <p:sp>
        <p:nvSpPr>
          <p:cNvPr id="3" name="Content Placeholder 2"/>
          <p:cNvSpPr>
            <a:spLocks noGrp="1"/>
          </p:cNvSpPr>
          <p:nvPr>
            <p:ph idx="1"/>
          </p:nvPr>
        </p:nvSpPr>
        <p:spPr/>
        <p:txBody>
          <a:bodyPr/>
          <a:lstStyle/>
          <a:p>
            <a:r>
              <a:rPr lang="en-US" dirty="0"/>
              <a:t>A lack of alternative (alt) text on the site</a:t>
            </a:r>
          </a:p>
          <a:p>
            <a:r>
              <a:rPr lang="en-US" dirty="0"/>
              <a:t>Online purchases could not be completed without the use of a mouse</a:t>
            </a:r>
          </a:p>
          <a:p>
            <a:r>
              <a:rPr lang="en-US" dirty="0"/>
              <a:t>Image maps to show store locations were inaccessible</a:t>
            </a:r>
          </a:p>
          <a:p>
            <a:r>
              <a:rPr lang="en-US" dirty="0"/>
              <a:t>Many headings important to navigating the site were missing</a:t>
            </a:r>
          </a:p>
          <a:p>
            <a:endParaRPr lang="en-US" dirty="0"/>
          </a:p>
        </p:txBody>
      </p:sp>
    </p:spTree>
    <p:extLst>
      <p:ext uri="{BB962C8B-B14F-4D97-AF65-F5344CB8AC3E}">
        <p14:creationId xmlns:p14="http://schemas.microsoft.com/office/powerpoint/2010/main" val="3573838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00500" y="622300"/>
            <a:ext cx="4178300" cy="5613400"/>
          </a:xfrm>
          <a:prstGeom prst="rect">
            <a:avLst/>
          </a:prstGeom>
        </p:spPr>
      </p:pic>
    </p:spTree>
    <p:extLst>
      <p:ext uri="{BB962C8B-B14F-4D97-AF65-F5344CB8AC3E}">
        <p14:creationId xmlns:p14="http://schemas.microsoft.com/office/powerpoint/2010/main" val="3690267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Search Engine Optimisation (SEO)</a:t>
            </a:r>
          </a:p>
        </p:txBody>
      </p:sp>
      <p:sp>
        <p:nvSpPr>
          <p:cNvPr id="3" name="Content Placeholder 2"/>
          <p:cNvSpPr>
            <a:spLocks noGrp="1"/>
          </p:cNvSpPr>
          <p:nvPr>
            <p:ph idx="1"/>
          </p:nvPr>
        </p:nvSpPr>
        <p:spPr/>
        <p:txBody>
          <a:bodyPr/>
          <a:lstStyle/>
          <a:p>
            <a:r>
              <a:rPr lang="en-NZ" dirty="0"/>
              <a:t>“the most misunderstood topic online” – </a:t>
            </a:r>
            <a:r>
              <a:rPr lang="en-NZ" dirty="0" err="1"/>
              <a:t>Copyblogger</a:t>
            </a:r>
            <a:endParaRPr lang="en-NZ" dirty="0"/>
          </a:p>
          <a:p>
            <a:r>
              <a:rPr lang="en-NZ" dirty="0" err="1"/>
              <a:t>BackRub</a:t>
            </a:r>
            <a:r>
              <a:rPr lang="en-NZ" dirty="0"/>
              <a:t> (1996) / Google (1997)</a:t>
            </a:r>
          </a:p>
          <a:p>
            <a:r>
              <a:rPr lang="en-NZ" dirty="0"/>
              <a:t>Back links / Authority</a:t>
            </a:r>
          </a:p>
          <a:p>
            <a:r>
              <a:rPr lang="en-NZ" dirty="0"/>
              <a:t>Keywords</a:t>
            </a:r>
          </a:p>
        </p:txBody>
      </p:sp>
    </p:spTree>
    <p:extLst>
      <p:ext uri="{BB962C8B-B14F-4D97-AF65-F5344CB8AC3E}">
        <p14:creationId xmlns:p14="http://schemas.microsoft.com/office/powerpoint/2010/main" val="3195352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Algorithms</a:t>
            </a:r>
          </a:p>
        </p:txBody>
      </p:sp>
      <p:sp>
        <p:nvSpPr>
          <p:cNvPr id="3" name="Content Placeholder 2"/>
          <p:cNvSpPr>
            <a:spLocks noGrp="1"/>
          </p:cNvSpPr>
          <p:nvPr>
            <p:ph idx="1"/>
          </p:nvPr>
        </p:nvSpPr>
        <p:spPr/>
        <p:txBody>
          <a:bodyPr/>
          <a:lstStyle/>
          <a:p>
            <a:r>
              <a:rPr lang="en-NZ" dirty="0"/>
              <a:t>PageRank</a:t>
            </a:r>
          </a:p>
          <a:p>
            <a:r>
              <a:rPr lang="en-US" dirty="0"/>
              <a:t>“the likelihood that a given page will be reached by a web user who randomly surfs the web, and follows links from one page to another”</a:t>
            </a:r>
          </a:p>
          <a:p>
            <a:r>
              <a:rPr lang="en-US" dirty="0"/>
              <a:t>~200 factors</a:t>
            </a:r>
          </a:p>
          <a:p>
            <a:r>
              <a:rPr lang="en-NZ" dirty="0"/>
              <a:t>85% off the page itself</a:t>
            </a:r>
          </a:p>
        </p:txBody>
      </p:sp>
    </p:spTree>
    <p:extLst>
      <p:ext uri="{BB962C8B-B14F-4D97-AF65-F5344CB8AC3E}">
        <p14:creationId xmlns:p14="http://schemas.microsoft.com/office/powerpoint/2010/main" val="3454024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419285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upload.wikimedia.org/wikipedia/en/thumb/8/8b/PageRanks-Example.jpg/400px-PageRanks-Exam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398" y="662351"/>
            <a:ext cx="6809768" cy="56350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19786" y="6297434"/>
            <a:ext cx="5192202" cy="369332"/>
          </a:xfrm>
          <a:prstGeom prst="rect">
            <a:avLst/>
          </a:prstGeom>
          <a:noFill/>
        </p:spPr>
        <p:txBody>
          <a:bodyPr wrap="square" rtlCol="0">
            <a:spAutoFit/>
          </a:bodyPr>
          <a:lstStyle/>
          <a:p>
            <a:r>
              <a:rPr lang="en-NZ">
                <a:hlinkClick r:id="rId3"/>
              </a:rPr>
              <a:t>https://en.wikipedia.org/wiki/PageRank</a:t>
            </a:r>
            <a:endParaRPr lang="en-NZ" dirty="0"/>
          </a:p>
        </p:txBody>
      </p:sp>
    </p:spTree>
    <p:extLst>
      <p:ext uri="{BB962C8B-B14F-4D97-AF65-F5344CB8AC3E}">
        <p14:creationId xmlns:p14="http://schemas.microsoft.com/office/powerpoint/2010/main" val="3161361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130445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Content strategy</a:t>
            </a:r>
          </a:p>
        </p:txBody>
      </p:sp>
      <p:sp>
        <p:nvSpPr>
          <p:cNvPr id="3" name="Content Placeholder 2"/>
          <p:cNvSpPr>
            <a:spLocks noGrp="1"/>
          </p:cNvSpPr>
          <p:nvPr>
            <p:ph idx="1"/>
          </p:nvPr>
        </p:nvSpPr>
        <p:spPr/>
        <p:txBody>
          <a:bodyPr>
            <a:normAutofit/>
          </a:bodyPr>
          <a:lstStyle/>
          <a:p>
            <a:r>
              <a:rPr lang="en-NZ" i="1" dirty="0">
                <a:hlinkClick r:id="rId2"/>
              </a:rPr>
              <a:t>Content Strategy for the Web</a:t>
            </a:r>
            <a:r>
              <a:rPr lang="en-NZ" dirty="0"/>
              <a:t>, Kristina Halvorson</a:t>
            </a:r>
          </a:p>
          <a:p>
            <a:r>
              <a:rPr lang="en-NZ" dirty="0"/>
              <a:t>User-centric, mobile-first, accessible</a:t>
            </a:r>
          </a:p>
          <a:p>
            <a:r>
              <a:rPr lang="en-NZ" dirty="0"/>
              <a:t>Substance, structure, workflow, governance</a:t>
            </a:r>
          </a:p>
          <a:p>
            <a:r>
              <a:rPr lang="en-NZ" dirty="0"/>
              <a:t>Business objectives, user needs</a:t>
            </a:r>
          </a:p>
          <a:p>
            <a:r>
              <a:rPr lang="en-NZ" dirty="0"/>
              <a:t>Life cycle: Creation, maintenance, deletion</a:t>
            </a:r>
          </a:p>
          <a:p>
            <a:r>
              <a:rPr lang="en-NZ" dirty="0"/>
              <a:t>“Most of the content we find online is simply in the way.”</a:t>
            </a:r>
          </a:p>
          <a:p>
            <a:r>
              <a:rPr lang="en-NZ" dirty="0">
                <a:hlinkClick r:id="rId3"/>
              </a:rPr>
              <a:t>gov.uk</a:t>
            </a:r>
            <a:endParaRPr lang="en-NZ" dirty="0"/>
          </a:p>
        </p:txBody>
      </p:sp>
    </p:spTree>
    <p:extLst>
      <p:ext uri="{BB962C8B-B14F-4D97-AF65-F5344CB8AC3E}">
        <p14:creationId xmlns:p14="http://schemas.microsoft.com/office/powerpoint/2010/main" val="226914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frequently asked questions</a:t>
            </a:r>
          </a:p>
        </p:txBody>
      </p:sp>
      <p:sp>
        <p:nvSpPr>
          <p:cNvPr id="3" name="Content Placeholder 2"/>
          <p:cNvSpPr>
            <a:spLocks noGrp="1"/>
          </p:cNvSpPr>
          <p:nvPr>
            <p:ph idx="1"/>
          </p:nvPr>
        </p:nvSpPr>
        <p:spPr/>
        <p:txBody>
          <a:bodyPr/>
          <a:lstStyle/>
          <a:p>
            <a:r>
              <a:rPr lang="en-US" dirty="0"/>
              <a:t>“One of the laziest and least useful forms of navigation that grows like a weed on the web is Frequently Asked Questions.” </a:t>
            </a:r>
            <a:r>
              <a:rPr lang="mr-IN" dirty="0"/>
              <a:t>–</a:t>
            </a:r>
            <a:r>
              <a:rPr lang="en-US" dirty="0"/>
              <a:t> Gerry McGovern</a:t>
            </a:r>
          </a:p>
          <a:p>
            <a:r>
              <a:rPr lang="en-US" dirty="0"/>
              <a:t>“FAQs are a way to show you've thought about what your users should know but haven't thought about your users.” </a:t>
            </a:r>
            <a:r>
              <a:rPr lang="mr-IN" dirty="0"/>
              <a:t>–</a:t>
            </a:r>
            <a:r>
              <a:rPr lang="en-US" dirty="0"/>
              <a:t> Sarah Richards</a:t>
            </a:r>
          </a:p>
          <a:p>
            <a:r>
              <a:rPr lang="en-US" dirty="0"/>
              <a:t>“If a question is frequently asked, it means you need that content on your site. Structure that content clearly so you won’t need another page repeating the same information in a different way.” </a:t>
            </a:r>
            <a:r>
              <a:rPr lang="mr-IN" dirty="0"/>
              <a:t>–</a:t>
            </a:r>
            <a:r>
              <a:rPr lang="en-US" dirty="0"/>
              <a:t> Sarah Richards</a:t>
            </a:r>
          </a:p>
        </p:txBody>
      </p:sp>
    </p:spTree>
    <p:extLst>
      <p:ext uri="{BB962C8B-B14F-4D97-AF65-F5344CB8AC3E}">
        <p14:creationId xmlns:p14="http://schemas.microsoft.com/office/powerpoint/2010/main" val="1328592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Methodology</a:t>
            </a:r>
          </a:p>
        </p:txBody>
      </p:sp>
      <p:sp>
        <p:nvSpPr>
          <p:cNvPr id="3" name="Content Placeholder 2"/>
          <p:cNvSpPr>
            <a:spLocks noGrp="1"/>
          </p:cNvSpPr>
          <p:nvPr>
            <p:ph idx="1"/>
          </p:nvPr>
        </p:nvSpPr>
        <p:spPr/>
        <p:txBody>
          <a:bodyPr/>
          <a:lstStyle/>
          <a:p>
            <a:r>
              <a:rPr lang="en-NZ" dirty="0"/>
              <a:t>Agile development: Iterative, incremental</a:t>
            </a:r>
          </a:p>
          <a:p>
            <a:r>
              <a:rPr lang="en-NZ" dirty="0"/>
              <a:t>User research, stakeholder research, business research</a:t>
            </a:r>
          </a:p>
          <a:p>
            <a:r>
              <a:rPr lang="en-NZ" dirty="0"/>
              <a:t>People, relationships</a:t>
            </a:r>
          </a:p>
          <a:p>
            <a:r>
              <a:rPr lang="en-NZ" dirty="0"/>
              <a:t>Auditing</a:t>
            </a:r>
          </a:p>
        </p:txBody>
      </p:sp>
    </p:spTree>
    <p:extLst>
      <p:ext uri="{BB962C8B-B14F-4D97-AF65-F5344CB8AC3E}">
        <p14:creationId xmlns:p14="http://schemas.microsoft.com/office/powerpoint/2010/main" val="2359308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story</a:t>
            </a:r>
          </a:p>
        </p:txBody>
      </p:sp>
      <p:sp>
        <p:nvSpPr>
          <p:cNvPr id="3" name="Content Placeholder 2"/>
          <p:cNvSpPr>
            <a:spLocks noGrp="1"/>
          </p:cNvSpPr>
          <p:nvPr>
            <p:ph idx="1"/>
          </p:nvPr>
        </p:nvSpPr>
        <p:spPr>
          <a:xfrm>
            <a:off x="838199" y="1825625"/>
            <a:ext cx="11059949" cy="4351338"/>
          </a:xfrm>
        </p:spPr>
        <p:txBody>
          <a:bodyPr/>
          <a:lstStyle/>
          <a:p>
            <a:pPr marL="0" indent="0">
              <a:buNone/>
            </a:pPr>
            <a:r>
              <a:rPr lang="en-US" dirty="0"/>
              <a:t>As a &lt;persona&gt; </a:t>
            </a:r>
          </a:p>
          <a:p>
            <a:pPr marL="0" indent="0">
              <a:buNone/>
            </a:pPr>
            <a:r>
              <a:rPr lang="en-US" dirty="0"/>
              <a:t>I want to &lt;do something&gt;</a:t>
            </a:r>
          </a:p>
          <a:p>
            <a:pPr marL="0" indent="0">
              <a:buNone/>
            </a:pPr>
            <a:r>
              <a:rPr lang="en-US" dirty="0"/>
              <a:t>So that &lt;goal&gt;</a:t>
            </a:r>
          </a:p>
        </p:txBody>
      </p:sp>
    </p:spTree>
    <p:extLst>
      <p:ext uri="{BB962C8B-B14F-4D97-AF65-F5344CB8AC3E}">
        <p14:creationId xmlns:p14="http://schemas.microsoft.com/office/powerpoint/2010/main" val="1596160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17900" y="0"/>
            <a:ext cx="5143500" cy="6858000"/>
          </a:xfrm>
          <a:prstGeom prst="rect">
            <a:avLst/>
          </a:prstGeom>
        </p:spPr>
      </p:pic>
    </p:spTree>
    <p:extLst>
      <p:ext uri="{BB962C8B-B14F-4D97-AF65-F5344CB8AC3E}">
        <p14:creationId xmlns:p14="http://schemas.microsoft.com/office/powerpoint/2010/main" val="2026785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Design, Sarah Richards</a:t>
            </a:r>
          </a:p>
        </p:txBody>
      </p:sp>
      <p:sp>
        <p:nvSpPr>
          <p:cNvPr id="3" name="Content Placeholder 2"/>
          <p:cNvSpPr>
            <a:spLocks noGrp="1"/>
          </p:cNvSpPr>
          <p:nvPr>
            <p:ph idx="1"/>
          </p:nvPr>
        </p:nvSpPr>
        <p:spPr/>
        <p:txBody>
          <a:bodyPr/>
          <a:lstStyle/>
          <a:p>
            <a:r>
              <a:rPr lang="en-US" dirty="0"/>
              <a:t>"Sometimes what a user wants gets forgotten in a lot of pages saying what the business or </a:t>
            </a:r>
            <a:r>
              <a:rPr lang="en-US" dirty="0" err="1"/>
              <a:t>organisation</a:t>
            </a:r>
            <a:r>
              <a:rPr lang="en-US" dirty="0"/>
              <a:t> wants to say.” p.5.</a:t>
            </a:r>
          </a:p>
          <a:p>
            <a:r>
              <a:rPr lang="en-US" dirty="0"/>
              <a:t>"The more you publish, the more you expect your audience to read, and the more you'll have to update and maintain. You're creating more work for everyone.” p.127.</a:t>
            </a:r>
          </a:p>
          <a:p>
            <a:endParaRPr lang="en-US" dirty="0"/>
          </a:p>
        </p:txBody>
      </p:sp>
    </p:spTree>
    <p:extLst>
      <p:ext uri="{BB962C8B-B14F-4D97-AF65-F5344CB8AC3E}">
        <p14:creationId xmlns:p14="http://schemas.microsoft.com/office/powerpoint/2010/main" val="30748494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Experience</a:t>
            </a:r>
          </a:p>
        </p:txBody>
      </p:sp>
      <p:sp>
        <p:nvSpPr>
          <p:cNvPr id="3" name="Content Placeholder 2"/>
          <p:cNvSpPr>
            <a:spLocks noGrp="1"/>
          </p:cNvSpPr>
          <p:nvPr>
            <p:ph idx="1"/>
          </p:nvPr>
        </p:nvSpPr>
        <p:spPr/>
        <p:txBody>
          <a:bodyPr/>
          <a:lstStyle/>
          <a:p>
            <a:r>
              <a:rPr lang="en-NZ" dirty="0"/>
              <a:t>Get some</a:t>
            </a:r>
          </a:p>
        </p:txBody>
      </p:sp>
    </p:spTree>
    <p:extLst>
      <p:ext uri="{BB962C8B-B14F-4D97-AF65-F5344CB8AC3E}">
        <p14:creationId xmlns:p14="http://schemas.microsoft.com/office/powerpoint/2010/main" val="2115138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Strategy for the Web, Kristina Halvorson</a:t>
            </a:r>
          </a:p>
        </p:txBody>
      </p:sp>
      <p:sp>
        <p:nvSpPr>
          <p:cNvPr id="3" name="Content Placeholder 2"/>
          <p:cNvSpPr>
            <a:spLocks noGrp="1"/>
          </p:cNvSpPr>
          <p:nvPr>
            <p:ph idx="1"/>
          </p:nvPr>
        </p:nvSpPr>
        <p:spPr/>
        <p:txBody>
          <a:bodyPr>
            <a:normAutofit fontScale="77500" lnSpcReduction="20000"/>
          </a:bodyPr>
          <a:lstStyle/>
          <a:p>
            <a:r>
              <a:rPr lang="en-US" b="1" dirty="0"/>
              <a:t>Text is everywhere.</a:t>
            </a:r>
            <a:r>
              <a:rPr lang="en-US" dirty="0"/>
              <a:t> Today, most of the content on the web is text. We search for it in articles, blog posts, product descriptions, reviews, and more. We depend on it to tell us which video we’re about to watch, or where to click in order to complete our purchase. We create it ourselves using social media channels, blogs, wikis, and more. Text instructs, guides, informs, confirms, communicates, connects.</a:t>
            </a:r>
          </a:p>
          <a:p>
            <a:r>
              <a:rPr lang="en-US" b="1" dirty="0"/>
              <a:t>Text is different.</a:t>
            </a:r>
            <a:r>
              <a:rPr lang="en-US" dirty="0"/>
              <a:t> Video, audio, and images have established, familiar production processes that have been around for decades. Yes, when we deliver these assets online, they require a different kind of preparation from when we deliver them elsewhere. But typically, once these assets are online, we don’t worry about them again until it’s time to move them or remove them. They don’t require the same care and feeding as text.</a:t>
            </a:r>
          </a:p>
          <a:p>
            <a:r>
              <a:rPr lang="en-US" b="1" dirty="0"/>
              <a:t>Text is messy as hell.</a:t>
            </a:r>
            <a:r>
              <a:rPr lang="en-US" dirty="0"/>
              <a:t> As anyone who’s ever dealt with web content knows, text is a moving target with multiple owners and stakeholders. It’s the most complex kind of content to produce, and it’s the easiest to lose control of.</a:t>
            </a:r>
          </a:p>
        </p:txBody>
      </p:sp>
    </p:spTree>
    <p:extLst>
      <p:ext uri="{BB962C8B-B14F-4D97-AF65-F5344CB8AC3E}">
        <p14:creationId xmlns:p14="http://schemas.microsoft.com/office/powerpoint/2010/main" val="1169627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Writing style</a:t>
            </a:r>
          </a:p>
        </p:txBody>
      </p:sp>
      <p:sp>
        <p:nvSpPr>
          <p:cNvPr id="3" name="Content Placeholder 2"/>
          <p:cNvSpPr>
            <a:spLocks noGrp="1"/>
          </p:cNvSpPr>
          <p:nvPr>
            <p:ph idx="1"/>
          </p:nvPr>
        </p:nvSpPr>
        <p:spPr/>
        <p:txBody>
          <a:bodyPr/>
          <a:lstStyle/>
          <a:p>
            <a:r>
              <a:rPr lang="en-NZ" dirty="0"/>
              <a:t>Simple sentence structure</a:t>
            </a:r>
          </a:p>
          <a:p>
            <a:r>
              <a:rPr lang="en-NZ" dirty="0"/>
              <a:t>Active voice</a:t>
            </a:r>
          </a:p>
          <a:p>
            <a:r>
              <a:rPr lang="en-NZ" dirty="0"/>
              <a:t>Plain English</a:t>
            </a:r>
          </a:p>
          <a:p>
            <a:r>
              <a:rPr lang="en-NZ" dirty="0"/>
              <a:t>Audience, personas</a:t>
            </a:r>
          </a:p>
          <a:p>
            <a:r>
              <a:rPr lang="en-NZ" dirty="0"/>
              <a:t>Microcopy: Meaningful, practical</a:t>
            </a:r>
          </a:p>
          <a:p>
            <a:r>
              <a:rPr lang="en-NZ" dirty="0"/>
              <a:t>Speaking directly to an individual</a:t>
            </a:r>
          </a:p>
        </p:txBody>
      </p:sp>
    </p:spTree>
    <p:extLst>
      <p:ext uri="{BB962C8B-B14F-4D97-AF65-F5344CB8AC3E}">
        <p14:creationId xmlns:p14="http://schemas.microsoft.com/office/powerpoint/2010/main" val="537789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65600" y="0"/>
            <a:ext cx="3855697" cy="6858000"/>
          </a:xfrm>
          <a:prstGeom prst="rect">
            <a:avLst/>
          </a:prstGeom>
        </p:spPr>
      </p:pic>
    </p:spTree>
    <p:extLst>
      <p:ext uri="{BB962C8B-B14F-4D97-AF65-F5344CB8AC3E}">
        <p14:creationId xmlns:p14="http://schemas.microsoft.com/office/powerpoint/2010/main" val="1264232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Active and passive</a:t>
            </a:r>
          </a:p>
        </p:txBody>
      </p:sp>
      <p:sp>
        <p:nvSpPr>
          <p:cNvPr id="3" name="Content Placeholder 2"/>
          <p:cNvSpPr>
            <a:spLocks noGrp="1"/>
          </p:cNvSpPr>
          <p:nvPr>
            <p:ph idx="1"/>
          </p:nvPr>
        </p:nvSpPr>
        <p:spPr/>
        <p:txBody>
          <a:bodyPr>
            <a:normAutofit lnSpcReduction="10000"/>
          </a:bodyPr>
          <a:lstStyle/>
          <a:p>
            <a:r>
              <a:rPr lang="en-NZ" dirty="0"/>
              <a:t>The subject performs the action, or the subject receives the action.</a:t>
            </a:r>
          </a:p>
          <a:p>
            <a:r>
              <a:rPr lang="en-NZ" dirty="0"/>
              <a:t>Marilyn mailed the letter.</a:t>
            </a:r>
          </a:p>
          <a:p>
            <a:r>
              <a:rPr lang="en-NZ" dirty="0"/>
              <a:t>The letter was mailed by Marilyn.</a:t>
            </a:r>
          </a:p>
          <a:p>
            <a:r>
              <a:rPr lang="en-NZ" dirty="0"/>
              <a:t>The man ate five hamburgers.</a:t>
            </a:r>
          </a:p>
          <a:p>
            <a:r>
              <a:rPr lang="en-NZ" dirty="0"/>
              <a:t>Five hamburgers were eaten by the man.</a:t>
            </a:r>
          </a:p>
          <a:p>
            <a:r>
              <a:rPr lang="en-NZ" dirty="0"/>
              <a:t>Researchers showed that high stress can cause heart attacks.</a:t>
            </a:r>
          </a:p>
          <a:p>
            <a:r>
              <a:rPr lang="en-NZ" dirty="0"/>
              <a:t>It was demonstrated that heart attacks can be caused by high stress.</a:t>
            </a:r>
          </a:p>
        </p:txBody>
      </p:sp>
    </p:spTree>
    <p:extLst>
      <p:ext uri="{BB962C8B-B14F-4D97-AF65-F5344CB8AC3E}">
        <p14:creationId xmlns:p14="http://schemas.microsoft.com/office/powerpoint/2010/main" val="538127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Plain English</a:t>
            </a:r>
          </a:p>
        </p:txBody>
      </p:sp>
      <p:sp>
        <p:nvSpPr>
          <p:cNvPr id="3" name="Content Placeholder 2"/>
          <p:cNvSpPr>
            <a:spLocks noGrp="1"/>
          </p:cNvSpPr>
          <p:nvPr>
            <p:ph idx="1"/>
          </p:nvPr>
        </p:nvSpPr>
        <p:spPr/>
        <p:txBody>
          <a:bodyPr/>
          <a:lstStyle/>
          <a:p>
            <a:r>
              <a:rPr lang="en-NZ" dirty="0"/>
              <a:t>Layman’s terms</a:t>
            </a:r>
          </a:p>
          <a:p>
            <a:r>
              <a:rPr lang="en-NZ" dirty="0"/>
              <a:t>Clear and unambiguous language, without the use of technical or difficult words</a:t>
            </a:r>
          </a:p>
          <a:p>
            <a:r>
              <a:rPr lang="en-NZ" dirty="0"/>
              <a:t>“Omit needless words” – Strunk and White, </a:t>
            </a:r>
            <a:r>
              <a:rPr lang="en-NZ" i="1" dirty="0"/>
              <a:t>Elements of Style</a:t>
            </a:r>
          </a:p>
          <a:p>
            <a:r>
              <a:rPr lang="en-NZ" dirty="0"/>
              <a:t>“The first step towards clarity is writing simply” – </a:t>
            </a:r>
            <a:r>
              <a:rPr lang="en-NZ" i="1" dirty="0"/>
              <a:t>Psychological Bulletin</a:t>
            </a:r>
          </a:p>
          <a:p>
            <a:r>
              <a:rPr lang="en-NZ" dirty="0"/>
              <a:t>“Direct, declarative sentences with simple common words are usually best” – </a:t>
            </a:r>
            <a:r>
              <a:rPr lang="en-NZ" i="1" dirty="0"/>
              <a:t>APA publication manual</a:t>
            </a:r>
            <a:endParaRPr lang="en-NZ" dirty="0"/>
          </a:p>
        </p:txBody>
      </p:sp>
    </p:spTree>
    <p:extLst>
      <p:ext uri="{BB962C8B-B14F-4D97-AF65-F5344CB8AC3E}">
        <p14:creationId xmlns:p14="http://schemas.microsoft.com/office/powerpoint/2010/main" val="4064863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394" y="1907678"/>
            <a:ext cx="10515600" cy="1325563"/>
          </a:xfrm>
        </p:spPr>
        <p:txBody>
          <a:bodyPr>
            <a:normAutofit fontScale="90000"/>
          </a:bodyPr>
          <a:lstStyle/>
          <a:p>
            <a:r>
              <a:rPr lang="en-NZ" dirty="0"/>
              <a:t>Cases of Erudite Vernacular Utilized Irrespective of Necessity: Problems with Using Long Words Needlessly</a:t>
            </a:r>
          </a:p>
        </p:txBody>
      </p:sp>
      <p:sp>
        <p:nvSpPr>
          <p:cNvPr id="3" name="Content Placeholder 2"/>
          <p:cNvSpPr>
            <a:spLocks noGrp="1"/>
          </p:cNvSpPr>
          <p:nvPr>
            <p:ph idx="1"/>
          </p:nvPr>
        </p:nvSpPr>
        <p:spPr>
          <a:xfrm>
            <a:off x="806394" y="3574913"/>
            <a:ext cx="10515600" cy="4351338"/>
          </a:xfrm>
        </p:spPr>
        <p:txBody>
          <a:bodyPr/>
          <a:lstStyle/>
          <a:p>
            <a:r>
              <a:rPr lang="en-NZ" dirty="0"/>
              <a:t>Daniel Oppenheimer, </a:t>
            </a:r>
            <a:r>
              <a:rPr lang="en-NZ" i="1" dirty="0"/>
              <a:t>Applied Cognitive Psychology</a:t>
            </a:r>
          </a:p>
          <a:p>
            <a:r>
              <a:rPr lang="en-NZ" dirty="0"/>
              <a:t>2006 Ig Nobel Prize winner</a:t>
            </a:r>
          </a:p>
          <a:p>
            <a:r>
              <a:rPr lang="en-NZ" dirty="0">
                <a:hlinkClick r:id="rId2"/>
              </a:rPr>
              <a:t>Article</a:t>
            </a:r>
            <a:endParaRPr lang="en-NZ" dirty="0"/>
          </a:p>
        </p:txBody>
      </p:sp>
    </p:spTree>
    <p:extLst>
      <p:ext uri="{BB962C8B-B14F-4D97-AF65-F5344CB8AC3E}">
        <p14:creationId xmlns:p14="http://schemas.microsoft.com/office/powerpoint/2010/main" val="345101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8E3E123-A269-4C2C-B83D-CCF8CE8D6D2D}" vid="{616D8776-4612-40CB-A629-823BC9E38832}"/>
    </a:ext>
  </a:extLst>
</a:theme>
</file>

<file path=docProps/app.xml><?xml version="1.0" encoding="utf-8"?>
<Properties xmlns="http://schemas.openxmlformats.org/officeDocument/2006/extended-properties" xmlns:vt="http://schemas.openxmlformats.org/officeDocument/2006/docPropsVTypes">
  <Template>blank</Template>
  <TotalTime>748</TotalTime>
  <Words>1491</Words>
  <Application>Microsoft Office PowerPoint</Application>
  <PresentationFormat>Widescreen</PresentationFormat>
  <Paragraphs>139</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Consolas</vt:lpstr>
      <vt:lpstr>Verdana</vt:lpstr>
      <vt:lpstr>Office Theme</vt:lpstr>
      <vt:lpstr>Writing for the web</vt:lpstr>
      <vt:lpstr>Hail the maintainers</vt:lpstr>
      <vt:lpstr>PowerPoint Presentation</vt:lpstr>
      <vt:lpstr>Content Strategy for the Web, Kristina Halvorson</vt:lpstr>
      <vt:lpstr>Writing style</vt:lpstr>
      <vt:lpstr>PowerPoint Presentation</vt:lpstr>
      <vt:lpstr>Active and passive</vt:lpstr>
      <vt:lpstr>Plain English</vt:lpstr>
      <vt:lpstr>Cases of Erudite Vernacular Utilized Irrespective of Necessity: Problems with Using Long Words Needlessly</vt:lpstr>
      <vt:lpstr>Undergraduate writing habits</vt:lpstr>
      <vt:lpstr>Fluency</vt:lpstr>
      <vt:lpstr>The thesaurus test</vt:lpstr>
      <vt:lpstr>The translation test</vt:lpstr>
      <vt:lpstr>The simplification test</vt:lpstr>
      <vt:lpstr>The Public Speaks: An Empirical Study of Legal Communication</vt:lpstr>
      <vt:lpstr>Which passage would you prefer to read in a legal document?</vt:lpstr>
      <vt:lpstr>Which passage would you prefer to read in a legal document?</vt:lpstr>
      <vt:lpstr>Results</vt:lpstr>
      <vt:lpstr>Conclusions</vt:lpstr>
      <vt:lpstr>George Orwell on writing</vt:lpstr>
      <vt:lpstr>PowerPoint Presentation</vt:lpstr>
      <vt:lpstr>Writing structure</vt:lpstr>
      <vt:lpstr>PowerPoint Presentation</vt:lpstr>
      <vt:lpstr>Analytics</vt:lpstr>
      <vt:lpstr>Accessibilty</vt:lpstr>
      <vt:lpstr>Why Target was sued</vt:lpstr>
      <vt:lpstr>PowerPoint Presentation</vt:lpstr>
      <vt:lpstr>Search Engine Optimisation (SEO)</vt:lpstr>
      <vt:lpstr>Algorithms</vt:lpstr>
      <vt:lpstr>PowerPoint Presentation</vt:lpstr>
      <vt:lpstr>PowerPoint Presentation</vt:lpstr>
      <vt:lpstr>Content strategy</vt:lpstr>
      <vt:lpstr>No frequently asked questions</vt:lpstr>
      <vt:lpstr>Methodology</vt:lpstr>
      <vt:lpstr>User story</vt:lpstr>
      <vt:lpstr>PowerPoint Presentation</vt:lpstr>
      <vt:lpstr>Content Design, Sarah Richards</vt:lpstr>
      <vt:lpstr>Experience</vt:lpstr>
    </vt:vector>
  </TitlesOfParts>
  <Company>The University of Auckland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for the web</dc:title>
  <dc:creator>Jonathan Burgess</dc:creator>
  <cp:lastModifiedBy>Stephen Turner</cp:lastModifiedBy>
  <cp:revision>36</cp:revision>
  <dcterms:created xsi:type="dcterms:W3CDTF">2017-10-04T21:57:30Z</dcterms:created>
  <dcterms:modified xsi:type="dcterms:W3CDTF">2019-04-04T09:08:03Z</dcterms:modified>
</cp:coreProperties>
</file>