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2"/>
  </p:notesMasterIdLst>
  <p:sldIdLst>
    <p:sldId id="283" r:id="rId2"/>
    <p:sldId id="329" r:id="rId3"/>
    <p:sldId id="333" r:id="rId4"/>
    <p:sldId id="322" r:id="rId5"/>
    <p:sldId id="327" r:id="rId6"/>
    <p:sldId id="323" r:id="rId7"/>
    <p:sldId id="324" r:id="rId8"/>
    <p:sldId id="325" r:id="rId9"/>
    <p:sldId id="328" r:id="rId10"/>
    <p:sldId id="326" r:id="rId11"/>
  </p:sldIdLst>
  <p:sldSz cx="12192000" cy="6858000"/>
  <p:notesSz cx="6858000" cy="9144000"/>
  <p:embeddedFontLst>
    <p:embeddedFont>
      <p:font typeface="Calibri" panose="020F050202020403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lv-LV"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94024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EAE5-08D8-48F1-965C-5F674AC26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A74AF2CA-4252-4066-B0B7-C16F342029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A92B755-2ABB-46A9-A8AE-B1376A26D952}"/>
              </a:ext>
            </a:extLst>
          </p:cNvPr>
          <p:cNvSpPr>
            <a:spLocks noGrp="1"/>
          </p:cNvSpPr>
          <p:nvPr>
            <p:ph type="dt" sz="half" idx="10"/>
          </p:nvPr>
        </p:nvSpPr>
        <p:spPr/>
        <p:txBody>
          <a:bodyPr/>
          <a:lstStyle/>
          <a:p>
            <a:fld id="{77AE2656-91B9-418C-8D61-D283EDC6E40A}" type="datetimeFigureOut">
              <a:rPr lang="en-NZ" smtClean="0"/>
              <a:t>10/04/2019</a:t>
            </a:fld>
            <a:endParaRPr lang="en-NZ" dirty="0"/>
          </a:p>
        </p:txBody>
      </p:sp>
      <p:sp>
        <p:nvSpPr>
          <p:cNvPr id="5" name="Footer Placeholder 4">
            <a:extLst>
              <a:ext uri="{FF2B5EF4-FFF2-40B4-BE49-F238E27FC236}">
                <a16:creationId xmlns:a16="http://schemas.microsoft.com/office/drawing/2014/main" id="{51E6A360-326A-4AFC-897E-A40588AC5AB1}"/>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EEA9DAB-BFFB-41DE-93F5-A1B973C55999}"/>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00107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D9C6-64A3-4C27-8F06-A5C3A9BF622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40BFA8F-8B2B-4885-9902-8B8D1BCDC6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0F99E-3D6C-4815-848F-0180A4A38BF7}"/>
              </a:ext>
            </a:extLst>
          </p:cNvPr>
          <p:cNvSpPr>
            <a:spLocks noGrp="1"/>
          </p:cNvSpPr>
          <p:nvPr>
            <p:ph type="dt" sz="half" idx="10"/>
          </p:nvPr>
        </p:nvSpPr>
        <p:spPr/>
        <p:txBody>
          <a:bodyPr/>
          <a:lstStyle/>
          <a:p>
            <a:fld id="{77AE2656-91B9-418C-8D61-D283EDC6E40A}" type="datetimeFigureOut">
              <a:rPr lang="en-NZ" smtClean="0"/>
              <a:t>10/04/2019</a:t>
            </a:fld>
            <a:endParaRPr lang="en-NZ" dirty="0"/>
          </a:p>
        </p:txBody>
      </p:sp>
      <p:sp>
        <p:nvSpPr>
          <p:cNvPr id="5" name="Footer Placeholder 4">
            <a:extLst>
              <a:ext uri="{FF2B5EF4-FFF2-40B4-BE49-F238E27FC236}">
                <a16:creationId xmlns:a16="http://schemas.microsoft.com/office/drawing/2014/main" id="{AF5E0A89-2290-42FB-8695-2B310D62D298}"/>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1AE88B2-C6FC-4455-9897-B675A114C4CD}"/>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30295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5" name="Google Shape;65;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3" name="Google Shape;7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v-L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lv-LV"/>
              <a:t>‹#›</a:t>
            </a:fld>
            <a:endParaRPr/>
          </a:p>
        </p:txBody>
      </p:sp>
      <p:pic>
        <p:nvPicPr>
          <p:cNvPr id="15" name="Google Shape;15;p1"/>
          <p:cNvPicPr preferRelativeResize="0"/>
          <p:nvPr/>
        </p:nvPicPr>
        <p:blipFill rotWithShape="1">
          <a:blip r:embed="rId14">
            <a:alphaModFix/>
          </a:blip>
          <a:srcRect/>
          <a:stretch/>
        </p:blipFill>
        <p:spPr>
          <a:xfrm>
            <a:off x="9982200" y="271463"/>
            <a:ext cx="1851396" cy="6119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1" r:id="rId10"/>
    <p:sldLayoutId id="214748366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vija.trofimova@auckland.ac.nz" TargetMode="Externa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s://cdn.auckland.ac.nz/assets/alumni/publications/ingenio/Ingenio-Spring-2018.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www.merriam-webster.com/dictionary/jargon"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04F1-CD40-420B-85AF-0C471CFC06F3}"/>
              </a:ext>
            </a:extLst>
          </p:cNvPr>
          <p:cNvSpPr>
            <a:spLocks noGrp="1"/>
          </p:cNvSpPr>
          <p:nvPr>
            <p:ph type="ctrTitle"/>
          </p:nvPr>
        </p:nvSpPr>
        <p:spPr>
          <a:xfrm>
            <a:off x="200721" y="0"/>
            <a:ext cx="11753385" cy="5911702"/>
          </a:xfrm>
        </p:spPr>
        <p:txBody>
          <a:bodyPr>
            <a:normAutofit/>
          </a:bodyPr>
          <a:lstStyle/>
          <a:p>
            <a:r>
              <a:rPr lang="en-NZ" sz="4900" b="1" dirty="0">
                <a:solidFill>
                  <a:srgbClr val="C00000"/>
                </a:solidFill>
              </a:rPr>
              <a:t>Comms 200</a:t>
            </a:r>
            <a:br>
              <a:rPr lang="en-NZ" sz="4900" b="1" dirty="0">
                <a:solidFill>
                  <a:srgbClr val="C00000"/>
                </a:solidFill>
              </a:rPr>
            </a:br>
            <a:br>
              <a:rPr lang="en-NZ" sz="4900" b="1" dirty="0">
                <a:solidFill>
                  <a:srgbClr val="C00000"/>
                </a:solidFill>
              </a:rPr>
            </a:br>
            <a:r>
              <a:rPr lang="en-NZ" sz="4900" b="1" dirty="0">
                <a:solidFill>
                  <a:srgbClr val="C00000"/>
                </a:solidFill>
              </a:rPr>
              <a:t>Week 4: Writing tools</a:t>
            </a:r>
            <a:br>
              <a:rPr lang="en-NZ" sz="4900" b="1" dirty="0">
                <a:solidFill>
                  <a:srgbClr val="C00000"/>
                </a:solidFill>
              </a:rPr>
            </a:br>
            <a:br>
              <a:rPr lang="en-NZ" sz="4900" b="1" dirty="0">
                <a:solidFill>
                  <a:srgbClr val="C00000"/>
                </a:solidFill>
              </a:rPr>
            </a:br>
            <a:r>
              <a:rPr lang="en-NZ" sz="2400" dirty="0">
                <a:solidFill>
                  <a:schemeClr val="tx1"/>
                </a:solidFill>
              </a:rPr>
              <a:t>Dr </a:t>
            </a:r>
            <a:r>
              <a:rPr lang="en-NZ" sz="2400" dirty="0" err="1">
                <a:solidFill>
                  <a:schemeClr val="tx1"/>
                </a:solidFill>
              </a:rPr>
              <a:t>Evija</a:t>
            </a:r>
            <a:r>
              <a:rPr lang="en-NZ" sz="2400" dirty="0">
                <a:solidFill>
                  <a:schemeClr val="tx1"/>
                </a:solidFill>
              </a:rPr>
              <a:t> </a:t>
            </a:r>
            <a:r>
              <a:rPr lang="en-NZ" sz="2400" dirty="0" err="1">
                <a:solidFill>
                  <a:schemeClr val="tx1"/>
                </a:solidFill>
              </a:rPr>
              <a:t>Trofimova</a:t>
            </a:r>
            <a:br>
              <a:rPr lang="en-NZ" sz="2400" dirty="0">
                <a:solidFill>
                  <a:schemeClr val="tx1"/>
                </a:solidFill>
              </a:rPr>
            </a:br>
            <a:r>
              <a:rPr lang="en-NZ" sz="2400" dirty="0">
                <a:solidFill>
                  <a:schemeClr val="tx1"/>
                </a:solidFill>
                <a:hlinkClick r:id="rId2"/>
              </a:rPr>
              <a:t>evija.trofimova@auckland.ac.nz</a:t>
            </a:r>
            <a:r>
              <a:rPr lang="en-NZ" sz="2400" dirty="0">
                <a:solidFill>
                  <a:schemeClr val="tx1"/>
                </a:solidFill>
              </a:rPr>
              <a:t> </a:t>
            </a:r>
            <a:br>
              <a:rPr lang="en-NZ" sz="2400" dirty="0">
                <a:solidFill>
                  <a:schemeClr val="tx1"/>
                </a:solidFill>
              </a:rPr>
            </a:br>
            <a:r>
              <a:rPr lang="en-NZ" sz="2400" dirty="0">
                <a:solidFill>
                  <a:schemeClr val="tx1"/>
                </a:solidFill>
              </a:rPr>
              <a:t>Centre for Learning and Research in Higher Education (</a:t>
            </a:r>
            <a:r>
              <a:rPr lang="en-NZ" sz="2400" dirty="0" err="1">
                <a:solidFill>
                  <a:schemeClr val="tx1"/>
                </a:solidFill>
              </a:rPr>
              <a:t>CLeaR</a:t>
            </a:r>
            <a:r>
              <a:rPr lang="en-NZ" sz="2400" dirty="0">
                <a:solidFill>
                  <a:schemeClr val="tx1"/>
                </a:solidFill>
              </a:rPr>
              <a:t>)</a:t>
            </a:r>
            <a:br>
              <a:rPr lang="en-US" sz="2400" dirty="0">
                <a:solidFill>
                  <a:schemeClr val="tx1"/>
                </a:solidFill>
              </a:rPr>
            </a:br>
            <a:endParaRPr lang="en-NZ" sz="2400" b="1" dirty="0">
              <a:solidFill>
                <a:srgbClr val="C00000"/>
              </a:solidFill>
            </a:endParaRPr>
          </a:p>
        </p:txBody>
      </p:sp>
    </p:spTree>
    <p:extLst>
      <p:ext uri="{BB962C8B-B14F-4D97-AF65-F5344CB8AC3E}">
        <p14:creationId xmlns:p14="http://schemas.microsoft.com/office/powerpoint/2010/main" val="315318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25C4C-9AD5-4BFF-9330-6F56B6AD619B}"/>
              </a:ext>
            </a:extLst>
          </p:cNvPr>
          <p:cNvSpPr>
            <a:spLocks noGrp="1"/>
          </p:cNvSpPr>
          <p:nvPr>
            <p:ph type="title"/>
          </p:nvPr>
        </p:nvSpPr>
        <p:spPr/>
        <p:txBody>
          <a:bodyPr/>
          <a:lstStyle/>
          <a:p>
            <a:r>
              <a:rPr lang="en-NZ" dirty="0"/>
              <a:t>w</a:t>
            </a:r>
            <a:r>
              <a:rPr lang="lv-LV" dirty="0"/>
              <a:t>here to find</a:t>
            </a:r>
            <a:r>
              <a:rPr lang="en-NZ" dirty="0"/>
              <a:t> out</a:t>
            </a:r>
            <a:r>
              <a:rPr lang="lv-LV" dirty="0"/>
              <a:t> the meaning </a:t>
            </a:r>
            <a:br>
              <a:rPr lang="en-NZ"/>
            </a:br>
            <a:r>
              <a:rPr lang="en-NZ"/>
              <a:t>(</a:t>
            </a:r>
            <a:r>
              <a:rPr lang="en-NZ" dirty="0"/>
              <a:t>and spelling) </a:t>
            </a:r>
            <a:r>
              <a:rPr lang="lv-LV" dirty="0"/>
              <a:t>of words?</a:t>
            </a:r>
            <a:endParaRPr lang="en-NZ" dirty="0"/>
          </a:p>
        </p:txBody>
      </p:sp>
      <p:sp>
        <p:nvSpPr>
          <p:cNvPr id="3" name="Content Placeholder 2">
            <a:extLst>
              <a:ext uri="{FF2B5EF4-FFF2-40B4-BE49-F238E27FC236}">
                <a16:creationId xmlns:a16="http://schemas.microsoft.com/office/drawing/2014/main" id="{25548482-DF43-4F96-B420-CE539C0C544D}"/>
              </a:ext>
            </a:extLst>
          </p:cNvPr>
          <p:cNvSpPr>
            <a:spLocks noGrp="1"/>
          </p:cNvSpPr>
          <p:nvPr>
            <p:ph idx="1"/>
          </p:nvPr>
        </p:nvSpPr>
        <p:spPr/>
        <p:txBody>
          <a:bodyPr/>
          <a:lstStyle/>
          <a:p>
            <a:pPr marL="457200" indent="-457200"/>
            <a:r>
              <a:rPr lang="lv-LV" dirty="0"/>
              <a:t>traditional dictionaries (Oxford, Cambridge, Merriam-Webster, etc.)</a:t>
            </a:r>
          </a:p>
          <a:p>
            <a:r>
              <a:rPr lang="lv-LV" dirty="0"/>
              <a:t>   etymological dictionaries, incl. OED (Oxford’s historical dict.) </a:t>
            </a:r>
          </a:p>
          <a:p>
            <a:r>
              <a:rPr lang="lv-LV" dirty="0"/>
              <a:t>   slang dictionaries</a:t>
            </a:r>
          </a:p>
          <a:p>
            <a:r>
              <a:rPr lang="lv-LV" dirty="0"/>
              <a:t>   single-field dictionaries</a:t>
            </a:r>
          </a:p>
          <a:p>
            <a:r>
              <a:rPr lang="lv-LV" dirty="0"/>
              <a:t>   Wikipedia / Wiktionary (open-source projects)</a:t>
            </a:r>
          </a:p>
          <a:p>
            <a:r>
              <a:rPr lang="lv-LV" dirty="0"/>
              <a:t>   Google (incl. Google Dictionary integrated into Google Search)</a:t>
            </a:r>
          </a:p>
          <a:p>
            <a:r>
              <a:rPr lang="lv-LV" dirty="0"/>
              <a:t>   YouTube </a:t>
            </a:r>
          </a:p>
          <a:p>
            <a:r>
              <a:rPr lang="lv-LV" dirty="0"/>
              <a:t>   Thesauruses / thesauri  (Roget – also online, MS Word)</a:t>
            </a:r>
          </a:p>
          <a:p>
            <a:endParaRPr lang="en-NZ" dirty="0"/>
          </a:p>
        </p:txBody>
      </p:sp>
    </p:spTree>
    <p:extLst>
      <p:ext uri="{BB962C8B-B14F-4D97-AF65-F5344CB8AC3E}">
        <p14:creationId xmlns:p14="http://schemas.microsoft.com/office/powerpoint/2010/main" val="85806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B6622-7533-49A4-B47B-912FC81355F0}"/>
              </a:ext>
            </a:extLst>
          </p:cNvPr>
          <p:cNvSpPr>
            <a:spLocks noGrp="1"/>
          </p:cNvSpPr>
          <p:nvPr>
            <p:ph idx="1"/>
          </p:nvPr>
        </p:nvSpPr>
        <p:spPr>
          <a:xfrm>
            <a:off x="139148" y="149086"/>
            <a:ext cx="11214652" cy="6708913"/>
          </a:xfrm>
        </p:spPr>
        <p:txBody>
          <a:bodyPr>
            <a:normAutofit fontScale="62500" lnSpcReduction="20000"/>
          </a:bodyPr>
          <a:lstStyle/>
          <a:p>
            <a:pPr marL="0" indent="0">
              <a:lnSpc>
                <a:spcPct val="120000"/>
              </a:lnSpc>
              <a:spcBef>
                <a:spcPts val="0"/>
              </a:spcBef>
              <a:buNone/>
            </a:pPr>
            <a:r>
              <a:rPr lang="en-NZ" b="1" u="sng" dirty="0"/>
              <a:t>Text-modes #2:  Press release</a:t>
            </a:r>
            <a:endParaRPr lang="en-NZ" dirty="0"/>
          </a:p>
          <a:p>
            <a:pPr marL="0" indent="0">
              <a:lnSpc>
                <a:spcPct val="120000"/>
              </a:lnSpc>
              <a:spcBef>
                <a:spcPts val="0"/>
              </a:spcBef>
              <a:buNone/>
            </a:pPr>
            <a:r>
              <a:rPr lang="en-NZ" dirty="0"/>
              <a:t> </a:t>
            </a:r>
          </a:p>
          <a:p>
            <a:pPr marL="0" indent="0">
              <a:lnSpc>
                <a:spcPct val="120000"/>
              </a:lnSpc>
              <a:spcBef>
                <a:spcPts val="0"/>
              </a:spcBef>
              <a:buNone/>
            </a:pPr>
            <a:r>
              <a:rPr lang="en-NZ" dirty="0"/>
              <a:t>Due date: Friday, April 12, by 3.00 </a:t>
            </a:r>
          </a:p>
          <a:p>
            <a:pPr marL="0" indent="0">
              <a:lnSpc>
                <a:spcPct val="120000"/>
              </a:lnSpc>
              <a:spcBef>
                <a:spcPts val="0"/>
              </a:spcBef>
              <a:buNone/>
            </a:pPr>
            <a:r>
              <a:rPr lang="en-NZ" dirty="0"/>
              <a:t>Worth: 10%</a:t>
            </a:r>
          </a:p>
          <a:p>
            <a:pPr marL="0" indent="0">
              <a:lnSpc>
                <a:spcPct val="120000"/>
              </a:lnSpc>
              <a:spcBef>
                <a:spcPts val="0"/>
              </a:spcBef>
              <a:buNone/>
            </a:pPr>
            <a:r>
              <a:rPr lang="en-NZ" dirty="0"/>
              <a:t>Length: 250 words (10% leeway)</a:t>
            </a:r>
          </a:p>
          <a:p>
            <a:pPr marL="0" indent="0">
              <a:lnSpc>
                <a:spcPct val="120000"/>
              </a:lnSpc>
              <a:spcBef>
                <a:spcPts val="0"/>
              </a:spcBef>
              <a:buNone/>
            </a:pPr>
            <a:r>
              <a:rPr lang="en-NZ" dirty="0"/>
              <a:t> </a:t>
            </a:r>
          </a:p>
          <a:p>
            <a:pPr marL="0" indent="0">
              <a:lnSpc>
                <a:spcPct val="120000"/>
              </a:lnSpc>
              <a:spcBef>
                <a:spcPts val="0"/>
              </a:spcBef>
              <a:buNone/>
            </a:pPr>
            <a:r>
              <a:rPr lang="en-NZ" dirty="0"/>
              <a:t>Hand in to Arts Student Centre, and upload as a </a:t>
            </a:r>
            <a:r>
              <a:rPr lang="en-NZ" b="1" dirty="0"/>
              <a:t>single document</a:t>
            </a:r>
            <a:r>
              <a:rPr lang="en-NZ" dirty="0"/>
              <a:t> to Canvas-</a:t>
            </a:r>
            <a:r>
              <a:rPr lang="en-NZ" dirty="0" err="1"/>
              <a:t>turnitin</a:t>
            </a:r>
            <a:r>
              <a:rPr lang="en-NZ" dirty="0"/>
              <a:t>   </a:t>
            </a:r>
          </a:p>
          <a:p>
            <a:pPr marL="0" indent="0">
              <a:lnSpc>
                <a:spcPct val="120000"/>
              </a:lnSpc>
              <a:spcBef>
                <a:spcPts val="0"/>
              </a:spcBef>
              <a:buNone/>
            </a:pPr>
            <a:r>
              <a:rPr lang="en-NZ" dirty="0"/>
              <a:t> </a:t>
            </a:r>
          </a:p>
          <a:p>
            <a:pPr marL="0" indent="0">
              <a:lnSpc>
                <a:spcPct val="120000"/>
              </a:lnSpc>
              <a:spcBef>
                <a:spcPts val="0"/>
              </a:spcBef>
              <a:buNone/>
            </a:pPr>
            <a:r>
              <a:rPr lang="en-NZ" dirty="0"/>
              <a:t>Write and design a news release for circulation among local press media outlets that promotes a gala at your high school and motivates the local community and interested public to attend.</a:t>
            </a:r>
          </a:p>
          <a:p>
            <a:pPr marL="0" indent="0">
              <a:lnSpc>
                <a:spcPct val="120000"/>
              </a:lnSpc>
              <a:spcBef>
                <a:spcPts val="0"/>
              </a:spcBef>
              <a:buNone/>
            </a:pPr>
            <a:r>
              <a:rPr lang="en-NZ" dirty="0"/>
              <a:t> </a:t>
            </a:r>
          </a:p>
          <a:p>
            <a:pPr marL="0" indent="0">
              <a:lnSpc>
                <a:spcPct val="120000"/>
              </a:lnSpc>
              <a:spcBef>
                <a:spcPts val="0"/>
              </a:spcBef>
              <a:buNone/>
            </a:pPr>
            <a:r>
              <a:rPr lang="en-NZ" dirty="0"/>
              <a:t>You will need to research the history, location, standing, people, mission and values of your school, and to provide persuasive evidence for the significance and interest of the gala, including its proposed activities.</a:t>
            </a:r>
          </a:p>
          <a:p>
            <a:pPr marL="0" indent="0">
              <a:lnSpc>
                <a:spcPct val="120000"/>
              </a:lnSpc>
              <a:spcBef>
                <a:spcPts val="0"/>
              </a:spcBef>
              <a:buNone/>
            </a:pPr>
            <a:r>
              <a:rPr lang="en-NZ" dirty="0"/>
              <a:t> </a:t>
            </a:r>
          </a:p>
          <a:p>
            <a:pPr marL="0" indent="0">
              <a:lnSpc>
                <a:spcPct val="120000"/>
              </a:lnSpc>
              <a:spcBef>
                <a:spcPts val="0"/>
              </a:spcBef>
              <a:buNone/>
            </a:pPr>
            <a:r>
              <a:rPr lang="en-NZ" dirty="0"/>
              <a:t>Along with the necessary information about the event, consider the angle (direction) and story of your news release.</a:t>
            </a:r>
          </a:p>
          <a:p>
            <a:pPr marL="0" indent="0">
              <a:lnSpc>
                <a:spcPct val="120000"/>
              </a:lnSpc>
              <a:spcBef>
                <a:spcPts val="0"/>
              </a:spcBef>
              <a:buNone/>
            </a:pPr>
            <a:r>
              <a:rPr lang="en-NZ" dirty="0"/>
              <a:t> </a:t>
            </a:r>
          </a:p>
          <a:p>
            <a:pPr marL="0" indent="0">
              <a:lnSpc>
                <a:spcPct val="120000"/>
              </a:lnSpc>
              <a:spcBef>
                <a:spcPts val="0"/>
              </a:spcBef>
              <a:buNone/>
            </a:pPr>
            <a:r>
              <a:rPr lang="en-NZ" dirty="0"/>
              <a:t>Make sure you cover the 5 W’s and H’s (who, what, where, when, why and how). You will need to be creative about why the event is taking place, what will happen, and what or who it promotes. </a:t>
            </a:r>
          </a:p>
          <a:p>
            <a:pPr marL="0" indent="0">
              <a:lnSpc>
                <a:spcPct val="120000"/>
              </a:lnSpc>
              <a:spcBef>
                <a:spcPts val="0"/>
              </a:spcBef>
              <a:buNone/>
            </a:pPr>
            <a:r>
              <a:rPr lang="en-NZ" dirty="0"/>
              <a:t> </a:t>
            </a:r>
          </a:p>
          <a:p>
            <a:pPr marL="0" indent="0">
              <a:lnSpc>
                <a:spcPct val="120000"/>
              </a:lnSpc>
              <a:spcBef>
                <a:spcPts val="0"/>
              </a:spcBef>
              <a:buNone/>
            </a:pPr>
            <a:r>
              <a:rPr lang="en-NZ" dirty="0"/>
              <a:t>Be sure to provide school logo, contact information for the school, context about the school, a news release date. You may use fictitious quotes form school officials.  (you may use fictitious quotes). </a:t>
            </a:r>
          </a:p>
          <a:p>
            <a:pPr marL="0" indent="0">
              <a:lnSpc>
                <a:spcPct val="120000"/>
              </a:lnSpc>
              <a:spcBef>
                <a:spcPts val="0"/>
              </a:spcBef>
              <a:buNone/>
            </a:pPr>
            <a:r>
              <a:rPr lang="en-NZ" dirty="0"/>
              <a:t> </a:t>
            </a:r>
          </a:p>
          <a:p>
            <a:pPr marL="0" indent="0">
              <a:lnSpc>
                <a:spcPct val="120000"/>
              </a:lnSpc>
              <a:spcBef>
                <a:spcPts val="0"/>
              </a:spcBef>
              <a:buNone/>
            </a:pPr>
            <a:r>
              <a:rPr lang="en-NZ" dirty="0"/>
              <a:t> </a:t>
            </a:r>
          </a:p>
          <a:p>
            <a:pPr marL="0" indent="0">
              <a:lnSpc>
                <a:spcPct val="120000"/>
              </a:lnSpc>
              <a:spcBef>
                <a:spcPts val="0"/>
              </a:spcBef>
              <a:buNone/>
            </a:pPr>
            <a:r>
              <a:rPr lang="en-NZ" dirty="0"/>
              <a:t>(Adapted from DiMarco, 166-168)</a:t>
            </a:r>
          </a:p>
          <a:p>
            <a:endParaRPr lang="en-NZ" dirty="0"/>
          </a:p>
        </p:txBody>
      </p:sp>
    </p:spTree>
    <p:extLst>
      <p:ext uri="{BB962C8B-B14F-4D97-AF65-F5344CB8AC3E}">
        <p14:creationId xmlns:p14="http://schemas.microsoft.com/office/powerpoint/2010/main" val="219883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558D0C-0095-49E0-9019-C1E127C50894}"/>
              </a:ext>
            </a:extLst>
          </p:cNvPr>
          <p:cNvSpPr>
            <a:spLocks noGrp="1"/>
          </p:cNvSpPr>
          <p:nvPr>
            <p:ph idx="1"/>
          </p:nvPr>
        </p:nvSpPr>
        <p:spPr>
          <a:xfrm>
            <a:off x="838200" y="0"/>
            <a:ext cx="10515600" cy="6768548"/>
          </a:xfrm>
        </p:spPr>
        <p:txBody>
          <a:bodyPr>
            <a:normAutofit fontScale="70000" lnSpcReduction="20000"/>
          </a:bodyPr>
          <a:lstStyle/>
          <a:p>
            <a:pPr marL="0" indent="0">
              <a:lnSpc>
                <a:spcPct val="120000"/>
              </a:lnSpc>
              <a:spcBef>
                <a:spcPts val="0"/>
              </a:spcBef>
              <a:buNone/>
            </a:pPr>
            <a:r>
              <a:rPr lang="en-NZ" b="1" u="sng" dirty="0"/>
              <a:t>Text-modes #2:  Content copy</a:t>
            </a:r>
            <a:endParaRPr lang="en-NZ" dirty="0"/>
          </a:p>
          <a:p>
            <a:pPr marL="0" indent="0">
              <a:lnSpc>
                <a:spcPct val="120000"/>
              </a:lnSpc>
              <a:spcBef>
                <a:spcPts val="0"/>
              </a:spcBef>
              <a:buNone/>
            </a:pPr>
            <a:r>
              <a:rPr lang="en-NZ" dirty="0"/>
              <a:t>Due date: Friday, April 12, by 3.00 </a:t>
            </a:r>
          </a:p>
          <a:p>
            <a:pPr marL="0" indent="0">
              <a:lnSpc>
                <a:spcPct val="120000"/>
              </a:lnSpc>
              <a:spcBef>
                <a:spcPts val="0"/>
              </a:spcBef>
              <a:buNone/>
            </a:pPr>
            <a:r>
              <a:rPr lang="en-NZ" dirty="0"/>
              <a:t>Worth: 10%</a:t>
            </a:r>
          </a:p>
          <a:p>
            <a:pPr marL="0" indent="0">
              <a:lnSpc>
                <a:spcPct val="120000"/>
              </a:lnSpc>
              <a:spcBef>
                <a:spcPts val="0"/>
              </a:spcBef>
              <a:buNone/>
            </a:pPr>
            <a:r>
              <a:rPr lang="en-NZ" dirty="0"/>
              <a:t>Length</a:t>
            </a:r>
            <a:r>
              <a:rPr lang="en-NZ"/>
              <a:t>: 450 </a:t>
            </a:r>
            <a:r>
              <a:rPr lang="en-NZ" dirty="0"/>
              <a:t>words (10% leeway)</a:t>
            </a:r>
          </a:p>
          <a:p>
            <a:pPr marL="0" indent="0">
              <a:lnSpc>
                <a:spcPct val="120000"/>
              </a:lnSpc>
              <a:spcBef>
                <a:spcPts val="0"/>
              </a:spcBef>
              <a:buNone/>
            </a:pPr>
            <a:r>
              <a:rPr lang="en-NZ" dirty="0"/>
              <a:t> </a:t>
            </a:r>
          </a:p>
          <a:p>
            <a:pPr marL="0" indent="0">
              <a:lnSpc>
                <a:spcPct val="120000"/>
              </a:lnSpc>
              <a:spcBef>
                <a:spcPts val="0"/>
              </a:spcBef>
              <a:buNone/>
            </a:pPr>
            <a:r>
              <a:rPr lang="en-NZ" dirty="0"/>
              <a:t>Hand in to Arts Student Centre, and upload as a </a:t>
            </a:r>
            <a:r>
              <a:rPr lang="en-NZ" b="1" dirty="0"/>
              <a:t>single document</a:t>
            </a:r>
            <a:r>
              <a:rPr lang="en-NZ" dirty="0"/>
              <a:t> to Canvas-</a:t>
            </a:r>
            <a:r>
              <a:rPr lang="en-NZ" dirty="0" err="1"/>
              <a:t>turnitin</a:t>
            </a:r>
            <a:r>
              <a:rPr lang="en-NZ" dirty="0"/>
              <a:t>   </a:t>
            </a:r>
          </a:p>
          <a:p>
            <a:pPr marL="0" indent="0">
              <a:lnSpc>
                <a:spcPct val="120000"/>
              </a:lnSpc>
              <a:spcBef>
                <a:spcPts val="0"/>
              </a:spcBef>
              <a:buNone/>
            </a:pPr>
            <a:r>
              <a:rPr lang="en-NZ" dirty="0"/>
              <a:t> </a:t>
            </a:r>
          </a:p>
          <a:p>
            <a:pPr marL="0" indent="0">
              <a:lnSpc>
                <a:spcPct val="120000"/>
              </a:lnSpc>
              <a:spcBef>
                <a:spcPts val="0"/>
              </a:spcBef>
              <a:buNone/>
            </a:pPr>
            <a:r>
              <a:rPr lang="en-NZ" dirty="0"/>
              <a:t> </a:t>
            </a:r>
          </a:p>
          <a:p>
            <a:pPr marL="0" indent="0">
              <a:lnSpc>
                <a:spcPct val="120000"/>
              </a:lnSpc>
              <a:spcBef>
                <a:spcPts val="0"/>
              </a:spcBef>
              <a:buNone/>
            </a:pPr>
            <a:r>
              <a:rPr lang="en-NZ" dirty="0"/>
              <a:t>Research an aspect of university life or activity for </a:t>
            </a:r>
            <a:r>
              <a:rPr lang="en-NZ" i="1" dirty="0" err="1"/>
              <a:t>Ingenio</a:t>
            </a:r>
            <a:r>
              <a:rPr lang="en-NZ" dirty="0"/>
              <a:t>, the University of Auckland alumni magazine. </a:t>
            </a:r>
          </a:p>
          <a:p>
            <a:pPr marL="0" indent="0">
              <a:lnSpc>
                <a:spcPct val="120000"/>
              </a:lnSpc>
              <a:spcBef>
                <a:spcPts val="0"/>
              </a:spcBef>
              <a:buNone/>
            </a:pPr>
            <a:r>
              <a:rPr lang="en-NZ" dirty="0"/>
              <a:t> </a:t>
            </a:r>
          </a:p>
          <a:p>
            <a:pPr marL="0" indent="0">
              <a:lnSpc>
                <a:spcPct val="120000"/>
              </a:lnSpc>
              <a:spcBef>
                <a:spcPts val="0"/>
              </a:spcBef>
              <a:buNone/>
            </a:pPr>
            <a:r>
              <a:rPr lang="en-NZ" dirty="0"/>
              <a:t>See </a:t>
            </a:r>
            <a:r>
              <a:rPr lang="en-NZ" u="sng" dirty="0">
                <a:hlinkClick r:id="rId2"/>
              </a:rPr>
              <a:t>https://cdn.auckland.ac.nz/assets/alumni/publications/ingenio/Ingenio-Spring-2018.pdf</a:t>
            </a:r>
            <a:endParaRPr lang="en-NZ" dirty="0"/>
          </a:p>
          <a:p>
            <a:pPr marL="0" indent="0">
              <a:lnSpc>
                <a:spcPct val="120000"/>
              </a:lnSpc>
              <a:spcBef>
                <a:spcPts val="0"/>
              </a:spcBef>
              <a:buNone/>
            </a:pPr>
            <a:r>
              <a:rPr lang="en-NZ" dirty="0"/>
              <a:t> </a:t>
            </a:r>
          </a:p>
          <a:p>
            <a:pPr marL="0" indent="0">
              <a:lnSpc>
                <a:spcPct val="120000"/>
              </a:lnSpc>
              <a:spcBef>
                <a:spcPts val="0"/>
              </a:spcBef>
              <a:buNone/>
            </a:pPr>
            <a:r>
              <a:rPr lang="en-NZ" dirty="0"/>
              <a:t>Your article might address significant people, achievements, developments, programmes, activities, creations or events in the recent or current life of the university.</a:t>
            </a:r>
          </a:p>
          <a:p>
            <a:pPr marL="0" indent="0">
              <a:lnSpc>
                <a:spcPct val="120000"/>
              </a:lnSpc>
              <a:spcBef>
                <a:spcPts val="0"/>
              </a:spcBef>
              <a:buNone/>
            </a:pPr>
            <a:r>
              <a:rPr lang="en-NZ" dirty="0"/>
              <a:t> </a:t>
            </a:r>
          </a:p>
          <a:p>
            <a:pPr marL="0" indent="0">
              <a:lnSpc>
                <a:spcPct val="120000"/>
              </a:lnSpc>
              <a:spcBef>
                <a:spcPts val="0"/>
              </a:spcBef>
              <a:buNone/>
            </a:pPr>
            <a:r>
              <a:rPr lang="en-NZ" dirty="0"/>
              <a:t>Your article should engage a broad audience, including alumni, staff and students, and the general public, who would be interested in hearing or learning about the university. It should at once be informative, promote this public institution, and show evidence of research. </a:t>
            </a:r>
          </a:p>
          <a:p>
            <a:pPr marL="0" indent="0">
              <a:lnSpc>
                <a:spcPct val="120000"/>
              </a:lnSpc>
              <a:spcBef>
                <a:spcPts val="0"/>
              </a:spcBef>
              <a:buNone/>
            </a:pPr>
            <a:r>
              <a:rPr lang="en-NZ" dirty="0"/>
              <a:t> </a:t>
            </a:r>
          </a:p>
          <a:p>
            <a:pPr marL="0" indent="0">
              <a:lnSpc>
                <a:spcPct val="120000"/>
              </a:lnSpc>
              <a:spcBef>
                <a:spcPts val="0"/>
              </a:spcBef>
              <a:buNone/>
            </a:pPr>
            <a:r>
              <a:rPr lang="en-NZ" dirty="0"/>
              <a:t>Combine images and text in an appealing layout that suits this magazine. </a:t>
            </a:r>
          </a:p>
          <a:p>
            <a:pPr>
              <a:lnSpc>
                <a:spcPct val="120000"/>
              </a:lnSpc>
              <a:spcBef>
                <a:spcPts val="0"/>
              </a:spcBef>
            </a:pPr>
            <a:endParaRPr lang="en-NZ" dirty="0"/>
          </a:p>
        </p:txBody>
      </p:sp>
    </p:spTree>
    <p:extLst>
      <p:ext uri="{BB962C8B-B14F-4D97-AF65-F5344CB8AC3E}">
        <p14:creationId xmlns:p14="http://schemas.microsoft.com/office/powerpoint/2010/main" val="233226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AFEC-E0A0-4773-8561-75D92DF69FCE}"/>
              </a:ext>
            </a:extLst>
          </p:cNvPr>
          <p:cNvSpPr>
            <a:spLocks noGrp="1"/>
          </p:cNvSpPr>
          <p:nvPr>
            <p:ph type="title"/>
          </p:nvPr>
        </p:nvSpPr>
        <p:spPr/>
        <p:txBody>
          <a:bodyPr/>
          <a:lstStyle/>
          <a:p>
            <a:r>
              <a:rPr lang="en-NZ" dirty="0"/>
              <a:t>w</a:t>
            </a:r>
            <a:r>
              <a:rPr lang="lv-LV" dirty="0"/>
              <a:t>ord</a:t>
            </a:r>
            <a:r>
              <a:rPr lang="en-NZ" dirty="0"/>
              <a:t>-world #1</a:t>
            </a:r>
          </a:p>
        </p:txBody>
      </p:sp>
      <p:sp>
        <p:nvSpPr>
          <p:cNvPr id="3" name="Content Placeholder 2">
            <a:extLst>
              <a:ext uri="{FF2B5EF4-FFF2-40B4-BE49-F238E27FC236}">
                <a16:creationId xmlns:a16="http://schemas.microsoft.com/office/drawing/2014/main" id="{4C26FCF6-85C9-48C5-B6B2-211108EA4FF5}"/>
              </a:ext>
            </a:extLst>
          </p:cNvPr>
          <p:cNvSpPr>
            <a:spLocks noGrp="1"/>
          </p:cNvSpPr>
          <p:nvPr>
            <p:ph idx="1"/>
          </p:nvPr>
        </p:nvSpPr>
        <p:spPr>
          <a:xfrm>
            <a:off x="838200" y="1590261"/>
            <a:ext cx="10515600" cy="4902614"/>
          </a:xfrm>
        </p:spPr>
        <p:txBody>
          <a:bodyPr>
            <a:normAutofit lnSpcReduction="10000"/>
          </a:bodyPr>
          <a:lstStyle/>
          <a:p>
            <a:pPr marL="0" indent="0">
              <a:buNone/>
            </a:pPr>
            <a:r>
              <a:rPr lang="en-NZ" dirty="0"/>
              <a:t>word-world=</a:t>
            </a:r>
          </a:p>
          <a:p>
            <a:pPr marL="0" indent="0">
              <a:buNone/>
            </a:pPr>
            <a:endParaRPr lang="en-NZ" dirty="0"/>
          </a:p>
          <a:p>
            <a:pPr marL="457200" indent="-457200"/>
            <a:r>
              <a:rPr lang="lv-LV" dirty="0"/>
              <a:t>the world of thought (how things are conceptualised by human minds)</a:t>
            </a:r>
          </a:p>
          <a:p>
            <a:pPr marL="457200" indent="-457200"/>
            <a:r>
              <a:rPr lang="lv-LV" dirty="0"/>
              <a:t>the world of reality (how words commit us to shared understanding of the truth)</a:t>
            </a:r>
          </a:p>
          <a:p>
            <a:pPr marL="457200" indent="-457200"/>
            <a:r>
              <a:rPr lang="lv-LV" dirty="0"/>
              <a:t>the world of community (how words acquire shared understanding among groups of people, i.e., in our “word-worlds”)</a:t>
            </a:r>
          </a:p>
          <a:p>
            <a:pPr marL="457200" indent="-457200"/>
            <a:r>
              <a:rPr lang="lv-LV" dirty="0"/>
              <a:t>the world of emotions (how loaded words suggest/create attitudes)</a:t>
            </a:r>
          </a:p>
          <a:p>
            <a:pPr marL="457200" indent="-457200"/>
            <a:r>
              <a:rPr lang="lv-LV" dirty="0"/>
              <a:t>the world of social relations (how words are used to negotiate relationships)</a:t>
            </a:r>
          </a:p>
          <a:p>
            <a:endParaRPr lang="en-NZ" dirty="0"/>
          </a:p>
        </p:txBody>
      </p:sp>
    </p:spTree>
    <p:extLst>
      <p:ext uri="{BB962C8B-B14F-4D97-AF65-F5344CB8AC3E}">
        <p14:creationId xmlns:p14="http://schemas.microsoft.com/office/powerpoint/2010/main" val="2052965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3B0C-D30C-4659-AF90-0920A64090FA}"/>
              </a:ext>
            </a:extLst>
          </p:cNvPr>
          <p:cNvSpPr>
            <a:spLocks noGrp="1"/>
          </p:cNvSpPr>
          <p:nvPr>
            <p:ph type="title"/>
          </p:nvPr>
        </p:nvSpPr>
        <p:spPr/>
        <p:txBody>
          <a:bodyPr/>
          <a:lstStyle/>
          <a:p>
            <a:r>
              <a:rPr lang="en-NZ" dirty="0"/>
              <a:t>w</a:t>
            </a:r>
            <a:r>
              <a:rPr lang="lv-LV" dirty="0"/>
              <a:t>ord-world</a:t>
            </a:r>
            <a:r>
              <a:rPr lang="en-NZ" dirty="0"/>
              <a:t> #2</a:t>
            </a:r>
          </a:p>
        </p:txBody>
      </p:sp>
      <p:sp>
        <p:nvSpPr>
          <p:cNvPr id="3" name="Content Placeholder 2">
            <a:extLst>
              <a:ext uri="{FF2B5EF4-FFF2-40B4-BE49-F238E27FC236}">
                <a16:creationId xmlns:a16="http://schemas.microsoft.com/office/drawing/2014/main" id="{0CBBA27E-A939-47A5-A997-3E52B244B40A}"/>
              </a:ext>
            </a:extLst>
          </p:cNvPr>
          <p:cNvSpPr>
            <a:spLocks noGrp="1"/>
          </p:cNvSpPr>
          <p:nvPr>
            <p:ph idx="1"/>
          </p:nvPr>
        </p:nvSpPr>
        <p:spPr/>
        <p:txBody>
          <a:bodyPr>
            <a:normAutofit fontScale="92500" lnSpcReduction="10000"/>
          </a:bodyPr>
          <a:lstStyle/>
          <a:p>
            <a:pPr marL="457200" lvl="0" indent="-457200"/>
            <a:endParaRPr lang="en-NZ" dirty="0"/>
          </a:p>
          <a:p>
            <a:pPr marL="0" lvl="0" indent="0">
              <a:buNone/>
            </a:pPr>
            <a:r>
              <a:rPr lang="en-NZ" dirty="0"/>
              <a:t>w</a:t>
            </a:r>
            <a:r>
              <a:rPr lang="lv-LV" dirty="0"/>
              <a:t>ord-world </a:t>
            </a:r>
            <a:r>
              <a:rPr lang="en-NZ" dirty="0"/>
              <a:t>=</a:t>
            </a:r>
            <a:r>
              <a:rPr lang="lv-LV" dirty="0"/>
              <a:t> </a:t>
            </a:r>
            <a:r>
              <a:rPr lang="en-NZ" dirty="0"/>
              <a:t>a world (a social space) brought into being and shaped </a:t>
            </a:r>
            <a:r>
              <a:rPr lang="lv-LV" dirty="0"/>
              <a:t>by </a:t>
            </a:r>
            <a:r>
              <a:rPr lang="en-NZ" dirty="0"/>
              <a:t>a particular word/phrase </a:t>
            </a:r>
            <a:r>
              <a:rPr lang="lv-LV" dirty="0"/>
              <a:t>(</a:t>
            </a:r>
            <a:r>
              <a:rPr lang="en-NZ" dirty="0"/>
              <a:t>or several words</a:t>
            </a:r>
            <a:r>
              <a:rPr lang="lv-LV" dirty="0"/>
              <a:t>)</a:t>
            </a:r>
            <a:r>
              <a:rPr lang="en-NZ" dirty="0"/>
              <a:t>:</a:t>
            </a:r>
          </a:p>
          <a:p>
            <a:pPr marL="0" lvl="0" indent="0">
              <a:buNone/>
            </a:pPr>
            <a:endParaRPr lang="en-NZ" dirty="0"/>
          </a:p>
          <a:p>
            <a:pPr marL="457200" lvl="0" indent="-457200"/>
            <a:r>
              <a:rPr lang="en-NZ" dirty="0"/>
              <a:t>	s</a:t>
            </a:r>
            <a:r>
              <a:rPr lang="lv-LV" dirty="0"/>
              <a:t>ignals collective identity and belonging</a:t>
            </a:r>
            <a:endParaRPr lang="en-NZ" dirty="0"/>
          </a:p>
          <a:p>
            <a:pPr marL="457200" lvl="0" indent="-457200"/>
            <a:r>
              <a:rPr lang="en-NZ" dirty="0"/>
              <a:t>	is both personal (intimate) and communal</a:t>
            </a:r>
          </a:p>
          <a:p>
            <a:pPr marL="457200" lvl="0" indent="-457200"/>
            <a:r>
              <a:rPr lang="en-NZ" dirty="0"/>
              <a:t>	is context-bound, time-specific and place-based</a:t>
            </a:r>
            <a:endParaRPr lang="lv-LV" dirty="0"/>
          </a:p>
          <a:p>
            <a:pPr marL="0" lvl="0" indent="0">
              <a:buNone/>
            </a:pPr>
            <a:endParaRPr lang="en-NZ" dirty="0"/>
          </a:p>
          <a:p>
            <a:pPr marL="0" lvl="0" indent="0">
              <a:buNone/>
            </a:pPr>
            <a:r>
              <a:rPr lang="en-NZ" dirty="0"/>
              <a:t>E.g., ‘yours sincerely’, ‘wtf’, ‘pretty much’ and ‘key performance indicator’ belong to different word-worlds.</a:t>
            </a:r>
            <a:endParaRPr lang="lv-LV" dirty="0"/>
          </a:p>
          <a:p>
            <a:endParaRPr lang="en-NZ" dirty="0"/>
          </a:p>
        </p:txBody>
      </p:sp>
    </p:spTree>
    <p:extLst>
      <p:ext uri="{BB962C8B-B14F-4D97-AF65-F5344CB8AC3E}">
        <p14:creationId xmlns:p14="http://schemas.microsoft.com/office/powerpoint/2010/main" val="414478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4992-D0DE-48C8-837E-7BCFC3355B2F}"/>
              </a:ext>
            </a:extLst>
          </p:cNvPr>
          <p:cNvSpPr>
            <a:spLocks noGrp="1"/>
          </p:cNvSpPr>
          <p:nvPr>
            <p:ph type="title"/>
          </p:nvPr>
        </p:nvSpPr>
        <p:spPr/>
        <p:txBody>
          <a:bodyPr/>
          <a:lstStyle/>
          <a:p>
            <a:r>
              <a:rPr lang="en-NZ" dirty="0"/>
              <a:t>d</a:t>
            </a:r>
            <a:r>
              <a:rPr lang="lv-LV" dirty="0"/>
              <a:t>iscourse</a:t>
            </a:r>
            <a:endParaRPr lang="en-NZ" dirty="0"/>
          </a:p>
        </p:txBody>
      </p:sp>
      <p:sp>
        <p:nvSpPr>
          <p:cNvPr id="3" name="Content Placeholder 2">
            <a:extLst>
              <a:ext uri="{FF2B5EF4-FFF2-40B4-BE49-F238E27FC236}">
                <a16:creationId xmlns:a16="http://schemas.microsoft.com/office/drawing/2014/main" id="{2AF12D7D-10EB-4A52-80D6-B74579886185}"/>
              </a:ext>
            </a:extLst>
          </p:cNvPr>
          <p:cNvSpPr>
            <a:spLocks noGrp="1"/>
          </p:cNvSpPr>
          <p:nvPr>
            <p:ph idx="1"/>
          </p:nvPr>
        </p:nvSpPr>
        <p:spPr/>
        <p:txBody>
          <a:bodyPr>
            <a:normAutofit lnSpcReduction="10000"/>
          </a:bodyPr>
          <a:lstStyle/>
          <a:p>
            <a:pPr marL="0" lvl="0" indent="0">
              <a:buNone/>
            </a:pPr>
            <a:r>
              <a:rPr lang="en-NZ" dirty="0"/>
              <a:t>d</a:t>
            </a:r>
            <a:r>
              <a:rPr lang="lv-LV" dirty="0"/>
              <a:t>iscourse </a:t>
            </a:r>
            <a:r>
              <a:rPr lang="en-NZ" dirty="0"/>
              <a:t>= an organized system of thought, made</a:t>
            </a:r>
            <a:r>
              <a:rPr lang="lv-LV" dirty="0"/>
              <a:t> </a:t>
            </a:r>
            <a:r>
              <a:rPr lang="en-NZ" dirty="0"/>
              <a:t>of ideas, attitudes, actions, beliefs, practices . . .</a:t>
            </a:r>
          </a:p>
          <a:p>
            <a:pPr marL="0" lvl="0" indent="0">
              <a:buNone/>
            </a:pPr>
            <a:r>
              <a:rPr lang="en-NZ" dirty="0"/>
              <a:t> </a:t>
            </a:r>
          </a:p>
          <a:p>
            <a:pPr marL="285750" lvl="0" indent="-285750"/>
            <a:r>
              <a:rPr lang="en-NZ" dirty="0" err="1"/>
              <a:t>i</a:t>
            </a:r>
            <a:r>
              <a:rPr lang="lv-LV" dirty="0"/>
              <a:t>s </a:t>
            </a:r>
            <a:r>
              <a:rPr lang="en-NZ" dirty="0"/>
              <a:t>the WHAT </a:t>
            </a:r>
            <a:r>
              <a:rPr lang="lv-LV" dirty="0"/>
              <a:t>(what </a:t>
            </a:r>
            <a:r>
              <a:rPr lang="en-NZ" dirty="0"/>
              <a:t>we are interested in as a discursive group</a:t>
            </a:r>
            <a:r>
              <a:rPr lang="lv-LV" dirty="0"/>
              <a:t>)</a:t>
            </a:r>
            <a:r>
              <a:rPr lang="en-NZ" dirty="0"/>
              <a:t>, as well as the HOW </a:t>
            </a:r>
            <a:r>
              <a:rPr lang="lv-LV" dirty="0"/>
              <a:t>(how </a:t>
            </a:r>
            <a:r>
              <a:rPr lang="en-NZ" dirty="0"/>
              <a:t>we express that concern</a:t>
            </a:r>
            <a:r>
              <a:rPr lang="lv-LV" dirty="0"/>
              <a:t>)</a:t>
            </a:r>
            <a:endParaRPr lang="en-NZ" dirty="0"/>
          </a:p>
          <a:p>
            <a:pPr marL="342900" lvl="0" indent="-342900"/>
            <a:r>
              <a:rPr lang="en-NZ" dirty="0"/>
              <a:t>systematically constructs the subjects and the world the</a:t>
            </a:r>
            <a:r>
              <a:rPr lang="lv-LV" dirty="0"/>
              <a:t>se subjects</a:t>
            </a:r>
            <a:r>
              <a:rPr lang="en-NZ" dirty="0"/>
              <a:t> speak of</a:t>
            </a:r>
          </a:p>
          <a:p>
            <a:pPr marL="0" lvl="0" indent="0">
              <a:buNone/>
            </a:pPr>
            <a:endParaRPr lang="en-NZ" dirty="0"/>
          </a:p>
          <a:p>
            <a:pPr marL="0" lvl="0" indent="0">
              <a:buNone/>
            </a:pPr>
            <a:r>
              <a:rPr lang="en-NZ" dirty="0"/>
              <a:t>E.g., academic discourse</a:t>
            </a:r>
            <a:r>
              <a:rPr lang="lv-LV" dirty="0"/>
              <a:t>, religious discourse</a:t>
            </a:r>
            <a:r>
              <a:rPr lang="en-NZ" dirty="0"/>
              <a:t>, business discourse or </a:t>
            </a:r>
            <a:r>
              <a:rPr lang="lv-LV" dirty="0"/>
              <a:t>political discourse </a:t>
            </a:r>
            <a:r>
              <a:rPr lang="en-NZ" dirty="0"/>
              <a:t>as a specific style of communication.</a:t>
            </a:r>
          </a:p>
          <a:p>
            <a:endParaRPr lang="en-NZ" dirty="0"/>
          </a:p>
        </p:txBody>
      </p:sp>
    </p:spTree>
    <p:extLst>
      <p:ext uri="{BB962C8B-B14F-4D97-AF65-F5344CB8AC3E}">
        <p14:creationId xmlns:p14="http://schemas.microsoft.com/office/powerpoint/2010/main" val="209446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6A68F-53C0-4368-9FE6-EA2BBB84BCEA}"/>
              </a:ext>
            </a:extLst>
          </p:cNvPr>
          <p:cNvSpPr>
            <a:spLocks noGrp="1"/>
          </p:cNvSpPr>
          <p:nvPr>
            <p:ph type="title"/>
          </p:nvPr>
        </p:nvSpPr>
        <p:spPr>
          <a:xfrm>
            <a:off x="838200" y="365125"/>
            <a:ext cx="10515600" cy="986597"/>
          </a:xfrm>
        </p:spPr>
        <p:txBody>
          <a:bodyPr/>
          <a:lstStyle/>
          <a:p>
            <a:r>
              <a:rPr lang="en-NZ" dirty="0"/>
              <a:t>d</a:t>
            </a:r>
            <a:r>
              <a:rPr lang="lv-LV" dirty="0"/>
              <a:t>ifficult words</a:t>
            </a:r>
            <a:endParaRPr lang="en-NZ" dirty="0"/>
          </a:p>
        </p:txBody>
      </p:sp>
      <p:sp>
        <p:nvSpPr>
          <p:cNvPr id="3" name="Content Placeholder 2">
            <a:extLst>
              <a:ext uri="{FF2B5EF4-FFF2-40B4-BE49-F238E27FC236}">
                <a16:creationId xmlns:a16="http://schemas.microsoft.com/office/drawing/2014/main" id="{446E3491-D7BC-4192-82FD-22289BD3D454}"/>
              </a:ext>
            </a:extLst>
          </p:cNvPr>
          <p:cNvSpPr>
            <a:spLocks noGrp="1"/>
          </p:cNvSpPr>
          <p:nvPr>
            <p:ph idx="1"/>
          </p:nvPr>
        </p:nvSpPr>
        <p:spPr>
          <a:xfrm>
            <a:off x="838200" y="1451113"/>
            <a:ext cx="10515600" cy="5406886"/>
          </a:xfrm>
        </p:spPr>
        <p:txBody>
          <a:bodyPr>
            <a:normAutofit fontScale="92500" lnSpcReduction="20000"/>
          </a:bodyPr>
          <a:lstStyle/>
          <a:p>
            <a:pPr marL="0" lvl="0" indent="0">
              <a:buNone/>
            </a:pPr>
            <a:r>
              <a:rPr lang="en-GB" dirty="0"/>
              <a:t>Myelomeningocele</a:t>
            </a:r>
          </a:p>
          <a:p>
            <a:pPr marL="0" lvl="0" indent="0">
              <a:buNone/>
            </a:pPr>
            <a:endParaRPr lang="lv-LV" dirty="0"/>
          </a:p>
          <a:p>
            <a:pPr marL="0" lvl="0" indent="0">
              <a:buNone/>
            </a:pPr>
            <a:r>
              <a:rPr lang="en-NZ" dirty="0"/>
              <a:t>                                                    apparatus of capture </a:t>
            </a:r>
          </a:p>
          <a:p>
            <a:pPr marL="0" lvl="0" indent="0">
              <a:buNone/>
            </a:pPr>
            <a:endParaRPr lang="en-NZ" dirty="0"/>
          </a:p>
          <a:p>
            <a:pPr marL="0" lvl="0" indent="0">
              <a:buNone/>
            </a:pPr>
            <a:r>
              <a:rPr lang="en-NZ" dirty="0"/>
              <a:t>desiring-production</a:t>
            </a:r>
          </a:p>
          <a:p>
            <a:pPr marL="0" indent="0">
              <a:buNone/>
            </a:pPr>
            <a:r>
              <a:rPr lang="en-NZ" dirty="0"/>
              <a:t>                                               athwart                        </a:t>
            </a:r>
          </a:p>
          <a:p>
            <a:pPr marL="0" indent="0">
              <a:buNone/>
            </a:pPr>
            <a:r>
              <a:rPr lang="en-NZ" dirty="0"/>
              <a:t>                                                                                 whithersoever</a:t>
            </a:r>
          </a:p>
          <a:p>
            <a:pPr marL="0" lvl="0" indent="0">
              <a:buNone/>
            </a:pPr>
            <a:endParaRPr lang="en-GB" dirty="0"/>
          </a:p>
          <a:p>
            <a:pPr marL="0" lvl="0" indent="0">
              <a:buNone/>
            </a:pPr>
            <a:r>
              <a:rPr lang="en-GB" dirty="0" err="1"/>
              <a:t>textrovert</a:t>
            </a:r>
            <a:r>
              <a:rPr lang="lv-LV" dirty="0"/>
              <a:t> </a:t>
            </a:r>
            <a:r>
              <a:rPr lang="en-NZ" dirty="0"/>
              <a:t>                                 </a:t>
            </a:r>
          </a:p>
          <a:p>
            <a:pPr marL="0" lvl="0" indent="0">
              <a:buNone/>
            </a:pPr>
            <a:r>
              <a:rPr lang="en-NZ" dirty="0"/>
              <a:t>                                                          </a:t>
            </a:r>
            <a:r>
              <a:rPr lang="lv-LV" dirty="0"/>
              <a:t>adorkable</a:t>
            </a:r>
            <a:endParaRPr lang="en-NZ" dirty="0"/>
          </a:p>
          <a:p>
            <a:pPr marL="0" indent="0">
              <a:buNone/>
            </a:pPr>
            <a:r>
              <a:rPr lang="en-NZ" dirty="0"/>
              <a:t>                           digits </a:t>
            </a:r>
          </a:p>
          <a:p>
            <a:pPr marL="0" indent="0">
              <a:buNone/>
            </a:pPr>
            <a:r>
              <a:rPr lang="en-NZ" dirty="0"/>
              <a:t>                                                                                                                   bomb                                            </a:t>
            </a:r>
          </a:p>
        </p:txBody>
      </p:sp>
    </p:spTree>
    <p:extLst>
      <p:ext uri="{BB962C8B-B14F-4D97-AF65-F5344CB8AC3E}">
        <p14:creationId xmlns:p14="http://schemas.microsoft.com/office/powerpoint/2010/main" val="297618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99F9-BE90-49DA-A78C-CDFF5B6B6012}"/>
              </a:ext>
            </a:extLst>
          </p:cNvPr>
          <p:cNvSpPr>
            <a:spLocks noGrp="1"/>
          </p:cNvSpPr>
          <p:nvPr>
            <p:ph type="title"/>
          </p:nvPr>
        </p:nvSpPr>
        <p:spPr/>
        <p:txBody>
          <a:bodyPr/>
          <a:lstStyle/>
          <a:p>
            <a:r>
              <a:rPr lang="en-NZ" dirty="0"/>
              <a:t>why are words difficult?</a:t>
            </a:r>
          </a:p>
        </p:txBody>
      </p:sp>
      <p:sp>
        <p:nvSpPr>
          <p:cNvPr id="3" name="Content Placeholder 2">
            <a:extLst>
              <a:ext uri="{FF2B5EF4-FFF2-40B4-BE49-F238E27FC236}">
                <a16:creationId xmlns:a16="http://schemas.microsoft.com/office/drawing/2014/main" id="{A564AF1D-D91E-4A5A-99B3-A35183FFDD32}"/>
              </a:ext>
            </a:extLst>
          </p:cNvPr>
          <p:cNvSpPr>
            <a:spLocks noGrp="1"/>
          </p:cNvSpPr>
          <p:nvPr>
            <p:ph idx="1"/>
          </p:nvPr>
        </p:nvSpPr>
        <p:spPr/>
        <p:txBody>
          <a:bodyPr>
            <a:normAutofit fontScale="92500"/>
          </a:bodyPr>
          <a:lstStyle/>
          <a:p>
            <a:pPr marL="0" lvl="0" indent="0">
              <a:buNone/>
            </a:pPr>
            <a:r>
              <a:rPr lang="en-NZ" dirty="0"/>
              <a:t>‘</a:t>
            </a:r>
            <a:r>
              <a:rPr lang="lv-LV" dirty="0"/>
              <a:t>foreignness</a:t>
            </a:r>
            <a:r>
              <a:rPr lang="en-NZ" dirty="0"/>
              <a:t>’</a:t>
            </a:r>
            <a:r>
              <a:rPr lang="lv-LV" dirty="0"/>
              <a:t> – languages / dialects you don’t know, including:</a:t>
            </a:r>
            <a:endParaRPr lang="en-NZ" dirty="0"/>
          </a:p>
          <a:p>
            <a:pPr marL="0" lvl="0" indent="0">
              <a:buNone/>
            </a:pPr>
            <a:endParaRPr lang="lv-LV" dirty="0"/>
          </a:p>
          <a:p>
            <a:pPr marL="457200" lvl="0" indent="-457200"/>
            <a:r>
              <a:rPr lang="lv-LV" dirty="0"/>
              <a:t>technical words / jargon (specific to discipline, institution, professional field </a:t>
            </a:r>
            <a:r>
              <a:rPr lang="en-NZ" dirty="0"/>
              <a:t>(“</a:t>
            </a:r>
            <a:r>
              <a:rPr lang="en-GB"/>
              <a:t>myelomeningocele”)</a:t>
            </a:r>
            <a:endParaRPr lang="lv-LV" dirty="0"/>
          </a:p>
          <a:p>
            <a:pPr marL="457200" lvl="0" indent="-457200"/>
            <a:r>
              <a:rPr lang="en-NZ"/>
              <a:t>theoretical </a:t>
            </a:r>
            <a:r>
              <a:rPr lang="lv-LV" dirty="0"/>
              <a:t>/ concept words </a:t>
            </a:r>
            <a:r>
              <a:rPr lang="en-NZ" dirty="0"/>
              <a:t>or terms </a:t>
            </a:r>
            <a:r>
              <a:rPr lang="lv-LV" dirty="0"/>
              <a:t>(</a:t>
            </a:r>
            <a:r>
              <a:rPr lang="en-NZ" dirty="0"/>
              <a:t>“apparatus of capture”, “desiring-production”</a:t>
            </a:r>
            <a:r>
              <a:rPr lang="lv-LV" dirty="0"/>
              <a:t>)</a:t>
            </a:r>
            <a:endParaRPr lang="en-NZ" dirty="0"/>
          </a:p>
          <a:p>
            <a:pPr marL="457200" indent="-457200"/>
            <a:r>
              <a:rPr lang="en-NZ" dirty="0"/>
              <a:t>historical words / archaisms (“athwart”, “whithersoever”)</a:t>
            </a:r>
          </a:p>
          <a:p>
            <a:pPr marL="457200" lvl="0" indent="-457200"/>
            <a:r>
              <a:rPr lang="en-NZ" dirty="0"/>
              <a:t>neologisms (“</a:t>
            </a:r>
            <a:r>
              <a:rPr lang="en-GB"/>
              <a:t>textrovert</a:t>
            </a:r>
            <a:r>
              <a:rPr lang="en-NZ"/>
              <a:t>”</a:t>
            </a:r>
            <a:r>
              <a:rPr lang="lv-LV" dirty="0"/>
              <a:t>, “adorkable”</a:t>
            </a:r>
            <a:r>
              <a:rPr lang="en-NZ" dirty="0"/>
              <a:t>)</a:t>
            </a:r>
          </a:p>
          <a:p>
            <a:pPr marL="457200" indent="-457200"/>
            <a:r>
              <a:rPr lang="en-NZ" dirty="0"/>
              <a:t>words belonging to slang / “street” / insider languages (“digits”, “bomb”)</a:t>
            </a:r>
          </a:p>
          <a:p>
            <a:endParaRPr lang="en-NZ" dirty="0"/>
          </a:p>
        </p:txBody>
      </p:sp>
    </p:spTree>
    <p:extLst>
      <p:ext uri="{BB962C8B-B14F-4D97-AF65-F5344CB8AC3E}">
        <p14:creationId xmlns:p14="http://schemas.microsoft.com/office/powerpoint/2010/main" val="1520394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D037-5E08-4042-97D0-1374B4FE067E}"/>
              </a:ext>
            </a:extLst>
          </p:cNvPr>
          <p:cNvSpPr>
            <a:spLocks noGrp="1"/>
          </p:cNvSpPr>
          <p:nvPr>
            <p:ph type="title"/>
          </p:nvPr>
        </p:nvSpPr>
        <p:spPr/>
        <p:txBody>
          <a:bodyPr/>
          <a:lstStyle/>
          <a:p>
            <a:r>
              <a:rPr lang="en-NZ" dirty="0"/>
              <a:t>j</a:t>
            </a:r>
            <a:r>
              <a:rPr lang="lv-LV" dirty="0"/>
              <a:t>argon</a:t>
            </a:r>
            <a:endParaRPr lang="en-NZ" dirty="0"/>
          </a:p>
        </p:txBody>
      </p:sp>
      <p:sp>
        <p:nvSpPr>
          <p:cNvPr id="3" name="Content Placeholder 2">
            <a:extLst>
              <a:ext uri="{FF2B5EF4-FFF2-40B4-BE49-F238E27FC236}">
                <a16:creationId xmlns:a16="http://schemas.microsoft.com/office/drawing/2014/main" id="{84DDD782-1A93-4046-ADC6-DB9D7490AC9D}"/>
              </a:ext>
            </a:extLst>
          </p:cNvPr>
          <p:cNvSpPr>
            <a:spLocks noGrp="1"/>
          </p:cNvSpPr>
          <p:nvPr>
            <p:ph idx="1"/>
          </p:nvPr>
        </p:nvSpPr>
        <p:spPr/>
        <p:txBody>
          <a:bodyPr/>
          <a:lstStyle/>
          <a:p>
            <a:pPr marL="342900" lvl="0" indent="-342900"/>
            <a:r>
              <a:rPr lang="lv-LV" sz="3200" dirty="0"/>
              <a:t> </a:t>
            </a:r>
            <a:r>
              <a:rPr lang="en-NZ" sz="3200" dirty="0"/>
              <a:t>‘</a:t>
            </a:r>
            <a:r>
              <a:rPr lang="en-GB"/>
              <a:t>the technical terminology or characteristic idiom of a special activity or group</a:t>
            </a:r>
            <a:r>
              <a:rPr lang="en-NZ"/>
              <a:t>’</a:t>
            </a:r>
            <a:r>
              <a:rPr lang="lv-LV" dirty="0"/>
              <a:t> (a </a:t>
            </a:r>
            <a:r>
              <a:rPr lang="en-NZ" dirty="0"/>
              <a:t>‘</a:t>
            </a:r>
            <a:r>
              <a:rPr lang="lv-LV" dirty="0"/>
              <a:t>neutral</a:t>
            </a:r>
            <a:r>
              <a:rPr lang="en-NZ" dirty="0"/>
              <a:t>’</a:t>
            </a:r>
            <a:r>
              <a:rPr lang="lv-LV" dirty="0"/>
              <a:t> defin</a:t>
            </a:r>
            <a:r>
              <a:rPr lang="en-NZ" dirty="0" err="1"/>
              <a:t>i</a:t>
            </a:r>
            <a:r>
              <a:rPr lang="lv-LV" dirty="0"/>
              <a:t>tion)</a:t>
            </a:r>
          </a:p>
          <a:p>
            <a:pPr lvl="0"/>
            <a:r>
              <a:rPr lang="lv-LV" dirty="0"/>
              <a:t> </a:t>
            </a:r>
            <a:r>
              <a:rPr lang="en-NZ" dirty="0"/>
              <a:t>   ‘</a:t>
            </a:r>
            <a:r>
              <a:rPr lang="en-GB"/>
              <a:t>obscure and often pretentious language marked by circumlocutions and long words</a:t>
            </a:r>
            <a:r>
              <a:rPr lang="en-NZ"/>
              <a:t>’</a:t>
            </a:r>
            <a:r>
              <a:rPr lang="lv-LV" dirty="0"/>
              <a:t> (has negative connotations)</a:t>
            </a:r>
          </a:p>
          <a:p>
            <a:pPr marL="0" indent="0" algn="r">
              <a:buNone/>
            </a:pPr>
            <a:r>
              <a:rPr lang="en-NZ" sz="3200" dirty="0"/>
              <a:t> </a:t>
            </a:r>
            <a:r>
              <a:rPr lang="lv-LV" sz="3200" dirty="0"/>
              <a:t>					</a:t>
            </a:r>
            <a:r>
              <a:rPr lang="lv-LV" sz="2000" dirty="0"/>
              <a:t>	</a:t>
            </a:r>
          </a:p>
          <a:p>
            <a:pPr algn="r"/>
            <a:r>
              <a:rPr lang="lv-LV" sz="2000" dirty="0"/>
              <a:t>(Merriam-Webster Dictionary, </a:t>
            </a:r>
            <a:r>
              <a:rPr lang="lv-LV" sz="2000" dirty="0">
                <a:hlinkClick r:id="rId2"/>
              </a:rPr>
              <a:t>http://www.merriam-webster.com/dictionary/jargon</a:t>
            </a:r>
            <a:r>
              <a:rPr lang="lv-LV" sz="2000" dirty="0"/>
              <a:t>) </a:t>
            </a:r>
          </a:p>
          <a:p>
            <a:endParaRPr lang="en-NZ" dirty="0"/>
          </a:p>
        </p:txBody>
      </p:sp>
    </p:spTree>
    <p:extLst>
      <p:ext uri="{BB962C8B-B14F-4D97-AF65-F5344CB8AC3E}">
        <p14:creationId xmlns:p14="http://schemas.microsoft.com/office/powerpoint/2010/main" val="315008544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465</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Comms 200  Week 4: Writing tools  Dr Evija Trofimova evija.trofimova@auckland.ac.nz  Centre for Learning and Research in Higher Education (CLeaR) </vt:lpstr>
      <vt:lpstr>PowerPoint Presentation</vt:lpstr>
      <vt:lpstr>PowerPoint Presentation</vt:lpstr>
      <vt:lpstr>word-world #1</vt:lpstr>
      <vt:lpstr>word-world #2</vt:lpstr>
      <vt:lpstr>discourse</vt:lpstr>
      <vt:lpstr>difficult words</vt:lpstr>
      <vt:lpstr>why are words difficult?</vt:lpstr>
      <vt:lpstr>jargon</vt:lpstr>
      <vt:lpstr>where to find out the meaning  (and spelling) of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Punctuation – Punc Rocks!</dc:title>
  <dc:creator>Evija Trofimova</dc:creator>
  <cp:lastModifiedBy>Stephen Turner</cp:lastModifiedBy>
  <cp:revision>17</cp:revision>
  <dcterms:modified xsi:type="dcterms:W3CDTF">2019-04-10T04:42:23Z</dcterms:modified>
</cp:coreProperties>
</file>