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705"/>
  </p:normalViewPr>
  <p:slideViewPr>
    <p:cSldViewPr snapToGrid="0" snapToObjects="1">
      <p:cViewPr varScale="1">
        <p:scale>
          <a:sx n="73" d="100"/>
          <a:sy n="73" d="100"/>
        </p:scale>
        <p:origin x="2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441D8-B509-7A4C-AC36-92A3B6C3AE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D4A60E-591D-9D4D-A046-65440F666C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B48950-DBD1-4247-8FD2-DFDC05690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E5BC7-CA70-C043-9869-2D7E980807B1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8C2DB5-B8F1-384C-813B-5D5CE2679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88B4FE-5EEA-6047-B594-6EB817037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0311-55C1-AB41-BBFA-DB7A69715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579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397B2-86CC-094E-9866-32D8BB43D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7AA24A-5A45-2A4F-9E46-8EC5B4255E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C30A8A-0E1B-3044-BF81-12707ED8C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E5BC7-CA70-C043-9869-2D7E980807B1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C6436E-0D7E-9E4B-AF9A-545738A79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B4EC53-63E0-F042-B4CD-FD9DBDFF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0311-55C1-AB41-BBFA-DB7A69715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070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AA3488-5EE3-D044-B077-A136865EE6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B04698-3E7A-E042-98BF-6C499381CA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1E3CA5-AD97-C042-BFE5-26E1BA8FE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E5BC7-CA70-C043-9869-2D7E980807B1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BC0354-2B7E-FA47-A36B-B870B865E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5E4AA0-830A-FC4D-99F1-A5228F20B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0311-55C1-AB41-BBFA-DB7A69715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037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EFD84-9517-6946-83D6-19BE36E79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F9342-B54B-DC49-B601-45DB10C7EB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33FF4E-6CDA-4A40-BD49-6E7807400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E5BC7-CA70-C043-9869-2D7E980807B1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6F765B-50E2-5347-AF73-8BB680E5F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6F0435-B044-0746-9CFA-E89700399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0311-55C1-AB41-BBFA-DB7A69715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469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C2C5C-B2FC-A143-9A96-8F8E3EB3A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B16A1D-6FF2-5E45-A68B-1B027F553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21D0EE-21C9-DC45-B4B0-DAD83CDF9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E5BC7-CA70-C043-9869-2D7E980807B1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64462C-BF2D-2949-B009-F85E79BDE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6FDF5C-FB22-044D-96F2-6B9E7FE3E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0311-55C1-AB41-BBFA-DB7A69715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824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C1B77-F52F-384D-8D3A-5DA9A54C1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AEF621-BD17-D245-9133-B5D44C86AA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7FC19E-B26B-1447-9FD2-179FBC125A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D9A8D1-6A95-474B-872C-2A3178514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E5BC7-CA70-C043-9869-2D7E980807B1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E71719-4CDB-4A4F-ADA6-F699050A3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B594E7-B55E-5F44-8E99-DA10931CC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0311-55C1-AB41-BBFA-DB7A69715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176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30268-F999-4843-94CE-90933258B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EDACD1-FF90-564D-A15A-D3B2A08C8F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6108AA-2609-4E40-B211-9855E41929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9BEA32-A4A3-714F-95B3-DEE49BD89C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20F365-7E1E-1D46-8A78-6DCEBDAB70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AE6CEC-20CF-A948-9781-0D6EFE3E7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E5BC7-CA70-C043-9869-2D7E980807B1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38C6C5-B305-EA41-87E3-262409054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26B0C6-B3FC-E64E-B4AD-962DCC026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0311-55C1-AB41-BBFA-DB7A69715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46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2351E-D3FA-3C45-BC66-84AB72955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ED696A-5C9A-3244-A2DC-949085D87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E5BC7-CA70-C043-9869-2D7E980807B1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D17D7F-3C54-EE45-B085-CD9109C4E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E48AC0-47B0-6E43-9C5F-9BE2715F4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0311-55C1-AB41-BBFA-DB7A69715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971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AA71FA-A34F-014C-A24D-2B75F0C1E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E5BC7-CA70-C043-9869-2D7E980807B1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665B07-0F39-C846-ACA2-3D2DDDA35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AC90BE-D709-AD4D-BBFF-ED2327AB6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0311-55C1-AB41-BBFA-DB7A69715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695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DE601-D3A1-E046-B223-C5D0024E5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172A12-037A-C64C-848F-2C92591FCD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93F0C3-091D-6343-87C6-E482ECA45E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987DCC-02A1-AD46-9750-12CD8AB3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E5BC7-CA70-C043-9869-2D7E980807B1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1D7FDE-63D9-FB4F-A95D-548E86259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186112-1B92-964F-88B6-6740533D9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0311-55C1-AB41-BBFA-DB7A69715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543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D9A2E-F727-9846-BCD8-FF01EDE11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78879E-40AC-074D-AAC8-BAA7A58C89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9817F5-FD18-6E43-9EE7-AF1BA828D3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3A1DA9-5C77-C341-8F1C-2EAC48D07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E5BC7-CA70-C043-9869-2D7E980807B1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5F7CB-AD4B-7045-A779-8D3E56703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AA246D-6A18-E44E-B740-FF708B651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0311-55C1-AB41-BBFA-DB7A69715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787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FADD39-81B7-DE44-B070-7D7A245A2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C6250C-ADD4-2A41-9296-10AA6AEEC3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89BD43-AE78-3348-A9BF-1581ADCADB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5BC7-CA70-C043-9869-2D7E980807B1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05A0F8-33B3-414D-89D0-4626C9B237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94176B-FC8F-D042-A6D9-079D360496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A0311-55C1-AB41-BBFA-DB7A69715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469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ebapps.towson.edu/ows/verbs.htm" TargetMode="Externa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hyperlink" Target="https://webapps.towson.edu/ows/nouns.htm#Direct Object" TargetMode="External"/><Relationship Id="rId5" Type="http://schemas.openxmlformats.org/officeDocument/2006/relationships/image" Target="../media/image1.jpeg"/><Relationship Id="rId4" Type="http://schemas.openxmlformats.org/officeDocument/2006/relationships/hyperlink" Target="https://webapps.towson.edu/ows/nouns.htm#Subjec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>
            <a:extLst>
              <a:ext uri="{FF2B5EF4-FFF2-40B4-BE49-F238E27FC236}">
                <a16:creationId xmlns:a16="http://schemas.microsoft.com/office/drawing/2014/main" id="{ABE6F0C0-D73A-B545-9A91-AAEB52C30F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070" y="296316"/>
            <a:ext cx="8618689" cy="5201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ACTIVE / PASSIVE VOICE </a:t>
            </a:r>
            <a:r>
              <a:rPr kumimoji="0" lang="en-US" alt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(Towson University, https://</a:t>
            </a:r>
            <a:r>
              <a:rPr kumimoji="0" lang="en-US" altLang="en-US" sz="14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webapps.towson.edu</a:t>
            </a:r>
            <a:r>
              <a:rPr kumimoji="0" lang="en-US" alt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/</a:t>
            </a:r>
            <a:r>
              <a:rPr kumimoji="0" lang="en-US" altLang="en-US" sz="14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ows</a:t>
            </a:r>
            <a:r>
              <a:rPr kumimoji="0" lang="en-US" alt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/</a:t>
            </a:r>
            <a:r>
              <a:rPr kumimoji="0" lang="en-US" altLang="en-US" sz="14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activepass.htm</a:t>
            </a:r>
            <a:r>
              <a:rPr kumimoji="0" lang="en-US" altLang="en-US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</a:t>
            </a:r>
            <a:endParaRPr kumimoji="0" lang="en-US" altLang="en-US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b="1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Active voice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 most English sentences the subject performs the action denoted by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3"/>
              </a:rPr>
              <a:t>verb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  These examples show that the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4"/>
              </a:rPr>
              <a:t>subject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is  </a:t>
            </a: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doing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the verb's action.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NZ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NZ" dirty="0"/>
              <a:t>Because the subject does or "acts upon" the verb in such sentences,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NZ" dirty="0"/>
              <a:t>they are said to be in the </a:t>
            </a:r>
            <a:r>
              <a:rPr lang="en-NZ" b="1" dirty="0"/>
              <a:t>active voice.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            </a:t>
            </a:r>
            <a:r>
              <a:rPr kumimoji="0" lang="en-US" altLang="en-US" sz="17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       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6" name="Picture 2" descr="https://webapps.towson.edu/ows/activepass1.jpg">
            <a:extLst>
              <a:ext uri="{FF2B5EF4-FFF2-40B4-BE49-F238E27FC236}">
                <a16:creationId xmlns:a16="http://schemas.microsoft.com/office/drawing/2014/main" id="{F1B35261-E61B-3746-85A1-2923BA8ACA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3104" y="1183896"/>
            <a:ext cx="4568825" cy="2365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693DF31D-5C8D-D34C-877C-24FFF14AF0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205" y="3720064"/>
            <a:ext cx="6070824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NZ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Passive voice</a:t>
            </a:r>
            <a:endParaRPr lang="en-N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NZ" sz="1600" dirty="0">
                <a:latin typeface="Arial" panose="020B0604020202020204" pitchFamily="34" charset="0"/>
                <a:cs typeface="Arial" panose="020B0604020202020204" pitchFamily="34" charset="0"/>
              </a:rPr>
              <a:t>One can change the normal word order of many active sentences (those with a </a:t>
            </a:r>
            <a:r>
              <a:rPr lang="en-NZ" sz="16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direct object</a:t>
            </a:r>
            <a:r>
              <a:rPr lang="en-NZ" sz="1600" dirty="0">
                <a:latin typeface="Arial" panose="020B0604020202020204" pitchFamily="34" charset="0"/>
                <a:cs typeface="Arial" panose="020B0604020202020204" pitchFamily="34" charset="0"/>
              </a:rPr>
              <a:t>) so that the subject is no longer </a:t>
            </a:r>
            <a:r>
              <a:rPr lang="en-NZ" sz="1600" i="1" dirty="0">
                <a:latin typeface="Arial" panose="020B0604020202020204" pitchFamily="34" charset="0"/>
                <a:cs typeface="Arial" panose="020B0604020202020204" pitchFamily="34" charset="0"/>
              </a:rPr>
              <a:t>active</a:t>
            </a:r>
            <a:r>
              <a:rPr lang="en-NZ" sz="1600" dirty="0">
                <a:latin typeface="Arial" panose="020B0604020202020204" pitchFamily="34" charset="0"/>
                <a:cs typeface="Arial" panose="020B0604020202020204" pitchFamily="34" charset="0"/>
              </a:rPr>
              <a:t>, but is, instead, being </a:t>
            </a:r>
            <a:r>
              <a:rPr lang="en-NZ" sz="1600" i="1" dirty="0">
                <a:latin typeface="Arial" panose="020B0604020202020204" pitchFamily="34" charset="0"/>
                <a:cs typeface="Arial" panose="020B0604020202020204" pitchFamily="34" charset="0"/>
              </a:rPr>
              <a:t>acted upon</a:t>
            </a:r>
            <a:r>
              <a:rPr lang="en-NZ" sz="1600" dirty="0">
                <a:latin typeface="Arial" panose="020B0604020202020204" pitchFamily="34" charset="0"/>
                <a:cs typeface="Arial" panose="020B0604020202020204" pitchFamily="34" charset="0"/>
              </a:rPr>
              <a:t> by the verb - or </a:t>
            </a:r>
            <a:r>
              <a:rPr lang="en-NZ" sz="1600" i="1" dirty="0">
                <a:latin typeface="Arial" panose="020B0604020202020204" pitchFamily="34" charset="0"/>
                <a:cs typeface="Arial" panose="020B0604020202020204" pitchFamily="34" charset="0"/>
              </a:rPr>
              <a:t>passive.</a:t>
            </a:r>
            <a:endParaRPr lang="en-N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Because the subject is being "acted upon" (or is </a:t>
            </a: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passive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), such sentences are said to be in the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passive voice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NOTE: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 </a:t>
            </a: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Colorful parrots live in the rainforests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cannot be changed to passive voice because the sentence does not have a direct object.</a:t>
            </a:r>
          </a:p>
        </p:txBody>
      </p:sp>
      <p:pic>
        <p:nvPicPr>
          <p:cNvPr id="1028" name="Picture 4" descr="https://webapps.towson.edu/ows/activepass2.jpg">
            <a:extLst>
              <a:ext uri="{FF2B5EF4-FFF2-40B4-BE49-F238E27FC236}">
                <a16:creationId xmlns:a16="http://schemas.microsoft.com/office/drawing/2014/main" id="{E6BF8796-C821-284C-825F-8CDCEAA2B9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029" y="4491584"/>
            <a:ext cx="5041900" cy="207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66376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49F206C-B88F-6344-94BD-8A4F57D60F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898407"/>
            <a:ext cx="9711313" cy="2939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            </a:t>
            </a:r>
            <a:r>
              <a:rPr kumimoji="0" lang="en-US" altLang="en-US" sz="18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           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0" name="Picture 2" descr="https://webapps.towson.edu/ows/activepass6.jpg">
            <a:extLst>
              <a:ext uri="{FF2B5EF4-FFF2-40B4-BE49-F238E27FC236}">
                <a16:creationId xmlns:a16="http://schemas.microsoft.com/office/drawing/2014/main" id="{C7539315-0C14-D548-9703-548C80EA4D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9260" y="1098546"/>
            <a:ext cx="6995160" cy="2559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AED29FC-4081-0942-A2E0-09E4D4F45009}"/>
              </a:ext>
            </a:extLst>
          </p:cNvPr>
          <p:cNvSpPr txBox="1"/>
          <p:nvPr/>
        </p:nvSpPr>
        <p:spPr>
          <a:xfrm>
            <a:off x="441960" y="487680"/>
            <a:ext cx="1060704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dirty="0"/>
              <a:t>It is generally preferable to use the ACTIVE voice.</a:t>
            </a:r>
            <a:r>
              <a:rPr lang="en-NZ" dirty="0"/>
              <a:t> As the examples below illustrate, a sentence in  active voice  flows more smoothly and is easier to understand than the same sentence in  passive voice.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763B596-F5FA-7D40-81B6-105DCF3793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413" y="4010554"/>
            <a:ext cx="9573775" cy="2616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The passive voice may be a better choice, however, when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 The doer of the action is unknown, unwanted, or unneeded, e.g.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altLang="en-US" dirty="0">
                <a:cs typeface="Arial" panose="020B0604020202020204" pitchFamily="34" charset="0"/>
              </a:rPr>
              <a:t> the writer wishes to emphasize the action of the sentence rather than the doer of the action, e.g.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 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 or the writer wishes to use passive voice for sentence variety.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2" name="Picture 4" descr="https://webapps.towson.edu/ows/activepass11.jpg">
            <a:extLst>
              <a:ext uri="{FF2B5EF4-FFF2-40B4-BE49-F238E27FC236}">
                <a16:creationId xmlns:a16="http://schemas.microsoft.com/office/drawing/2014/main" id="{E789807B-FE07-5A44-B339-955F9CAE7B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7820" y="4119490"/>
            <a:ext cx="4546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https://webapps.towson.edu/ows/activepass12.jpg">
            <a:extLst>
              <a:ext uri="{FF2B5EF4-FFF2-40B4-BE49-F238E27FC236}">
                <a16:creationId xmlns:a16="http://schemas.microsoft.com/office/drawing/2014/main" id="{7BC02B82-ED01-EB49-9EB2-8D0F0A6615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0" y="5571292"/>
            <a:ext cx="5524500" cy="10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097938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167</Words>
  <Application>Microsoft Office PowerPoint</Application>
  <PresentationFormat>Widescreen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Misha Kavka</dc:creator>
  <cp:lastModifiedBy>lectern</cp:lastModifiedBy>
  <cp:revision>5</cp:revision>
  <dcterms:created xsi:type="dcterms:W3CDTF">2019-04-07T21:09:44Z</dcterms:created>
  <dcterms:modified xsi:type="dcterms:W3CDTF">2019-04-11T02:52:48Z</dcterms:modified>
</cp:coreProperties>
</file>