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62" d="100"/>
          <a:sy n="62" d="100"/>
        </p:scale>
        <p:origin x="76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2F577-7A16-4BC8-9D51-51BF8F60BE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086E36-90AC-4D10-B742-DD99D5BE08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92AD5-6564-43FF-A114-C15BACD19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E485-12CD-4E60-A7B5-0118E85800C6}" type="datetimeFigureOut">
              <a:rPr lang="en-NZ" smtClean="0"/>
              <a:t>12/10/2017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18422-7BDD-4CEC-9266-6787BEF25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59C65-3C43-4500-9D10-BDDC5F241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91F8-1995-4AC9-B57C-89CB8B9E274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20871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A6E2A-515D-4114-A2CB-DB8A0ACF9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E169FD-E679-4400-9022-E3067980B6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33551-064F-41A6-A1C2-0B6E6F0F4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E485-12CD-4E60-A7B5-0118E85800C6}" type="datetimeFigureOut">
              <a:rPr lang="en-NZ" smtClean="0"/>
              <a:t>12/10/2017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B8CDD-A112-443E-A387-1EA5BC0F1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C7A1B-FFE9-4B0C-99E5-21C313966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91F8-1995-4AC9-B57C-89CB8B9E274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12335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D6BC79-5D78-4402-8D07-5C5E45D6DC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A62210-40C4-4FA2-8762-13CDA3A5C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4E38E-A46F-4DF6-A26B-6C2618A83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E485-12CD-4E60-A7B5-0118E85800C6}" type="datetimeFigureOut">
              <a:rPr lang="en-NZ" smtClean="0"/>
              <a:t>12/10/2017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377E7-058A-41A4-A61D-72C631E99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80B23-3F93-4A52-BEDE-4B3BF0ECF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91F8-1995-4AC9-B57C-89CB8B9E274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0567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57710-721E-419D-8403-4CDB8AA80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B5AF3-F756-4DC8-86E9-75B070BF6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72D75-B799-46D4-BC37-0C8AC3DA0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E485-12CD-4E60-A7B5-0118E85800C6}" type="datetimeFigureOut">
              <a:rPr lang="en-NZ" smtClean="0"/>
              <a:t>12/10/2017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6FF4A-B54E-4CC4-BF13-BBB6B2C1F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70028-DF4D-49C6-AAF6-50FFB3030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91F8-1995-4AC9-B57C-89CB8B9E274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308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E3E3F-B701-474D-814C-EDB0CC42B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60256-F3D3-4C31-BCE0-9BA8B7E89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53B2A-94E3-4B6B-8434-4867142BE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E485-12CD-4E60-A7B5-0118E85800C6}" type="datetimeFigureOut">
              <a:rPr lang="en-NZ" smtClean="0"/>
              <a:t>12/10/2017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85138-7A8F-4CFD-A344-936ED28F4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A1537-DDD0-493D-9715-DFA8F6E16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91F8-1995-4AC9-B57C-89CB8B9E274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48857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09F1A-E368-43B9-BC50-41F7704ED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29C14-9BA9-4FC7-8855-D4DC71C7E8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F86C66-2573-4F64-B074-B47C5D665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E7C594-A132-485D-A2BD-340A5200D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E485-12CD-4E60-A7B5-0118E85800C6}" type="datetimeFigureOut">
              <a:rPr lang="en-NZ" smtClean="0"/>
              <a:t>12/10/2017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5B9B7D-CF24-447A-82C9-00286C7C0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5EFF5D-F9A4-4520-8D37-FEB8606FF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91F8-1995-4AC9-B57C-89CB8B9E274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00812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7269E-8824-425B-A32E-B9F6C283F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98741-A1C1-44EB-A675-66CB3A2CB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2E43B8-1488-4A93-B518-CA2BBFD49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2898D0-B8B2-4DE2-BBDA-88D8C7FCFB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388522-5269-4512-BD39-B64AA35B89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2D1736-B209-4BCF-B098-6F83C321A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E485-12CD-4E60-A7B5-0118E85800C6}" type="datetimeFigureOut">
              <a:rPr lang="en-NZ" smtClean="0"/>
              <a:t>12/10/2017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CEB474-115C-4472-B0EA-62259CE85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6C4834-DD3D-4649-BDE2-19F4C1EE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91F8-1995-4AC9-B57C-89CB8B9E274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255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405A-13CD-4B80-8779-9359D00F3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6BBD9C-CFB2-4302-9142-A9A9D7454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E485-12CD-4E60-A7B5-0118E85800C6}" type="datetimeFigureOut">
              <a:rPr lang="en-NZ" smtClean="0"/>
              <a:t>12/10/2017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DBAE5E-08D2-4BCD-9F1B-E0955FE6C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46EB86-BB24-4406-816B-1B76CD06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91F8-1995-4AC9-B57C-89CB8B9E274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0105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D9BDB3-8E85-411C-AB73-55FFDFFAB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E485-12CD-4E60-A7B5-0118E85800C6}" type="datetimeFigureOut">
              <a:rPr lang="en-NZ" smtClean="0"/>
              <a:t>12/10/2017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C00C29-1F45-4C31-8BAC-4EC379A6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698730-3963-4F38-809C-F5F14FC94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91F8-1995-4AC9-B57C-89CB8B9E274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5820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11920-A350-40B2-8995-F7153C040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6B640-F671-4053-AB59-9B21DB74E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535301-09DA-4FCD-975E-586A838C71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A70D0D-0366-497A-9FE4-4C9B12A28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E485-12CD-4E60-A7B5-0118E85800C6}" type="datetimeFigureOut">
              <a:rPr lang="en-NZ" smtClean="0"/>
              <a:t>12/10/2017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2E959B-138C-4A51-B93B-98C4E0E1E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53C2F4-B7FC-4E3C-81C2-BFD159491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91F8-1995-4AC9-B57C-89CB8B9E274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8821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0A55D-AFC4-42A5-A70D-B776B1BE2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B18D4A-EA78-4C88-859C-B1E81C733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BE0021-67EE-47F1-8C2C-67781B75AB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E0F9B5-8F20-4F7E-8658-1C2F6BEA7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E485-12CD-4E60-A7B5-0118E85800C6}" type="datetimeFigureOut">
              <a:rPr lang="en-NZ" smtClean="0"/>
              <a:t>12/10/2017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DEEB29-55E5-4B23-83D7-9ED29014A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E7545B-78DB-4AC8-BEA7-B1EBA9BE9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91F8-1995-4AC9-B57C-89CB8B9E274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75024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BA0AF2-3BA2-4A3A-9B3E-AB89DAC00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E1C69F-2C42-44AD-B061-3B6F80A71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5A5E2-208C-4BB2-8512-1CF1298A0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EE485-12CD-4E60-A7B5-0118E85800C6}" type="datetimeFigureOut">
              <a:rPr lang="en-NZ" smtClean="0"/>
              <a:t>12/10/2017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9B876-8024-4E9B-B327-C63B246928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D87D6-1123-4501-8DC8-31C0C003A8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091F8-1995-4AC9-B57C-89CB8B9E274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29993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owl.english.purdue.edu/owl/resource/645/01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49AFE-450A-4978-B1A8-96E1B4D3A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8269"/>
          </a:xfrm>
        </p:spPr>
        <p:txBody>
          <a:bodyPr>
            <a:normAutofit/>
          </a:bodyPr>
          <a:lstStyle/>
          <a:p>
            <a:r>
              <a:rPr lang="en-NZ" sz="2800" b="1" dirty="0">
                <a:solidFill>
                  <a:srgbClr val="C00000"/>
                </a:solidFill>
              </a:rPr>
              <a:t>relative 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16E70-D06E-4469-A297-3EA2E6071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3394"/>
            <a:ext cx="10515600" cy="56123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000" i="1" dirty="0"/>
              <a:t>who/whom, whoever/whomever, whose, that </a:t>
            </a:r>
            <a:r>
              <a:rPr lang="en-NZ" sz="2000" dirty="0"/>
              <a:t>introduce relative (i.e. dependent) clauses that are either restrictive (defining) or non-restrictive (non-defining).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NZ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000" b="1" dirty="0"/>
              <a:t>Restrictive clause:</a:t>
            </a:r>
            <a:r>
              <a:rPr lang="en-NZ" sz="20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000" dirty="0"/>
              <a:t>Do not separate from main clause by a comma: This is the film that I saw yesterday.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NZ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000" b="1" dirty="0"/>
              <a:t>Non-restrictive clause: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000" dirty="0"/>
              <a:t>Separate from main clause with a comma: I got the date wrong for the meeting at the city office, which was deserted.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NZ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000" dirty="0"/>
              <a:t>To determine restrictive/non-restrictive, ask if the relative clause is essential to the meaning of the sentence: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NZ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000" dirty="0"/>
              <a:t>Students who cheat will often struggle in exams. [the students who often struggle in exams are those who cheat]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NZ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000" dirty="0"/>
              <a:t>Students, who cheat, will often struggle in exams. [all students will cheat, and all students will often struggle in exams]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NZ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NZ" sz="1800" dirty="0"/>
          </a:p>
          <a:p>
            <a:pPr marL="0" indent="0">
              <a:buNone/>
            </a:pP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977589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F64B0-ACA5-4F0C-9886-72862AEF9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6403"/>
          </a:xfrm>
        </p:spPr>
        <p:txBody>
          <a:bodyPr>
            <a:normAutofit/>
          </a:bodyPr>
          <a:lstStyle/>
          <a:p>
            <a:r>
              <a:rPr lang="en-NZ" sz="2800" b="1" dirty="0">
                <a:solidFill>
                  <a:srgbClr val="C00000"/>
                </a:solidFill>
              </a:rPr>
              <a:t>that/which/who/whom/whose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F874-1D8D-4E43-B6DC-434554FB8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7690"/>
            <a:ext cx="10515600" cy="5527497"/>
          </a:xfrm>
        </p:spPr>
        <p:txBody>
          <a:bodyPr>
            <a:normAutofit fontScale="92500" lnSpcReduction="20000"/>
          </a:bodyPr>
          <a:lstStyle/>
          <a:p>
            <a:pPr marL="360363" indent="-360363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000" u="sng" dirty="0"/>
              <a:t>that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000" dirty="0"/>
              <a:t>Can only used in restrictive clause (i.e. is never preceded by a comma!). Use for things in formal language, and for things </a:t>
            </a:r>
            <a:r>
              <a:rPr lang="en-NZ" sz="2000" i="1" dirty="0"/>
              <a:t>and</a:t>
            </a:r>
            <a:r>
              <a:rPr lang="en-NZ" sz="2000" dirty="0"/>
              <a:t> people in informal language: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452438" algn="l"/>
              </a:tabLst>
            </a:pPr>
            <a:r>
              <a:rPr lang="en-NZ" sz="2000" dirty="0"/>
              <a:t>                                      The person who/that I saw yesterday =  formal/informal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NZ" sz="2000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000" u="sng" dirty="0"/>
              <a:t>which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000" dirty="0"/>
              <a:t>Use for things, not people.</a:t>
            </a:r>
            <a:r>
              <a:rPr lang="en-NZ" sz="2000" i="1" dirty="0"/>
              <a:t> </a:t>
            </a:r>
            <a:r>
              <a:rPr lang="en-NZ" sz="2000" dirty="0"/>
              <a:t>Can be used in restrictive and non-restrictive clause: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000" dirty="0"/>
              <a:t>                                      The castle that/which I visited in Prague is fabulous.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000" dirty="0"/>
              <a:t>                                      The castle, which is situated near Prague, is fabulous.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000" dirty="0"/>
              <a:t>                                      The people which I met earlier were very helpful. [incorrect]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000" dirty="0"/>
              <a:t>                                      The people whom I met earlier were very helpful. [correct]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NZ" sz="2000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000" u="sng" dirty="0"/>
              <a:t>whom (formal):</a:t>
            </a:r>
            <a:endParaRPr lang="en-NZ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000" dirty="0"/>
              <a:t>Used as the object of a preposition: Jennifer Jones is the person to whom I was introduced at the party.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0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000" dirty="0"/>
              <a:t>Compare relative pronoun used as the subject of the clause: The person who I met at the party is Jennifer Jones.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NZ" sz="2000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000" u="sng" dirty="0"/>
              <a:t>whose</a:t>
            </a:r>
            <a:r>
              <a:rPr lang="en-NZ" sz="2000" i="1" dirty="0"/>
              <a:t>:</a:t>
            </a:r>
            <a:r>
              <a:rPr lang="en-NZ" sz="20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000" dirty="0"/>
              <a:t>= relative possessive pronoun for people or things: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NZ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000" dirty="0"/>
              <a:t>These are the people whose behaviour I cannot stand.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000" dirty="0"/>
              <a:t>The festival includes Icelandic films, whose stories I most enjoy.  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96442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10A76-1486-42A2-81C3-643C219D9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8595"/>
          </a:xfrm>
        </p:spPr>
        <p:txBody>
          <a:bodyPr>
            <a:normAutofit/>
          </a:bodyPr>
          <a:lstStyle/>
          <a:p>
            <a:r>
              <a:rPr lang="en-NZ" sz="2800" b="1" dirty="0">
                <a:solidFill>
                  <a:srgbClr val="C00000"/>
                </a:solidFill>
              </a:rPr>
              <a:t>examples of formal/informal 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7670D-F9AE-48F8-8B8B-5BD99CEE9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3720"/>
            <a:ext cx="10515600" cy="540420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NZ" dirty="0">
              <a:hlinkClick r:id="rId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8000" b="1" dirty="0"/>
              <a:t>Formal English:</a:t>
            </a:r>
            <a:r>
              <a:rPr lang="en-NZ" sz="8000" dirty="0"/>
              <a:t> This is the man to </a:t>
            </a:r>
            <a:r>
              <a:rPr lang="en-NZ" sz="8000" b="1" dirty="0"/>
              <a:t>whom </a:t>
            </a:r>
            <a:r>
              <a:rPr lang="en-NZ" sz="8000" dirty="0"/>
              <a:t>I wanted to speak and whose name I had forgotten.</a:t>
            </a:r>
            <a:br>
              <a:rPr lang="en-NZ" sz="8000" dirty="0"/>
            </a:br>
            <a:r>
              <a:rPr lang="en-NZ" sz="8000" b="1" dirty="0"/>
              <a:t>Informal English:</a:t>
            </a:r>
            <a:r>
              <a:rPr lang="en-NZ" sz="8000" dirty="0"/>
              <a:t> This is the man I wanted to speak to and whose name I'd forgotten.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8000" dirty="0"/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8000" b="1" dirty="0"/>
              <a:t>Formal English: </a:t>
            </a:r>
            <a:r>
              <a:rPr lang="en-NZ" sz="8000" dirty="0"/>
              <a:t>The library did not have the book </a:t>
            </a:r>
            <a:r>
              <a:rPr lang="en-NZ" sz="8000" b="1" dirty="0"/>
              <a:t>that</a:t>
            </a:r>
            <a:r>
              <a:rPr lang="en-NZ" sz="8000" dirty="0"/>
              <a:t> I wanted.</a:t>
            </a:r>
            <a:br>
              <a:rPr lang="en-NZ" sz="8000" dirty="0"/>
            </a:br>
            <a:r>
              <a:rPr lang="en-NZ" sz="8000" b="1" dirty="0"/>
              <a:t>Informal English:</a:t>
            </a:r>
            <a:r>
              <a:rPr lang="en-NZ" sz="8000" dirty="0"/>
              <a:t> The library didn't have the book I wanted.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NZ" sz="80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8000" b="1" dirty="0"/>
              <a:t>Formal English:</a:t>
            </a:r>
            <a:r>
              <a:rPr lang="en-NZ" sz="8000" dirty="0"/>
              <a:t> This is the house </a:t>
            </a:r>
            <a:r>
              <a:rPr lang="en-NZ" sz="8000" b="1" dirty="0"/>
              <a:t>where/in which</a:t>
            </a:r>
            <a:r>
              <a:rPr lang="en-NZ" sz="8000" dirty="0"/>
              <a:t> I lived when I first came to the United States.</a:t>
            </a:r>
            <a:br>
              <a:rPr lang="en-NZ" sz="8000" dirty="0"/>
            </a:br>
            <a:r>
              <a:rPr lang="en-NZ" sz="8000" b="1" dirty="0"/>
              <a:t>Informal English</a:t>
            </a:r>
            <a:r>
              <a:rPr lang="en-NZ" sz="8000" dirty="0"/>
              <a:t>: This is the house I lived in when I first came to the United States.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NZ" sz="8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8000" dirty="0">
                <a:hlinkClick r:id="rId2"/>
              </a:rPr>
              <a:t>https://owl.english.purdue.edu/owl/resource/645/01/</a:t>
            </a:r>
            <a:endParaRPr lang="en-NZ" sz="8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NZ" sz="8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8000" dirty="0"/>
              <a:t>Descending levels of formality: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NZ" sz="8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8000" dirty="0"/>
              <a:t>The courier to whom you gave the parcel has left.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8000" dirty="0"/>
              <a:t>The courier who you gave the parcel to has left.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8000" dirty="0"/>
              <a:t>The courier you gave </a:t>
            </a:r>
            <a:r>
              <a:rPr lang="en-NZ" sz="8000"/>
              <a:t>the parcel to </a:t>
            </a:r>
            <a:r>
              <a:rPr lang="en-NZ" sz="8000" dirty="0"/>
              <a:t>has left.  </a:t>
            </a:r>
            <a:endParaRPr lang="en-NZ" sz="8000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250807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373</Words>
  <Application>Microsoft Office PowerPoint</Application>
  <PresentationFormat>Widescreen</PresentationFormat>
  <Paragraphs>52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relative pronouns</vt:lpstr>
      <vt:lpstr>that/which/who/whom/whose</vt:lpstr>
      <vt:lpstr>examples of formal/informal usage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Turner</dc:creator>
  <cp:lastModifiedBy>Stephen Turner</cp:lastModifiedBy>
  <cp:revision>21</cp:revision>
  <dcterms:created xsi:type="dcterms:W3CDTF">2017-10-09T21:42:14Z</dcterms:created>
  <dcterms:modified xsi:type="dcterms:W3CDTF">2017-10-11T21:21:13Z</dcterms:modified>
</cp:coreProperties>
</file>