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89" r:id="rId4"/>
    <p:sldId id="280" r:id="rId5"/>
    <p:sldId id="273" r:id="rId6"/>
    <p:sldId id="286" r:id="rId7"/>
    <p:sldId id="282" r:id="rId8"/>
    <p:sldId id="283" r:id="rId9"/>
    <p:sldId id="274" r:id="rId10"/>
    <p:sldId id="293" r:id="rId11"/>
    <p:sldId id="294" r:id="rId12"/>
    <p:sldId id="264" r:id="rId13"/>
    <p:sldId id="288" r:id="rId14"/>
    <p:sldId id="284" r:id="rId15"/>
    <p:sldId id="291" r:id="rId16"/>
    <p:sldId id="290" r:id="rId17"/>
    <p:sldId id="281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EAE5-08D8-48F1-965C-5F674AC26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4AF2CA-4252-4066-B0B7-C16F34202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B755-2ABB-46A9-A8AE-B1376A26D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A360-326A-4AFC-897E-A40588AC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9DAB-BFFB-41DE-93F5-A1B973C5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363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F16A-6EF0-4E8D-B7F4-79C21DED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8F26A5-DB09-4FFC-8D99-0550B1B70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9575-6211-4050-84BC-CCA7270F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D1C78-642E-4E83-AF62-1A8224CF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222F0-BFAC-4FB9-AEAC-40EFECD22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546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95E64-9A5B-44AF-B030-A12A0ABF6E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3927B-9F08-4274-9CDF-4588D0FFA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872AE-3C85-4A32-B423-39863BB9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CA890-6F59-4947-B487-220E4418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97CE8-64F6-4673-8D90-595B64DC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084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2D9C6-64A3-4C27-8F06-A5C3A9B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BFA8F-8B2B-4885-9902-8B8D1BCDC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0F99E-3D6C-4815-848F-0180A4A3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0A89-2290-42FB-8695-2B310D62D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88B2-C6FC-4455-9897-B675A114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458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7581A-3A3A-4D98-9469-4F370FA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44B3A-A904-413A-B795-865B00953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083B-9A81-48FC-9ED1-26106A5C1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7968A-F948-4192-B7BA-BB04C8FC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FEC86-5730-451A-B633-6E6DAB4A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804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C9F7-3108-44E8-83CE-DB806CAF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06890-CF3C-488D-A43B-5CA6EA0AB5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162AC-F9FE-43DB-903A-C89974F0E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5FCAD-7537-4A4B-8DC5-41AAC284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99775-281A-44DF-B6D9-F2489AFD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C166C-238B-40D4-8CC5-CD5877D2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36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FA66-5AD1-49D4-BA3B-84FCB29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13D3C-25E3-4C37-9306-2B56DDB85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7D096-7BB2-4BAC-955C-949AEF34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71D8C-8356-41EF-860F-68282C59A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1F905-782B-4752-B083-B7E743D0E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3EE9-2F3A-409F-9724-D0BB5D6D9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AE24B-271A-41E4-8A79-E235475C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928548-66D6-4118-8206-9C86B1CA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872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AC76-3268-4A1C-A55F-1AE1F2C9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BFD800-7E5B-4EF7-9FD8-6CE5F021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50212-D9AB-48FB-9D94-9CEF21BA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3037-5155-435F-86BF-F65B0F38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4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DCFBA8-C262-4674-B693-237BC7653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10791-B651-4B75-90E7-F13B8129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51BBF-6897-48FE-B95D-242F2468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289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B0BB-EFE1-4938-A36C-AE641F6F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5350C-951F-4AFD-B4AB-F4AE7850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E25C6-D9DF-4509-B050-19FA23DB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8453-F81F-4A31-8081-519B7F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237B6-131C-4424-B593-F8E4CAFEC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08B85-4B0C-4F4C-BFF1-D8709683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6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25B5-0E46-4833-8CB1-2F4830D8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18FB3-B204-446A-B0F5-DFDBEFB57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8228A-A294-4BCF-90B9-DAB3703BF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A5E9F-5671-4E8E-8BA4-A15DEB44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005A4-027B-4B5A-AFA3-C46F42C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9896A-501E-40E2-AF7C-66EC021A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7174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CA0ADA-F91D-45E1-A54E-E95D658B3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44F22-EB47-41A8-8CE5-23DFD10A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C0481-4772-4CD7-ABE5-1EBF0BBAB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2656-91B9-418C-8D61-D283EDC6E40A}" type="datetimeFigureOut">
              <a:rPr lang="en-NZ" smtClean="0"/>
              <a:t>8/05/2019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DF26F-5A85-4945-B4B0-A69E7562B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7E27A-EB51-426E-BC37-FAEC1ABA9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81A9E-FEFA-4A01-B7B2-44483F467E1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117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wvAgDCOdU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9MF96wY4F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L71KhNmn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04F1-CD40-420B-85AF-0C471CFC0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77027"/>
          </a:xfrm>
        </p:spPr>
        <p:txBody>
          <a:bodyPr>
            <a:normAutofit/>
          </a:bodyPr>
          <a:lstStyle/>
          <a:p>
            <a:r>
              <a:rPr lang="en-NZ" sz="4900" dirty="0">
                <a:solidFill>
                  <a:srgbClr val="C00000"/>
                </a:solidFill>
              </a:rPr>
              <a:t>Comms 200</a:t>
            </a:r>
            <a:br>
              <a:rPr lang="en-NZ" sz="4900" dirty="0">
                <a:solidFill>
                  <a:srgbClr val="C00000"/>
                </a:solidFill>
              </a:rPr>
            </a:br>
            <a:br>
              <a:rPr lang="en-NZ" sz="4900" dirty="0">
                <a:solidFill>
                  <a:srgbClr val="C00000"/>
                </a:solidFill>
              </a:rPr>
            </a:br>
            <a:r>
              <a:rPr lang="en-NZ" sz="4900" dirty="0">
                <a:solidFill>
                  <a:srgbClr val="C00000"/>
                </a:solidFill>
              </a:rPr>
              <a:t>Week 8: Creativity and critical thinking</a:t>
            </a:r>
          </a:p>
        </p:txBody>
      </p:sp>
    </p:spTree>
    <p:extLst>
      <p:ext uri="{BB962C8B-B14F-4D97-AF65-F5344CB8AC3E}">
        <p14:creationId xmlns:p14="http://schemas.microsoft.com/office/powerpoint/2010/main" val="315318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rgbClr val="C00000"/>
                </a:solidFill>
              </a:rPr>
              <a:t>swimming pool</a:t>
            </a:r>
            <a:br>
              <a:rPr lang="en-NZ" dirty="0">
                <a:solidFill>
                  <a:srgbClr val="C00000"/>
                </a:solidFill>
              </a:rPr>
            </a:br>
            <a:r>
              <a:rPr lang="en-NZ" dirty="0">
                <a:solidFill>
                  <a:srgbClr val="C00000"/>
                </a:solidFill>
              </a:rPr>
              <a:t>sketch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2008" y="365124"/>
            <a:ext cx="4756434" cy="63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61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0814-C2B8-4678-8815-6489DAAE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 descr="Image result for olympic pool newmarket">
            <a:extLst>
              <a:ext uri="{FF2B5EF4-FFF2-40B4-BE49-F238E27FC236}">
                <a16:creationId xmlns:a16="http://schemas.microsoft.com/office/drawing/2014/main" id="{332BBD72-786F-4F90-805A-106E80A3C6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23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F3D2-DAE7-40CF-92F9-D995CC4CC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rgbClr val="C00000"/>
                </a:solidFill>
              </a:rPr>
              <a:t>the existence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D6FF9-3264-43B4-9406-D63D2682C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427"/>
            <a:ext cx="10515600" cy="49194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b="1" dirty="0"/>
              <a:t>‘culture’ is learned, shared, common sense, commonplace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b="1" dirty="0"/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NZ" altLang="en-US" b="1" dirty="0">
                <a:ea typeface="Verdana" panose="020B0604030504040204" pitchFamily="34" charset="0"/>
                <a:cs typeface="Verdana" panose="020B0604030504040204" pitchFamily="34" charset="0"/>
              </a:rPr>
              <a:t>‘own’ culture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NZ" altLang="en-US" dirty="0">
                <a:ea typeface="Verdana" panose="020B0604030504040204" pitchFamily="34" charset="0"/>
                <a:cs typeface="Verdana" panose="020B0604030504040204" pitchFamily="34" charset="0"/>
              </a:rPr>
              <a:t>what is my own ‘culture’, including worldview, habitus, disposition (in what behaviour, social practices, forms of life, is ‘it’ embedded)?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NZ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NZ" altLang="en-US" b="1" dirty="0">
                <a:ea typeface="Verdana" panose="020B0604030504040204" pitchFamily="34" charset="0"/>
                <a:cs typeface="Verdana" panose="020B0604030504040204" pitchFamily="34" charset="0"/>
              </a:rPr>
              <a:t>other cultures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NZ" altLang="en-US" dirty="0">
                <a:ea typeface="Verdana" panose="020B0604030504040204" pitchFamily="34" charset="0"/>
                <a:cs typeface="Verdana" panose="020B0604030504040204" pitchFamily="34" charset="0"/>
              </a:rPr>
              <a:t>how do other people evidently differ in their ‘culture’, including worldview, habitus, disposition, practices?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NZ" alt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en-NZ" altLang="en-US" b="1" dirty="0">
                <a:ea typeface="Verdana" panose="020B0604030504040204" pitchFamily="34" charset="0"/>
                <a:cs typeface="Verdana" panose="020B0604030504040204" pitchFamily="34" charset="0"/>
              </a:rPr>
              <a:t>flexibility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NZ" altLang="en-US" dirty="0">
                <a:ea typeface="Verdana" panose="020B0604030504040204" pitchFamily="34" charset="0"/>
                <a:cs typeface="Verdana" panose="020B0604030504040204" pitchFamily="34" charset="0"/>
              </a:rPr>
              <a:t>how do I acknowledge, in my own behaviour, </a:t>
            </a:r>
            <a:r>
              <a:rPr lang="en-NZ" dirty="0"/>
              <a:t>other values and personal and professional modes (i.e. what behaviours do I assume, or expect)?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5663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2610-E93B-41CD-AE29-D7E53A2C9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who is included/excluded?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6B39F-B521-4483-83C9-DF241DCCC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52876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according to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dirty="0"/>
              <a:t>ethnicity</a:t>
            </a:r>
          </a:p>
          <a:p>
            <a:r>
              <a:rPr lang="en-NZ" dirty="0"/>
              <a:t>gender and sexual orientation</a:t>
            </a:r>
          </a:p>
          <a:p>
            <a:r>
              <a:rPr lang="en-NZ" dirty="0"/>
              <a:t>class</a:t>
            </a:r>
          </a:p>
          <a:p>
            <a:r>
              <a:rPr lang="en-NZ" dirty="0"/>
              <a:t>region</a:t>
            </a:r>
          </a:p>
          <a:p>
            <a:r>
              <a:rPr lang="en-NZ" dirty="0"/>
              <a:t>religion</a:t>
            </a:r>
          </a:p>
          <a:p>
            <a:r>
              <a:rPr lang="en-NZ" dirty="0"/>
              <a:t>language (including dialect and vernacular)</a:t>
            </a:r>
          </a:p>
          <a:p>
            <a:r>
              <a:rPr lang="en-NZ" dirty="0"/>
              <a:t>type or character (cultural stereotype)</a:t>
            </a:r>
          </a:p>
          <a:p>
            <a:r>
              <a:rPr lang="en-NZ" dirty="0"/>
              <a:t>age</a:t>
            </a:r>
          </a:p>
          <a:p>
            <a:r>
              <a:rPr lang="en-NZ" dirty="0"/>
              <a:t>ability/disability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1566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criticism #1 ‒ critical thinking?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3105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(1) an opinion (expression = like/dislike)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(2) a judgement (an opinion that has evident grounds in fact and/or reason)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(3) reflexivity/awareness </a:t>
            </a:r>
          </a:p>
          <a:p>
            <a:pPr marL="0" indent="0">
              <a:buNone/>
            </a:pPr>
            <a:r>
              <a:rPr lang="en-NZ" dirty="0"/>
              <a:t>      ‒ a sense of people, place, history and value</a:t>
            </a:r>
          </a:p>
          <a:p>
            <a:pPr marL="804863" indent="-804863">
              <a:buNone/>
            </a:pPr>
            <a:r>
              <a:rPr lang="en-NZ" dirty="0"/>
              <a:t>      ‒ a sense that what you are doing or saying is offensive, inadequate or lacking and will harm others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89980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3644-2768-42D6-8C7A-33B66F1D5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criticism #2 ‒ crisis  (shared root = krinein)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A65D1-5387-46DB-BF94-41B9FC8D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i="1" dirty="0"/>
              <a:t>krisis</a:t>
            </a:r>
            <a:r>
              <a:rPr lang="en-NZ" dirty="0"/>
              <a:t> — ‘turning point in a disease, that change which indicates recovery or death’. Literally ‘judgement, result of a trial, selection’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i="1" dirty="0"/>
              <a:t>kritikos</a:t>
            </a:r>
            <a:r>
              <a:rPr lang="en-NZ" dirty="0"/>
              <a:t> — ‘able to make judgements’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b="1" i="1" dirty="0"/>
              <a:t>krinein</a:t>
            </a:r>
            <a:r>
              <a:rPr lang="en-NZ" dirty="0"/>
              <a:t> — ‘to separate, to decide, judge’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i="1" dirty="0"/>
              <a:t>krei</a:t>
            </a:r>
            <a:r>
              <a:rPr lang="en-NZ" dirty="0"/>
              <a:t> (root) —to ‘sieve’ thus ‘distinguish, discriminate’</a:t>
            </a:r>
          </a:p>
        </p:txBody>
      </p:sp>
    </p:spTree>
    <p:extLst>
      <p:ext uri="{BB962C8B-B14F-4D97-AF65-F5344CB8AC3E}">
        <p14:creationId xmlns:p14="http://schemas.microsoft.com/office/powerpoint/2010/main" val="424595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D693-774A-4A36-9B46-12918941D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criticism #3 ‒ emergency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3B3F3-06FB-4E69-B68D-0040F5E56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447675" indent="-447675">
              <a:lnSpc>
                <a:spcPct val="110000"/>
              </a:lnSpc>
              <a:spcBef>
                <a:spcPts val="0"/>
              </a:spcBef>
              <a:buNone/>
            </a:pPr>
            <a:r>
              <a:rPr lang="en-NZ" dirty="0"/>
              <a:t>(1) an emergency = imperilled people, flora and fauna, places and planet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NZ" dirty="0"/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buNone/>
            </a:pPr>
            <a:r>
              <a:rPr lang="en-NZ" dirty="0"/>
              <a:t>(2) sense of urgency (Fr. l’urgence) = accelerated life (dromological), threatens depth, presence and intimacy of lifeworlds (Paul Virilio)</a:t>
            </a:r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buNone/>
            </a:pPr>
            <a:endParaRPr lang="en-NZ" dirty="0"/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buNone/>
            </a:pPr>
            <a:r>
              <a:rPr lang="en-NZ" dirty="0"/>
              <a:t>(3) declaration of emergency  = a state of exception (Giorgio Agamben), authorising use of exceptional powers</a:t>
            </a:r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buNone/>
            </a:pPr>
            <a:endParaRPr lang="en-NZ" dirty="0"/>
          </a:p>
          <a:p>
            <a:pPr marL="357188" indent="-357188">
              <a:lnSpc>
                <a:spcPct val="110000"/>
              </a:lnSpc>
              <a:spcBef>
                <a:spcPts val="0"/>
              </a:spcBef>
              <a:buNone/>
            </a:pPr>
            <a:r>
              <a:rPr lang="en-NZ" dirty="0"/>
              <a:t>(4) emergence of new ways of thinking and being</a:t>
            </a:r>
          </a:p>
          <a:p>
            <a:pPr marL="357188" indent="-357188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7092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Pepsi (2017)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>
                <a:hlinkClick r:id="rId2"/>
              </a:rPr>
              <a:t>https://www.youtube.com/watch?v=uwvAgDCOdU4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31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762C-15F2-4A33-AC25-49FA8A5A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rgbClr val="C00000"/>
                </a:solidFill>
              </a:rPr>
              <a:t>what is creativity?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5EC6-0955-434C-A7E7-9BD915C96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>
                <a:hlinkClick r:id="rId2"/>
              </a:rPr>
              <a:t>https://www.youtube.com/watch?v=C9MF96wY4Fw</a:t>
            </a: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Brain day, 2013 ‒Your creative brain</a:t>
            </a:r>
          </a:p>
          <a:p>
            <a:pPr marL="0" indent="0">
              <a:buNone/>
            </a:pPr>
            <a:r>
              <a:rPr lang="en-NZ" dirty="0"/>
              <a:t>University of Auckland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What are the bases (premises) of the claims being made?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5003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3144C-7FFA-455C-912F-A308A318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rgbClr val="C00000"/>
                </a:solidFill>
              </a:rPr>
              <a:t>‘The art of creativity’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28A06-235F-430D-9595-1C88865E1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Taika Waititi, ‘The Art of Creativity’, </a:t>
            </a:r>
            <a:r>
              <a:rPr lang="en-NZ" i="1" dirty="0"/>
              <a:t>Tedx Doha </a:t>
            </a:r>
            <a:r>
              <a:rPr lang="en-NZ" dirty="0"/>
              <a:t>(2010)</a:t>
            </a:r>
          </a:p>
          <a:p>
            <a:pPr marL="0" indent="0">
              <a:buNone/>
            </a:pPr>
            <a:r>
              <a:rPr lang="en-NZ" dirty="0">
                <a:hlinkClick r:id="rId2"/>
              </a:rPr>
              <a:t>https://www.youtube.com/watch?v=pL71KhNmnls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110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F5A7-CE7E-4AB7-8A45-8955C838B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r>
              <a:rPr lang="en-NZ" dirty="0">
                <a:solidFill>
                  <a:srgbClr val="C00000"/>
                </a:solidFill>
              </a:rPr>
              <a:t>design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ABCB1-3EF0-46AB-94D3-A5751EE69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3730"/>
            <a:ext cx="10515600" cy="5834270"/>
          </a:xfrm>
        </p:spPr>
        <p:txBody>
          <a:bodyPr>
            <a:noAutofit/>
          </a:bodyPr>
          <a:lstStyle/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1. </a:t>
            </a:r>
            <a:r>
              <a:rPr lang="en-NZ" sz="2000" b="1" dirty="0"/>
              <a:t>Identify</a:t>
            </a:r>
            <a:r>
              <a:rPr lang="en-NZ" sz="2000" dirty="0"/>
              <a:t> audience, problem, and communication goals. Create a client creative brief during this stage. 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2. </a:t>
            </a:r>
            <a:r>
              <a:rPr lang="en-NZ" sz="2000" b="1" dirty="0"/>
              <a:t>Research</a:t>
            </a:r>
            <a:r>
              <a:rPr lang="en-NZ" sz="2000" dirty="0"/>
              <a:t> the audience and media to gather data that can be used in messaging. Execute design research methods during this stage. 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3. </a:t>
            </a:r>
            <a:r>
              <a:rPr lang="en-NZ" sz="2000" b="1" dirty="0"/>
              <a:t>Target</a:t>
            </a:r>
            <a:r>
              <a:rPr lang="en-NZ" sz="2000" dirty="0"/>
              <a:t> the emotional center of the audience by establishing words, themes, and style to elicit a response. This is the thrust of concept development. Execute design research methods during this stage. Create a GACMIST design brief during this stage [goal, audience, concept, message, image, style, theme] and use this step to establish concepts and keywords that will drive the execution. 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4. </a:t>
            </a:r>
            <a:r>
              <a:rPr lang="en-NZ" sz="2000" b="1" dirty="0"/>
              <a:t>Conceptualize</a:t>
            </a:r>
            <a:r>
              <a:rPr lang="en-NZ" sz="2000" dirty="0"/>
              <a:t> brainstorm on paper developing sketches, storyboards, outlines, flowcharts, and rough layouts to establish layout, composition, and functionality. 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5. </a:t>
            </a:r>
            <a:r>
              <a:rPr lang="en-NZ" sz="2000" b="1" dirty="0"/>
              <a:t>Create</a:t>
            </a:r>
            <a:r>
              <a:rPr lang="en-NZ" sz="2000" dirty="0"/>
              <a:t> mockups, proofs, prototypes, and treatments that exhibit the design solution. 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6. </a:t>
            </a:r>
            <a:r>
              <a:rPr lang="en-NZ" sz="2000" b="1" dirty="0"/>
              <a:t>Revise</a:t>
            </a:r>
            <a:r>
              <a:rPr lang="en-NZ" sz="2000" dirty="0"/>
              <a:t> work to filter content and force the design team to justify design decisions critically to enhance the final product. 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7. </a:t>
            </a:r>
            <a:r>
              <a:rPr lang="en-NZ" sz="2000" b="1" dirty="0"/>
              <a:t>Evaluate</a:t>
            </a:r>
            <a:r>
              <a:rPr lang="en-NZ" sz="2000" dirty="0"/>
              <a:t> against the goals of the project outlined in the creative brief and measure the success of the piece to inform future projects. </a:t>
            </a:r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endParaRPr lang="en-NZ" sz="2000" dirty="0"/>
          </a:p>
          <a:p>
            <a:pPr marL="357188" indent="-357188">
              <a:lnSpc>
                <a:spcPct val="100000"/>
              </a:lnSpc>
              <a:spcBef>
                <a:spcPts val="0"/>
              </a:spcBef>
              <a:buNone/>
            </a:pPr>
            <a:r>
              <a:rPr lang="en-NZ" sz="2000" dirty="0"/>
              <a:t>(DiMarco, 84).</a:t>
            </a:r>
          </a:p>
        </p:txBody>
      </p:sp>
    </p:spTree>
    <p:extLst>
      <p:ext uri="{BB962C8B-B14F-4D97-AF65-F5344CB8AC3E}">
        <p14:creationId xmlns:p14="http://schemas.microsoft.com/office/powerpoint/2010/main" val="19558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BECE4-1C9F-4948-BE92-C7CA49D6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rgbClr val="C00000"/>
                </a:solidFill>
              </a:rPr>
              <a:t>divergent thinking/disassociation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C411E-5223-4846-9B0B-740A7FF48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39" y="1905139"/>
            <a:ext cx="11433313" cy="4351338"/>
          </a:xfrm>
        </p:spPr>
        <p:txBody>
          <a:bodyPr/>
          <a:lstStyle/>
          <a:p>
            <a:r>
              <a:rPr lang="en-NZ" dirty="0"/>
              <a:t>brainstorm</a:t>
            </a:r>
          </a:p>
          <a:p>
            <a:r>
              <a:rPr lang="en-NZ" dirty="0"/>
              <a:t>mind map</a:t>
            </a:r>
          </a:p>
          <a:p>
            <a:r>
              <a:rPr lang="en-NZ" dirty="0"/>
              <a:t>concentric circles</a:t>
            </a:r>
          </a:p>
          <a:p>
            <a:endParaRPr lang="en-NZ" dirty="0"/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Help to build, and make cohere, the concept, message, image, style and theme (narrative) of your product or service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706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484"/>
          </a:xfrm>
        </p:spPr>
        <p:txBody>
          <a:bodyPr>
            <a:normAutofit fontScale="90000"/>
          </a:bodyPr>
          <a:lstStyle/>
          <a:p>
            <a:r>
              <a:rPr lang="en-NZ" dirty="0"/>
              <a:t>mind map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3426" y="904461"/>
            <a:ext cx="10591352" cy="578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29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84" y="-79718"/>
            <a:ext cx="10515600" cy="1325563"/>
          </a:xfrm>
        </p:spPr>
        <p:txBody>
          <a:bodyPr/>
          <a:lstStyle/>
          <a:p>
            <a:r>
              <a:rPr lang="en-NZ" sz="3200" dirty="0"/>
              <a:t>concentric circles </a:t>
            </a:r>
            <a:br>
              <a:rPr lang="en-NZ" sz="3200" dirty="0"/>
            </a:br>
            <a:r>
              <a:rPr lang="en-NZ" sz="3200" dirty="0"/>
              <a:t>(diMarco, 93)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7286" y="139148"/>
            <a:ext cx="5519351" cy="659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410"/>
          </a:xfrm>
        </p:spPr>
        <p:txBody>
          <a:bodyPr>
            <a:noAutofit/>
          </a:bodyPr>
          <a:lstStyle/>
          <a:p>
            <a:r>
              <a:rPr lang="en-NZ" sz="2800" dirty="0"/>
              <a:t>sketching </a:t>
            </a:r>
            <a:br>
              <a:rPr lang="en-NZ" sz="2800" dirty="0"/>
            </a:br>
            <a:r>
              <a:rPr lang="en-NZ" sz="2800" dirty="0"/>
              <a:t>(DiMarco, 98)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8658" y="238897"/>
            <a:ext cx="6194855" cy="661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9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F793A-91A8-4693-A6A2-C1622D274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>
                <a:solidFill>
                  <a:srgbClr val="C00000"/>
                </a:solidFill>
              </a:rPr>
              <a:t>design ethnography</a:t>
            </a:r>
            <a:r>
              <a:rPr lang="en-NZ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D573C-8D00-452F-8CC0-B50617AF7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NZ" dirty="0"/>
              <a:t>1. Get in</a:t>
            </a:r>
          </a:p>
          <a:p>
            <a:pPr marL="0" indent="0">
              <a:buNone/>
            </a:pPr>
            <a:r>
              <a:rPr lang="en-NZ" dirty="0"/>
              <a:t>2. Observe and record using the diary method and field notes</a:t>
            </a:r>
          </a:p>
          <a:p>
            <a:pPr marL="0" indent="0">
              <a:buNone/>
            </a:pPr>
            <a:r>
              <a:rPr lang="en-NZ" dirty="0"/>
              <a:t>3. Interview people in the environment</a:t>
            </a:r>
          </a:p>
          <a:p>
            <a:pPr marL="0" indent="0">
              <a:buNone/>
            </a:pPr>
            <a:r>
              <a:rPr lang="en-NZ" dirty="0"/>
              <a:t>4. Analyse data to reveal themes and patterns</a:t>
            </a:r>
          </a:p>
          <a:p>
            <a:pPr marL="0" indent="0">
              <a:buNone/>
            </a:pPr>
            <a:r>
              <a:rPr lang="en-NZ" dirty="0"/>
              <a:t>5. Generate personas</a:t>
            </a:r>
          </a:p>
          <a:p>
            <a:pPr marL="0" indent="0">
              <a:buNone/>
            </a:pPr>
            <a:r>
              <a:rPr lang="en-NZ" dirty="0"/>
              <a:t>6. Generate scenarios based on data</a:t>
            </a:r>
          </a:p>
          <a:p>
            <a:pPr marL="0" indent="0">
              <a:buNone/>
            </a:pPr>
            <a:r>
              <a:rPr lang="en-NZ" dirty="0"/>
              <a:t>    ‒ persona (looks at person)</a:t>
            </a:r>
          </a:p>
          <a:p>
            <a:pPr marL="0" indent="0">
              <a:buNone/>
            </a:pPr>
            <a:r>
              <a:rPr lang="en-NZ" dirty="0"/>
              <a:t>    ‒ scenario (looks at place, purpose and point of view)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(DiMarco, 95-97)</a:t>
            </a:r>
          </a:p>
        </p:txBody>
      </p:sp>
    </p:spTree>
    <p:extLst>
      <p:ext uri="{BB962C8B-B14F-4D97-AF65-F5344CB8AC3E}">
        <p14:creationId xmlns:p14="http://schemas.microsoft.com/office/powerpoint/2010/main" val="207119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13229</TotalTime>
  <Words>798</Words>
  <Application>Microsoft Office PowerPoint</Application>
  <PresentationFormat>Widescreen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Comms 200  Week 8: Creativity and critical thinking</vt:lpstr>
      <vt:lpstr>what is creativity?</vt:lpstr>
      <vt:lpstr>‘The art of creativity’</vt:lpstr>
      <vt:lpstr>design process</vt:lpstr>
      <vt:lpstr>divergent thinking/disassociation</vt:lpstr>
      <vt:lpstr>mind map</vt:lpstr>
      <vt:lpstr>concentric circles  (diMarco, 93)</vt:lpstr>
      <vt:lpstr>sketching  (DiMarco, 98)</vt:lpstr>
      <vt:lpstr>design ethnography </vt:lpstr>
      <vt:lpstr>swimming pool sketch</vt:lpstr>
      <vt:lpstr>PowerPoint Presentation</vt:lpstr>
      <vt:lpstr>the existence of culture</vt:lpstr>
      <vt:lpstr>who is included/excluded?</vt:lpstr>
      <vt:lpstr>criticism #1 ‒ critical thinking?</vt:lpstr>
      <vt:lpstr>criticism #2 ‒ crisis  (shared root = krinein)</vt:lpstr>
      <vt:lpstr>criticism #3 ‒ emergency</vt:lpstr>
      <vt:lpstr>Pepsi (2017)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Comms 200: Writing in the Workplace</dc:title>
  <dc:creator>Stephen Turner</dc:creator>
  <cp:lastModifiedBy>Stephen Turner</cp:lastModifiedBy>
  <cp:revision>316</cp:revision>
  <cp:lastPrinted>2017-08-16T01:51:07Z</cp:lastPrinted>
  <dcterms:created xsi:type="dcterms:W3CDTF">2017-07-26T02:26:36Z</dcterms:created>
  <dcterms:modified xsi:type="dcterms:W3CDTF">2019-05-08T07:00:29Z</dcterms:modified>
</cp:coreProperties>
</file>