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330" r:id="rId3"/>
    <p:sldId id="341" r:id="rId4"/>
    <p:sldId id="342" r:id="rId5"/>
    <p:sldId id="346" r:id="rId6"/>
    <p:sldId id="347" r:id="rId7"/>
    <p:sldId id="348" r:id="rId8"/>
    <p:sldId id="343" r:id="rId9"/>
    <p:sldId id="331" r:id="rId10"/>
    <p:sldId id="350" r:id="rId11"/>
    <p:sldId id="340" r:id="rId12"/>
    <p:sldId id="345" r:id="rId13"/>
    <p:sldId id="337" r:id="rId14"/>
    <p:sldId id="349" r:id="rId15"/>
    <p:sldId id="344"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EAE5-08D8-48F1-965C-5F674AC266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A74AF2CA-4252-4066-B0B7-C16F342029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A92B755-2ABB-46A9-A8AE-B1376A26D952}"/>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5" name="Footer Placeholder 4">
            <a:extLst>
              <a:ext uri="{FF2B5EF4-FFF2-40B4-BE49-F238E27FC236}">
                <a16:creationId xmlns:a16="http://schemas.microsoft.com/office/drawing/2014/main" id="{51E6A360-326A-4AFC-897E-A40588AC5AB1}"/>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5EEA9DAB-BFFB-41DE-93F5-A1B973C55999}"/>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18363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7F16A-6EF0-4E8D-B7F4-79C21DED357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98F26A5-DB09-4FFC-8D99-0550B1B705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77C9575-6211-4050-84BC-CCA7270F5AD1}"/>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5" name="Footer Placeholder 4">
            <a:extLst>
              <a:ext uri="{FF2B5EF4-FFF2-40B4-BE49-F238E27FC236}">
                <a16:creationId xmlns:a16="http://schemas.microsoft.com/office/drawing/2014/main" id="{F29D1C78-642E-4E83-AF62-1A8224CF7E6F}"/>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2C9222F0-BFAC-4FB9-AEAC-40EFECD22B73}"/>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21546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C95E64-9A5B-44AF-B030-A12A0ABF6E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C53927B-9F08-4274-9CDF-4588D0FFAF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3E872AE-3C85-4A32-B423-39863BB9D2DD}"/>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5" name="Footer Placeholder 4">
            <a:extLst>
              <a:ext uri="{FF2B5EF4-FFF2-40B4-BE49-F238E27FC236}">
                <a16:creationId xmlns:a16="http://schemas.microsoft.com/office/drawing/2014/main" id="{F1DCA890-6F59-4947-B487-220E441832AA}"/>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AE297CE8-64F6-4673-8D90-595B64DCBE8F}"/>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02084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D9C6-64A3-4C27-8F06-A5C3A9BF622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40BFA8F-8B2B-4885-9902-8B8D1BCDC6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0F99E-3D6C-4815-848F-0180A4A38BF7}"/>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5" name="Footer Placeholder 4">
            <a:extLst>
              <a:ext uri="{FF2B5EF4-FFF2-40B4-BE49-F238E27FC236}">
                <a16:creationId xmlns:a16="http://schemas.microsoft.com/office/drawing/2014/main" id="{AF5E0A89-2290-42FB-8695-2B310D62D298}"/>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01AE88B2-C6FC-4455-9897-B675A114C4CD}"/>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80458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581A-3A3A-4D98-9469-4F370FA772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1844B3A-A904-413A-B795-865B00953E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D7083B-9A81-48FC-9ED1-26106A5C1311}"/>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5" name="Footer Placeholder 4">
            <a:extLst>
              <a:ext uri="{FF2B5EF4-FFF2-40B4-BE49-F238E27FC236}">
                <a16:creationId xmlns:a16="http://schemas.microsoft.com/office/drawing/2014/main" id="{BE87968A-F948-4192-B7BA-BB04C8FC3933}"/>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ADEFEC86-5730-451A-B633-6E6DAB4A3D2A}"/>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48040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C9F7-3108-44E8-83CE-DB806CAF37A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B306890-CF3C-488D-A43B-5CA6EA0AB5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69A162AC-F9FE-43DB-903A-C89974F0EA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4625FCAD-7537-4A4B-8DC5-41AAC284E90A}"/>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6" name="Footer Placeholder 5">
            <a:extLst>
              <a:ext uri="{FF2B5EF4-FFF2-40B4-BE49-F238E27FC236}">
                <a16:creationId xmlns:a16="http://schemas.microsoft.com/office/drawing/2014/main" id="{CD999775-281A-44DF-B6D9-F2489AFD14A8}"/>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6B6C166C-238B-40D4-8CC5-CD5877D2D305}"/>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154365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7FA66-5AD1-49D4-BA3B-84FCB2901D3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A913D3C-25E3-4C37-9306-2B56DDB85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77D096-7BB2-4BAC-955C-949AEF3447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88171D8C-8356-41EF-860F-68282C59A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71F905-782B-4752-B083-B7E743D0EA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3D903EE9-2F3A-409F-9724-D0BB5D6D923E}"/>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8" name="Footer Placeholder 7">
            <a:extLst>
              <a:ext uri="{FF2B5EF4-FFF2-40B4-BE49-F238E27FC236}">
                <a16:creationId xmlns:a16="http://schemas.microsoft.com/office/drawing/2014/main" id="{FCCAE24B-271A-41E4-8A79-E235475C44E0}"/>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4B928548-66D6-4118-8206-9C86B1CA22A7}"/>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69872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AC76-3268-4A1C-A55F-1AE1F2C9108F}"/>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C4BFD800-7E5B-4EF7-9FD8-6CE5F02103A8}"/>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4" name="Footer Placeholder 3">
            <a:extLst>
              <a:ext uri="{FF2B5EF4-FFF2-40B4-BE49-F238E27FC236}">
                <a16:creationId xmlns:a16="http://schemas.microsoft.com/office/drawing/2014/main" id="{56550212-D9AB-48FB-9D94-9CEF21BA13EF}"/>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BB163037-5155-435F-86BF-F65B0F388113}"/>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65456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CFBA8-C262-4674-B693-237BC765383C}"/>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3" name="Footer Placeholder 2">
            <a:extLst>
              <a:ext uri="{FF2B5EF4-FFF2-40B4-BE49-F238E27FC236}">
                <a16:creationId xmlns:a16="http://schemas.microsoft.com/office/drawing/2014/main" id="{E9D10791-B651-4B75-90E7-F13B812926C1}"/>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3EE51BBF-6897-48FE-B95D-242F24684C3A}"/>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141289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B0BB-EFE1-4938-A36C-AE641F6FAD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65D5350C-951F-4AFD-B4AB-F4AE78507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A2E25C6-D9DF-4509-B050-19FA23DBC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208453-F81F-4A31-8081-519B7FC17D4A}"/>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6" name="Footer Placeholder 5">
            <a:extLst>
              <a:ext uri="{FF2B5EF4-FFF2-40B4-BE49-F238E27FC236}">
                <a16:creationId xmlns:a16="http://schemas.microsoft.com/office/drawing/2014/main" id="{EA9237B6-131C-4424-B593-F8E4CAFEC5FE}"/>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3CE08B85-4B0C-4F4C-BFF1-D8709683D537}"/>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3265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25B5-0E46-4833-8CB1-2F4830D83E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1E18FB3-B204-446A-B0F5-DFDBEFB578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a:extLst>
              <a:ext uri="{FF2B5EF4-FFF2-40B4-BE49-F238E27FC236}">
                <a16:creationId xmlns:a16="http://schemas.microsoft.com/office/drawing/2014/main" id="{C038228A-A294-4BCF-90B9-DAB3703BF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8A5E9F-5671-4E8E-8BA4-A15DEB44111C}"/>
              </a:ext>
            </a:extLst>
          </p:cNvPr>
          <p:cNvSpPr>
            <a:spLocks noGrp="1"/>
          </p:cNvSpPr>
          <p:nvPr>
            <p:ph type="dt" sz="half" idx="10"/>
          </p:nvPr>
        </p:nvSpPr>
        <p:spPr/>
        <p:txBody>
          <a:bodyPr/>
          <a:lstStyle/>
          <a:p>
            <a:fld id="{77AE2656-91B9-418C-8D61-D283EDC6E40A}" type="datetimeFigureOut">
              <a:rPr lang="en-NZ" smtClean="0"/>
              <a:t>16/05/2019</a:t>
            </a:fld>
            <a:endParaRPr lang="en-NZ" dirty="0"/>
          </a:p>
        </p:txBody>
      </p:sp>
      <p:sp>
        <p:nvSpPr>
          <p:cNvPr id="6" name="Footer Placeholder 5">
            <a:extLst>
              <a:ext uri="{FF2B5EF4-FFF2-40B4-BE49-F238E27FC236}">
                <a16:creationId xmlns:a16="http://schemas.microsoft.com/office/drawing/2014/main" id="{6B9005A4-027B-4B5A-AFA3-C46F42C1D474}"/>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C229896A-501E-40E2-AF7C-66EC021A4FEE}"/>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47174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CA0ADA-F91D-45E1-A54E-E95D658B3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4D44F22-EB47-41A8-8CE5-23DFD10AA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A5C0481-4772-4CD7-ABE5-1EBF0BBAB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E2656-91B9-418C-8D61-D283EDC6E40A}" type="datetimeFigureOut">
              <a:rPr lang="en-NZ" smtClean="0"/>
              <a:t>16/05/2019</a:t>
            </a:fld>
            <a:endParaRPr lang="en-NZ" dirty="0"/>
          </a:p>
        </p:txBody>
      </p:sp>
      <p:sp>
        <p:nvSpPr>
          <p:cNvPr id="5" name="Footer Placeholder 4">
            <a:extLst>
              <a:ext uri="{FF2B5EF4-FFF2-40B4-BE49-F238E27FC236}">
                <a16:creationId xmlns:a16="http://schemas.microsoft.com/office/drawing/2014/main" id="{EE5DF26F-5A85-4945-B4B0-A69E7562B1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EC47E27A-EB51-426E-BC37-FAEC1ABA90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81A9E-FEFA-4A01-B7B2-44483F467E1C}" type="slidenum">
              <a:rPr lang="en-NZ" smtClean="0"/>
              <a:t>‹#›</a:t>
            </a:fld>
            <a:endParaRPr lang="en-NZ" dirty="0"/>
          </a:p>
        </p:txBody>
      </p:sp>
    </p:spTree>
    <p:extLst>
      <p:ext uri="{BB962C8B-B14F-4D97-AF65-F5344CB8AC3E}">
        <p14:creationId xmlns:p14="http://schemas.microsoft.com/office/powerpoint/2010/main" val="1781177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CtWirGxV7Q8" TargetMode="External"/><Relationship Id="rId2" Type="http://schemas.openxmlformats.org/officeDocument/2006/relationships/hyperlink" Target="https://www.youtube.com/watch?v=o61wZimPKK8" TargetMode="External"/><Relationship Id="rId1" Type="http://schemas.openxmlformats.org/officeDocument/2006/relationships/slideLayout" Target="../slideLayouts/slideLayout2.xml"/><Relationship Id="rId4" Type="http://schemas.openxmlformats.org/officeDocument/2006/relationships/hyperlink" Target="https://www.youtube.com/watch?v=P8KAaf45g5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DqPVqPA7Yo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oyal.uk/" TargetMode="External"/><Relationship Id="rId2" Type="http://schemas.openxmlformats.org/officeDocument/2006/relationships/hyperlink" Target="https://www.ubereats.com/en-NZ/auckland/" TargetMode="External"/><Relationship Id="rId1" Type="http://schemas.openxmlformats.org/officeDocument/2006/relationships/slideLayout" Target="../slideLayouts/slideLayout2.xml"/><Relationship Id="rId6" Type="http://schemas.openxmlformats.org/officeDocument/2006/relationships/hyperlink" Target="https://lovefoodhatewaste.co.nz/" TargetMode="External"/><Relationship Id="rId5" Type="http://schemas.openxmlformats.org/officeDocument/2006/relationships/hyperlink" Target="https://www.newcops.co.nz/" TargetMode="External"/><Relationship Id="rId4" Type="http://schemas.openxmlformats.org/officeDocument/2006/relationships/hyperlink" Target="https://www.pinkshirtday.org.nz/"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704F1-CD40-420B-85AF-0C471CFC06F3}"/>
              </a:ext>
            </a:extLst>
          </p:cNvPr>
          <p:cNvSpPr>
            <a:spLocks noGrp="1"/>
          </p:cNvSpPr>
          <p:nvPr>
            <p:ph type="ctrTitle"/>
          </p:nvPr>
        </p:nvSpPr>
        <p:spPr>
          <a:xfrm>
            <a:off x="1524000" y="1986455"/>
            <a:ext cx="9144000" cy="1681655"/>
          </a:xfrm>
        </p:spPr>
        <p:txBody>
          <a:bodyPr>
            <a:normAutofit fontScale="90000"/>
          </a:bodyPr>
          <a:lstStyle/>
          <a:p>
            <a:r>
              <a:rPr lang="en-NZ" sz="4900" b="1" dirty="0">
                <a:solidFill>
                  <a:srgbClr val="C00000"/>
                </a:solidFill>
              </a:rPr>
              <a:t>Comms 200</a:t>
            </a:r>
            <a:br>
              <a:rPr lang="en-NZ" sz="4900" b="1" dirty="0">
                <a:solidFill>
                  <a:srgbClr val="C00000"/>
                </a:solidFill>
              </a:rPr>
            </a:br>
            <a:br>
              <a:rPr lang="en-NZ" sz="4900" b="1" dirty="0">
                <a:solidFill>
                  <a:srgbClr val="C00000"/>
                </a:solidFill>
              </a:rPr>
            </a:br>
            <a:r>
              <a:rPr lang="en-NZ" sz="4900" b="1" dirty="0">
                <a:solidFill>
                  <a:srgbClr val="C00000"/>
                </a:solidFill>
              </a:rPr>
              <a:t>Week 9: doing research </a:t>
            </a:r>
          </a:p>
        </p:txBody>
      </p:sp>
    </p:spTree>
    <p:extLst>
      <p:ext uri="{BB962C8B-B14F-4D97-AF65-F5344CB8AC3E}">
        <p14:creationId xmlns:p14="http://schemas.microsoft.com/office/powerpoint/2010/main" val="315318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4C94-6CC8-4D1A-8951-4112EB07054B}"/>
              </a:ext>
            </a:extLst>
          </p:cNvPr>
          <p:cNvSpPr>
            <a:spLocks noGrp="1"/>
          </p:cNvSpPr>
          <p:nvPr>
            <p:ph type="title"/>
          </p:nvPr>
        </p:nvSpPr>
        <p:spPr/>
        <p:txBody>
          <a:bodyPr/>
          <a:lstStyle/>
          <a:p>
            <a:r>
              <a:rPr lang="en-NZ" dirty="0"/>
              <a:t>NZ road safety campaign (for example)</a:t>
            </a:r>
          </a:p>
        </p:txBody>
      </p:sp>
      <p:sp>
        <p:nvSpPr>
          <p:cNvPr id="3" name="Content Placeholder 2">
            <a:extLst>
              <a:ext uri="{FF2B5EF4-FFF2-40B4-BE49-F238E27FC236}">
                <a16:creationId xmlns:a16="http://schemas.microsoft.com/office/drawing/2014/main" id="{99EE5A18-635B-43C2-BC57-6AAB211E4A68}"/>
              </a:ext>
            </a:extLst>
          </p:cNvPr>
          <p:cNvSpPr>
            <a:spLocks noGrp="1"/>
          </p:cNvSpPr>
          <p:nvPr>
            <p:ph idx="1"/>
          </p:nvPr>
        </p:nvSpPr>
        <p:spPr>
          <a:xfrm>
            <a:off x="838200" y="1825624"/>
            <a:ext cx="10515600" cy="4920615"/>
          </a:xfrm>
        </p:spPr>
        <p:txBody>
          <a:bodyPr>
            <a:normAutofit lnSpcReduction="10000"/>
          </a:bodyPr>
          <a:lstStyle/>
          <a:p>
            <a:pPr marL="0" indent="0">
              <a:buNone/>
            </a:pPr>
            <a:r>
              <a:rPr lang="en-NZ" sz="3600" dirty="0">
                <a:hlinkClick r:id="rId2"/>
              </a:rPr>
              <a:t>https://www.youtube.com/watch?v=o61wZimPKK8</a:t>
            </a:r>
            <a:endParaRPr lang="en-NZ" sz="3600" dirty="0"/>
          </a:p>
          <a:p>
            <a:pPr marL="0" indent="0">
              <a:buNone/>
            </a:pPr>
            <a:r>
              <a:rPr lang="en-NZ" sz="3600" dirty="0"/>
              <a:t>(In my shoes, NZTA, 2018)</a:t>
            </a:r>
          </a:p>
          <a:p>
            <a:pPr marL="0" indent="0">
              <a:buNone/>
            </a:pPr>
            <a:endParaRPr lang="en-NZ" sz="3600" dirty="0">
              <a:hlinkClick r:id="rId3"/>
            </a:endParaRPr>
          </a:p>
          <a:p>
            <a:pPr marL="0" indent="0">
              <a:buNone/>
            </a:pPr>
            <a:r>
              <a:rPr lang="en-NZ" sz="3600" dirty="0">
                <a:hlinkClick r:id="rId3"/>
              </a:rPr>
              <a:t>https://www.youtube.com/watch?v=CtWirGxV7Q8</a:t>
            </a:r>
            <a:endParaRPr lang="en-NZ" sz="3600" dirty="0"/>
          </a:p>
          <a:p>
            <a:pPr marL="0" indent="0">
              <a:buNone/>
            </a:pPr>
            <a:r>
              <a:rPr lang="en-NZ" sz="3600" dirty="0"/>
              <a:t>(Legend, NZTA, 2011)</a:t>
            </a:r>
          </a:p>
          <a:p>
            <a:pPr marL="0" indent="0">
              <a:buNone/>
            </a:pPr>
            <a:endParaRPr lang="en-NZ" sz="3600" dirty="0"/>
          </a:p>
          <a:p>
            <a:pPr marL="0" indent="0">
              <a:buNone/>
            </a:pPr>
            <a:r>
              <a:rPr lang="en-NZ" sz="3600" dirty="0">
                <a:hlinkClick r:id="rId4"/>
              </a:rPr>
              <a:t>https://www.youtube.com/watch?v=P8KAaf45g5U</a:t>
            </a:r>
            <a:endParaRPr lang="en-NZ" sz="3600" dirty="0"/>
          </a:p>
          <a:p>
            <a:pPr marL="0" indent="0">
              <a:buNone/>
            </a:pPr>
            <a:r>
              <a:rPr lang="en-NZ" sz="3600" dirty="0"/>
              <a:t>(Blazed – drug drinking in Aotearoa, NZTA, 2014)</a:t>
            </a:r>
          </a:p>
          <a:p>
            <a:pPr marL="0" indent="0">
              <a:buNone/>
            </a:pPr>
            <a:endParaRPr lang="en-NZ" dirty="0"/>
          </a:p>
        </p:txBody>
      </p:sp>
    </p:spTree>
    <p:extLst>
      <p:ext uri="{BB962C8B-B14F-4D97-AF65-F5344CB8AC3E}">
        <p14:creationId xmlns:p14="http://schemas.microsoft.com/office/powerpoint/2010/main" val="3008120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511E-D14A-4BE5-8D4A-1DB33FE1FAB8}"/>
              </a:ext>
            </a:extLst>
          </p:cNvPr>
          <p:cNvSpPr>
            <a:spLocks noGrp="1"/>
          </p:cNvSpPr>
          <p:nvPr>
            <p:ph type="title"/>
          </p:nvPr>
        </p:nvSpPr>
        <p:spPr>
          <a:xfrm>
            <a:off x="838200" y="365126"/>
            <a:ext cx="10515600" cy="822544"/>
          </a:xfrm>
        </p:spPr>
        <p:txBody>
          <a:bodyPr/>
          <a:lstStyle/>
          <a:p>
            <a:r>
              <a:rPr lang="en-NZ" dirty="0"/>
              <a:t>design methods (primary research)</a:t>
            </a:r>
          </a:p>
        </p:txBody>
      </p:sp>
      <p:sp>
        <p:nvSpPr>
          <p:cNvPr id="3" name="Content Placeholder 2">
            <a:extLst>
              <a:ext uri="{FF2B5EF4-FFF2-40B4-BE49-F238E27FC236}">
                <a16:creationId xmlns:a16="http://schemas.microsoft.com/office/drawing/2014/main" id="{E3B31D89-8E8B-4A36-81E4-4CFCDEF6A460}"/>
              </a:ext>
            </a:extLst>
          </p:cNvPr>
          <p:cNvSpPr>
            <a:spLocks noGrp="1"/>
          </p:cNvSpPr>
          <p:nvPr>
            <p:ph sz="half" idx="1"/>
          </p:nvPr>
        </p:nvSpPr>
        <p:spPr>
          <a:xfrm>
            <a:off x="838200" y="1408386"/>
            <a:ext cx="5181600" cy="5234151"/>
          </a:xfrm>
        </p:spPr>
        <p:txBody>
          <a:bodyPr>
            <a:normAutofit fontScale="92500" lnSpcReduction="20000"/>
          </a:bodyPr>
          <a:lstStyle/>
          <a:p>
            <a:pPr marL="0" indent="0">
              <a:lnSpc>
                <a:spcPct val="110000"/>
              </a:lnSpc>
              <a:spcBef>
                <a:spcPts val="0"/>
              </a:spcBef>
              <a:buNone/>
            </a:pPr>
            <a:r>
              <a:rPr lang="en-NZ" b="1" dirty="0"/>
              <a:t>Qualitative</a:t>
            </a:r>
            <a:r>
              <a:rPr lang="en-NZ" dirty="0"/>
              <a:t> (customers feelings, beliefs, motives and perceptions</a:t>
            </a:r>
          </a:p>
          <a:p>
            <a:pPr>
              <a:lnSpc>
                <a:spcPct val="110000"/>
              </a:lnSpc>
              <a:spcBef>
                <a:spcPts val="0"/>
              </a:spcBef>
            </a:pPr>
            <a:endParaRPr lang="en-NZ" dirty="0"/>
          </a:p>
          <a:p>
            <a:pPr>
              <a:lnSpc>
                <a:spcPct val="110000"/>
              </a:lnSpc>
              <a:spcBef>
                <a:spcPts val="0"/>
              </a:spcBef>
            </a:pPr>
            <a:r>
              <a:rPr lang="en-NZ" dirty="0"/>
              <a:t>ethnography (recorded observations)</a:t>
            </a:r>
          </a:p>
          <a:p>
            <a:pPr>
              <a:lnSpc>
                <a:spcPct val="110000"/>
              </a:lnSpc>
              <a:spcBef>
                <a:spcPts val="0"/>
              </a:spcBef>
            </a:pPr>
            <a:r>
              <a:rPr lang="en-NZ" dirty="0"/>
              <a:t>one on one interviews</a:t>
            </a:r>
          </a:p>
          <a:p>
            <a:pPr>
              <a:lnSpc>
                <a:spcPct val="110000"/>
              </a:lnSpc>
              <a:spcBef>
                <a:spcPts val="0"/>
              </a:spcBef>
            </a:pPr>
            <a:r>
              <a:rPr lang="en-NZ" dirty="0"/>
              <a:t>focus groups</a:t>
            </a:r>
          </a:p>
          <a:p>
            <a:pPr>
              <a:lnSpc>
                <a:spcPct val="110000"/>
              </a:lnSpc>
              <a:spcBef>
                <a:spcPts val="0"/>
              </a:spcBef>
            </a:pPr>
            <a:r>
              <a:rPr lang="en-NZ" dirty="0"/>
              <a:t>mystery shopping</a:t>
            </a:r>
          </a:p>
          <a:p>
            <a:pPr>
              <a:lnSpc>
                <a:spcPct val="110000"/>
              </a:lnSpc>
              <a:spcBef>
                <a:spcPts val="0"/>
              </a:spcBef>
            </a:pPr>
            <a:r>
              <a:rPr lang="en-NZ" dirty="0"/>
              <a:t>visual research</a:t>
            </a:r>
          </a:p>
          <a:p>
            <a:pPr marL="0" indent="0">
              <a:lnSpc>
                <a:spcPct val="110000"/>
              </a:lnSpc>
              <a:spcBef>
                <a:spcPts val="0"/>
              </a:spcBef>
              <a:buNone/>
            </a:pPr>
            <a:endParaRPr lang="en-NZ" dirty="0"/>
          </a:p>
          <a:p>
            <a:pPr marL="0" indent="0">
              <a:lnSpc>
                <a:spcPct val="110000"/>
              </a:lnSpc>
              <a:spcBef>
                <a:spcPts val="0"/>
              </a:spcBef>
              <a:buNone/>
            </a:pPr>
            <a:endParaRPr lang="en-NZ" dirty="0"/>
          </a:p>
          <a:p>
            <a:pPr marL="0" indent="0">
              <a:lnSpc>
                <a:spcPct val="110000"/>
              </a:lnSpc>
              <a:spcBef>
                <a:spcPts val="0"/>
              </a:spcBef>
              <a:buNone/>
            </a:pPr>
            <a:endParaRPr lang="en-NZ" dirty="0"/>
          </a:p>
          <a:p>
            <a:pPr marL="0" indent="0">
              <a:lnSpc>
                <a:spcPct val="110000"/>
              </a:lnSpc>
              <a:spcBef>
                <a:spcPts val="0"/>
              </a:spcBef>
              <a:buNone/>
            </a:pPr>
            <a:endParaRPr lang="en-NZ" dirty="0"/>
          </a:p>
          <a:p>
            <a:pPr marL="0" indent="0">
              <a:lnSpc>
                <a:spcPct val="110000"/>
              </a:lnSpc>
              <a:spcBef>
                <a:spcPts val="0"/>
              </a:spcBef>
              <a:buNone/>
            </a:pPr>
            <a:r>
              <a:rPr lang="en-NZ" dirty="0"/>
              <a:t>(DiMarco, 90)</a:t>
            </a:r>
          </a:p>
        </p:txBody>
      </p:sp>
      <p:sp>
        <p:nvSpPr>
          <p:cNvPr id="4" name="Content Placeholder 3">
            <a:extLst>
              <a:ext uri="{FF2B5EF4-FFF2-40B4-BE49-F238E27FC236}">
                <a16:creationId xmlns:a16="http://schemas.microsoft.com/office/drawing/2014/main" id="{C005A382-7E21-49E2-82F7-3BCFF4488928}"/>
              </a:ext>
            </a:extLst>
          </p:cNvPr>
          <p:cNvSpPr>
            <a:spLocks noGrp="1"/>
          </p:cNvSpPr>
          <p:nvPr>
            <p:ph sz="half" idx="2"/>
          </p:nvPr>
        </p:nvSpPr>
        <p:spPr>
          <a:xfrm>
            <a:off x="6172200" y="1408386"/>
            <a:ext cx="5181600" cy="4768577"/>
          </a:xfrm>
        </p:spPr>
        <p:txBody>
          <a:bodyPr>
            <a:normAutofit fontScale="92500" lnSpcReduction="20000"/>
          </a:bodyPr>
          <a:lstStyle/>
          <a:p>
            <a:pPr marL="0" indent="0">
              <a:buNone/>
            </a:pPr>
            <a:r>
              <a:rPr lang="en-NZ" b="1" dirty="0"/>
              <a:t>Quantitative</a:t>
            </a:r>
            <a:r>
              <a:rPr lang="en-NZ" dirty="0"/>
              <a:t> (statistically valid market information)</a:t>
            </a:r>
          </a:p>
          <a:p>
            <a:pPr marL="0" indent="0">
              <a:buNone/>
            </a:pPr>
            <a:endParaRPr lang="en-NZ" dirty="0"/>
          </a:p>
          <a:p>
            <a:r>
              <a:rPr lang="en-NZ" dirty="0"/>
              <a:t>surveys</a:t>
            </a:r>
          </a:p>
          <a:p>
            <a:r>
              <a:rPr lang="en-NZ" dirty="0"/>
              <a:t>usability testing</a:t>
            </a:r>
          </a:p>
          <a:p>
            <a:r>
              <a:rPr lang="en-NZ" dirty="0"/>
              <a:t>product testing</a:t>
            </a:r>
          </a:p>
          <a:p>
            <a:r>
              <a:rPr lang="en-NZ" dirty="0"/>
              <a:t>eye-tracking</a:t>
            </a:r>
          </a:p>
          <a:p>
            <a:r>
              <a:rPr lang="en-NZ" dirty="0"/>
              <a:t>demographic and psychographic segmentation</a:t>
            </a:r>
          </a:p>
          <a:p>
            <a:r>
              <a:rPr lang="en-NZ" dirty="0"/>
              <a:t>standardised data from media research companies</a:t>
            </a:r>
          </a:p>
          <a:p>
            <a:r>
              <a:rPr lang="en-NZ" dirty="0"/>
              <a:t>content analysis</a:t>
            </a:r>
          </a:p>
        </p:txBody>
      </p:sp>
    </p:spTree>
    <p:extLst>
      <p:ext uri="{BB962C8B-B14F-4D97-AF65-F5344CB8AC3E}">
        <p14:creationId xmlns:p14="http://schemas.microsoft.com/office/powerpoint/2010/main" val="25506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34275-CC4E-4995-BD51-A48685BE7317}"/>
              </a:ext>
            </a:extLst>
          </p:cNvPr>
          <p:cNvSpPr>
            <a:spLocks noGrp="1"/>
          </p:cNvSpPr>
          <p:nvPr>
            <p:ph type="title"/>
          </p:nvPr>
        </p:nvSpPr>
        <p:spPr>
          <a:xfrm>
            <a:off x="659524" y="0"/>
            <a:ext cx="10515600" cy="1325563"/>
          </a:xfrm>
        </p:spPr>
        <p:txBody>
          <a:bodyPr/>
          <a:lstStyle/>
          <a:p>
            <a:r>
              <a:rPr lang="en-NZ" dirty="0"/>
              <a:t>searching sources (secondary research)</a:t>
            </a:r>
          </a:p>
        </p:txBody>
      </p:sp>
      <p:sp>
        <p:nvSpPr>
          <p:cNvPr id="3" name="Content Placeholder 2">
            <a:extLst>
              <a:ext uri="{FF2B5EF4-FFF2-40B4-BE49-F238E27FC236}">
                <a16:creationId xmlns:a16="http://schemas.microsoft.com/office/drawing/2014/main" id="{8BA448F1-8293-4252-8939-99CA56D85DBD}"/>
              </a:ext>
            </a:extLst>
          </p:cNvPr>
          <p:cNvSpPr>
            <a:spLocks noGrp="1"/>
          </p:cNvSpPr>
          <p:nvPr>
            <p:ph idx="1"/>
          </p:nvPr>
        </p:nvSpPr>
        <p:spPr>
          <a:xfrm>
            <a:off x="838200" y="1345324"/>
            <a:ext cx="10515600" cy="5391807"/>
          </a:xfrm>
        </p:spPr>
        <p:txBody>
          <a:bodyPr>
            <a:normAutofit fontScale="85000" lnSpcReduction="10000"/>
          </a:bodyPr>
          <a:lstStyle/>
          <a:p>
            <a:pPr>
              <a:lnSpc>
                <a:spcPct val="110000"/>
              </a:lnSpc>
              <a:spcBef>
                <a:spcPts val="0"/>
              </a:spcBef>
            </a:pPr>
            <a:r>
              <a:rPr lang="en-NZ" dirty="0"/>
              <a:t>search for journals in your topic</a:t>
            </a:r>
          </a:p>
          <a:p>
            <a:pPr>
              <a:lnSpc>
                <a:spcPct val="110000"/>
              </a:lnSpc>
              <a:spcBef>
                <a:spcPts val="0"/>
              </a:spcBef>
            </a:pPr>
            <a:r>
              <a:rPr lang="en-NZ" dirty="0"/>
              <a:t>do a Google Scholar search (use a variety of keywords)</a:t>
            </a:r>
          </a:p>
          <a:p>
            <a:pPr>
              <a:lnSpc>
                <a:spcPct val="110000"/>
              </a:lnSpc>
              <a:spcBef>
                <a:spcPts val="0"/>
              </a:spcBef>
            </a:pPr>
            <a:r>
              <a:rPr lang="en-NZ" dirty="0"/>
              <a:t>search reference material (dictionaries, thesauri, </a:t>
            </a:r>
            <a:r>
              <a:rPr lang="en-NZ" dirty="0" err="1"/>
              <a:t>encyclopedias</a:t>
            </a:r>
            <a:r>
              <a:rPr lang="en-NZ" dirty="0"/>
              <a:t>)</a:t>
            </a:r>
          </a:p>
          <a:p>
            <a:pPr>
              <a:lnSpc>
                <a:spcPct val="110000"/>
              </a:lnSpc>
              <a:spcBef>
                <a:spcPts val="0"/>
              </a:spcBef>
            </a:pPr>
            <a:r>
              <a:rPr lang="en-NZ" dirty="0"/>
              <a:t>do a library search (try online database services)</a:t>
            </a:r>
          </a:p>
          <a:p>
            <a:pPr>
              <a:lnSpc>
                <a:spcPct val="110000"/>
              </a:lnSpc>
              <a:spcBef>
                <a:spcPts val="0"/>
              </a:spcBef>
            </a:pPr>
            <a:r>
              <a:rPr lang="en-NZ" dirty="0"/>
              <a:t>get company annual reports, government reports, newsletters and information material from institutions and corporations that are related to your topic</a:t>
            </a:r>
          </a:p>
          <a:p>
            <a:pPr>
              <a:lnSpc>
                <a:spcPct val="110000"/>
              </a:lnSpc>
              <a:spcBef>
                <a:spcPts val="0"/>
              </a:spcBef>
            </a:pPr>
            <a:r>
              <a:rPr lang="en-NZ" dirty="0"/>
              <a:t>follow-up articles and books (from published material) </a:t>
            </a:r>
          </a:p>
          <a:p>
            <a:pPr>
              <a:lnSpc>
                <a:spcPct val="110000"/>
              </a:lnSpc>
              <a:spcBef>
                <a:spcPts val="0"/>
              </a:spcBef>
            </a:pPr>
            <a:r>
              <a:rPr lang="en-NZ" dirty="0"/>
              <a:t>search press releases and news sections of corporate and governmental websites</a:t>
            </a:r>
          </a:p>
          <a:p>
            <a:pPr>
              <a:lnSpc>
                <a:spcPct val="110000"/>
              </a:lnSpc>
              <a:spcBef>
                <a:spcPts val="0"/>
              </a:spcBef>
            </a:pPr>
            <a:r>
              <a:rPr lang="en-NZ" dirty="0"/>
              <a:t>search social media sites</a:t>
            </a:r>
          </a:p>
          <a:p>
            <a:pPr>
              <a:lnSpc>
                <a:spcPct val="110000"/>
              </a:lnSpc>
              <a:spcBef>
                <a:spcPts val="0"/>
              </a:spcBef>
            </a:pPr>
            <a:r>
              <a:rPr lang="en-NZ" dirty="0"/>
              <a:t>contact professionals</a:t>
            </a:r>
          </a:p>
          <a:p>
            <a:pPr>
              <a:lnSpc>
                <a:spcPct val="110000"/>
              </a:lnSpc>
              <a:spcBef>
                <a:spcPts val="0"/>
              </a:spcBef>
            </a:pPr>
            <a:r>
              <a:rPr lang="en-NZ" dirty="0"/>
              <a:t>browse library bookshelves</a:t>
            </a:r>
          </a:p>
          <a:p>
            <a:pPr>
              <a:lnSpc>
                <a:spcPct val="110000"/>
              </a:lnSpc>
              <a:spcBef>
                <a:spcPts val="0"/>
              </a:spcBef>
            </a:pPr>
            <a:endParaRPr lang="en-NZ" dirty="0"/>
          </a:p>
          <a:p>
            <a:pPr marL="0" indent="0">
              <a:lnSpc>
                <a:spcPct val="110000"/>
              </a:lnSpc>
              <a:spcBef>
                <a:spcPts val="0"/>
              </a:spcBef>
              <a:buNone/>
            </a:pPr>
            <a:r>
              <a:rPr lang="en-NZ" dirty="0"/>
              <a:t>(</a:t>
            </a:r>
            <a:r>
              <a:rPr lang="en-NZ" dirty="0" err="1"/>
              <a:t>Marsen</a:t>
            </a:r>
            <a:r>
              <a:rPr lang="en-NZ" dirty="0"/>
              <a:t>, 82-84)</a:t>
            </a:r>
          </a:p>
          <a:p>
            <a:endParaRPr lang="en-NZ" dirty="0"/>
          </a:p>
        </p:txBody>
      </p:sp>
    </p:spTree>
    <p:extLst>
      <p:ext uri="{BB962C8B-B14F-4D97-AF65-F5344CB8AC3E}">
        <p14:creationId xmlns:p14="http://schemas.microsoft.com/office/powerpoint/2010/main" val="658667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7DCB3-08BA-4E9A-9B3F-C464359DD26E}"/>
              </a:ext>
            </a:extLst>
          </p:cNvPr>
          <p:cNvSpPr>
            <a:spLocks noGrp="1"/>
          </p:cNvSpPr>
          <p:nvPr>
            <p:ph type="title"/>
          </p:nvPr>
        </p:nvSpPr>
        <p:spPr>
          <a:xfrm>
            <a:off x="701566" y="184752"/>
            <a:ext cx="10515600" cy="1325563"/>
          </a:xfrm>
        </p:spPr>
        <p:txBody>
          <a:bodyPr/>
          <a:lstStyle/>
          <a:p>
            <a:r>
              <a:rPr lang="en-NZ" dirty="0"/>
              <a:t>types of sources</a:t>
            </a:r>
          </a:p>
        </p:txBody>
      </p:sp>
      <p:sp>
        <p:nvSpPr>
          <p:cNvPr id="3" name="Content Placeholder 2">
            <a:extLst>
              <a:ext uri="{FF2B5EF4-FFF2-40B4-BE49-F238E27FC236}">
                <a16:creationId xmlns:a16="http://schemas.microsoft.com/office/drawing/2014/main" id="{D4E1F345-CD9C-45A6-8E65-FB3F2F32568E}"/>
              </a:ext>
            </a:extLst>
          </p:cNvPr>
          <p:cNvSpPr>
            <a:spLocks noGrp="1"/>
          </p:cNvSpPr>
          <p:nvPr>
            <p:ph idx="1"/>
          </p:nvPr>
        </p:nvSpPr>
        <p:spPr>
          <a:xfrm>
            <a:off x="838200" y="987972"/>
            <a:ext cx="10515600" cy="4873681"/>
          </a:xfrm>
        </p:spPr>
        <p:txBody>
          <a:bodyPr>
            <a:noAutofit/>
          </a:bodyPr>
          <a:lstStyle/>
          <a:p>
            <a:pPr marL="0" indent="0">
              <a:buNone/>
            </a:pPr>
            <a:endParaRPr lang="en-NZ" dirty="0"/>
          </a:p>
          <a:p>
            <a:r>
              <a:rPr lang="en-NZ" dirty="0"/>
              <a:t>scholarly</a:t>
            </a:r>
          </a:p>
          <a:p>
            <a:endParaRPr lang="en-NZ" dirty="0"/>
          </a:p>
          <a:p>
            <a:r>
              <a:rPr lang="en-NZ" dirty="0"/>
              <a:t>specialist</a:t>
            </a:r>
          </a:p>
          <a:p>
            <a:endParaRPr lang="en-NZ" dirty="0"/>
          </a:p>
          <a:p>
            <a:r>
              <a:rPr lang="en-NZ" dirty="0"/>
              <a:t>public</a:t>
            </a:r>
          </a:p>
          <a:p>
            <a:endParaRPr lang="en-NZ" dirty="0"/>
          </a:p>
          <a:p>
            <a:r>
              <a:rPr lang="en-NZ" dirty="0"/>
              <a:t>sensationalist</a:t>
            </a:r>
          </a:p>
          <a:p>
            <a:pPr marL="0" indent="0">
              <a:buNone/>
            </a:pPr>
            <a:endParaRPr lang="en-NZ" dirty="0"/>
          </a:p>
          <a:p>
            <a:pPr marL="0" indent="0">
              <a:buNone/>
            </a:pPr>
            <a:r>
              <a:rPr lang="en-NZ" dirty="0"/>
              <a:t>(</a:t>
            </a:r>
            <a:r>
              <a:rPr lang="en-NZ" dirty="0" err="1"/>
              <a:t>Marsen</a:t>
            </a:r>
            <a:r>
              <a:rPr lang="en-NZ" dirty="0"/>
              <a:t>, 86-88)</a:t>
            </a:r>
          </a:p>
        </p:txBody>
      </p:sp>
    </p:spTree>
    <p:extLst>
      <p:ext uri="{BB962C8B-B14F-4D97-AF65-F5344CB8AC3E}">
        <p14:creationId xmlns:p14="http://schemas.microsoft.com/office/powerpoint/2010/main" val="238306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19937-5E40-4316-AC90-58A5FAA73DEF}"/>
              </a:ext>
            </a:extLst>
          </p:cNvPr>
          <p:cNvSpPr>
            <a:spLocks noGrp="1"/>
          </p:cNvSpPr>
          <p:nvPr>
            <p:ph type="title"/>
          </p:nvPr>
        </p:nvSpPr>
        <p:spPr/>
        <p:txBody>
          <a:bodyPr/>
          <a:lstStyle/>
          <a:p>
            <a:r>
              <a:rPr lang="en-NZ" dirty="0"/>
              <a:t>evaluating sources (checklist)</a:t>
            </a:r>
          </a:p>
        </p:txBody>
      </p:sp>
      <p:sp>
        <p:nvSpPr>
          <p:cNvPr id="3" name="Content Placeholder 2">
            <a:extLst>
              <a:ext uri="{FF2B5EF4-FFF2-40B4-BE49-F238E27FC236}">
                <a16:creationId xmlns:a16="http://schemas.microsoft.com/office/drawing/2014/main" id="{80872E58-C231-461F-8D1E-33C8117445F5}"/>
              </a:ext>
            </a:extLst>
          </p:cNvPr>
          <p:cNvSpPr>
            <a:spLocks noGrp="1"/>
          </p:cNvSpPr>
          <p:nvPr>
            <p:ph idx="1"/>
          </p:nvPr>
        </p:nvSpPr>
        <p:spPr>
          <a:xfrm>
            <a:off x="838200" y="1534510"/>
            <a:ext cx="10515600" cy="5181599"/>
          </a:xfrm>
        </p:spPr>
        <p:txBody>
          <a:bodyPr>
            <a:normAutofit fontScale="92500" lnSpcReduction="20000"/>
          </a:bodyPr>
          <a:lstStyle/>
          <a:p>
            <a:pPr marL="273050" indent="-273050">
              <a:lnSpc>
                <a:spcPct val="100000"/>
              </a:lnSpc>
              <a:spcBef>
                <a:spcPts val="0"/>
              </a:spcBef>
              <a:buAutoNum type="arabicPeriod"/>
            </a:pPr>
            <a:r>
              <a:rPr lang="en-NZ" dirty="0"/>
              <a:t>Is the information presented on the site comprehensive and unbiased? Does it describe clearly where the information came from and what its purpose is?</a:t>
            </a:r>
          </a:p>
          <a:p>
            <a:pPr marL="514350" indent="-514350">
              <a:lnSpc>
                <a:spcPct val="100000"/>
              </a:lnSpc>
              <a:spcBef>
                <a:spcPts val="0"/>
              </a:spcBef>
              <a:buAutoNum type="arabicPeriod"/>
            </a:pPr>
            <a:endParaRPr lang="en-NZ" dirty="0"/>
          </a:p>
          <a:p>
            <a:pPr marL="0" indent="0">
              <a:lnSpc>
                <a:spcPct val="100000"/>
              </a:lnSpc>
              <a:spcBef>
                <a:spcPts val="0"/>
              </a:spcBef>
              <a:buNone/>
            </a:pPr>
            <a:r>
              <a:rPr lang="en-NZ" dirty="0"/>
              <a:t>2. What is the style and quality of writing of the site?</a:t>
            </a:r>
          </a:p>
          <a:p>
            <a:pPr marL="0" indent="0">
              <a:lnSpc>
                <a:spcPct val="100000"/>
              </a:lnSpc>
              <a:spcBef>
                <a:spcPts val="0"/>
              </a:spcBef>
              <a:buNone/>
            </a:pPr>
            <a:endParaRPr lang="en-NZ" dirty="0"/>
          </a:p>
          <a:p>
            <a:pPr marL="0" indent="0">
              <a:lnSpc>
                <a:spcPct val="100000"/>
              </a:lnSpc>
              <a:spcBef>
                <a:spcPts val="0"/>
              </a:spcBef>
              <a:buNone/>
            </a:pPr>
            <a:r>
              <a:rPr lang="en-NZ" dirty="0"/>
              <a:t>3. Does the site clearly state its purpose?</a:t>
            </a:r>
          </a:p>
          <a:p>
            <a:pPr marL="0" indent="0">
              <a:lnSpc>
                <a:spcPct val="100000"/>
              </a:lnSpc>
              <a:spcBef>
                <a:spcPts val="0"/>
              </a:spcBef>
              <a:buNone/>
            </a:pPr>
            <a:endParaRPr lang="en-NZ" dirty="0"/>
          </a:p>
          <a:p>
            <a:pPr marL="357188" indent="-357188">
              <a:lnSpc>
                <a:spcPct val="100000"/>
              </a:lnSpc>
              <a:spcBef>
                <a:spcPts val="0"/>
              </a:spcBef>
              <a:buNone/>
            </a:pPr>
            <a:r>
              <a:rPr lang="en-NZ" dirty="0"/>
              <a:t>4. Does the site include author’s name and affiliation. Does the author have credentials in the field that he/she is writing? </a:t>
            </a:r>
          </a:p>
          <a:p>
            <a:pPr marL="357188" indent="-357188">
              <a:lnSpc>
                <a:spcPct val="100000"/>
              </a:lnSpc>
              <a:spcBef>
                <a:spcPts val="0"/>
              </a:spcBef>
              <a:buNone/>
            </a:pPr>
            <a:endParaRPr lang="en-NZ" dirty="0"/>
          </a:p>
          <a:p>
            <a:pPr marL="0" indent="0">
              <a:lnSpc>
                <a:spcPct val="100000"/>
              </a:lnSpc>
              <a:spcBef>
                <a:spcPts val="0"/>
              </a:spcBef>
              <a:buNone/>
            </a:pPr>
            <a:r>
              <a:rPr lang="en-NZ" dirty="0"/>
              <a:t>5. Does the site include a date of updating?</a:t>
            </a:r>
          </a:p>
          <a:p>
            <a:pPr marL="0" indent="0">
              <a:lnSpc>
                <a:spcPct val="100000"/>
              </a:lnSpc>
              <a:spcBef>
                <a:spcPts val="0"/>
              </a:spcBef>
              <a:buNone/>
            </a:pPr>
            <a:endParaRPr lang="en-NZ" dirty="0"/>
          </a:p>
          <a:p>
            <a:pPr marL="0" indent="0">
              <a:lnSpc>
                <a:spcPct val="100000"/>
              </a:lnSpc>
              <a:spcBef>
                <a:spcPts val="0"/>
              </a:spcBef>
              <a:buNone/>
            </a:pPr>
            <a:r>
              <a:rPr lang="en-NZ" dirty="0"/>
              <a:t>6. Does the site have links to other sites and/or references to other sources?</a:t>
            </a:r>
          </a:p>
          <a:p>
            <a:pPr marL="0" indent="0">
              <a:lnSpc>
                <a:spcPct val="100000"/>
              </a:lnSpc>
              <a:spcBef>
                <a:spcPts val="0"/>
              </a:spcBef>
              <a:buNone/>
            </a:pPr>
            <a:endParaRPr lang="en-NZ" dirty="0"/>
          </a:p>
          <a:p>
            <a:pPr marL="0" indent="0">
              <a:lnSpc>
                <a:spcPct val="100000"/>
              </a:lnSpc>
              <a:spcBef>
                <a:spcPts val="0"/>
              </a:spcBef>
              <a:buNone/>
            </a:pPr>
            <a:r>
              <a:rPr lang="en-NZ" dirty="0"/>
              <a:t>(</a:t>
            </a:r>
            <a:r>
              <a:rPr lang="en-NZ" dirty="0" err="1"/>
              <a:t>Marsen</a:t>
            </a:r>
            <a:r>
              <a:rPr lang="en-NZ" dirty="0"/>
              <a:t>, 91)</a:t>
            </a:r>
          </a:p>
        </p:txBody>
      </p:sp>
    </p:spTree>
    <p:extLst>
      <p:ext uri="{BB962C8B-B14F-4D97-AF65-F5344CB8AC3E}">
        <p14:creationId xmlns:p14="http://schemas.microsoft.com/office/powerpoint/2010/main" val="2028953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E6B56-525C-48CD-AC55-CBE25D854A26}"/>
              </a:ext>
            </a:extLst>
          </p:cNvPr>
          <p:cNvSpPr>
            <a:spLocks noGrp="1"/>
          </p:cNvSpPr>
          <p:nvPr>
            <p:ph type="title"/>
          </p:nvPr>
        </p:nvSpPr>
        <p:spPr/>
        <p:txBody>
          <a:bodyPr/>
          <a:lstStyle/>
          <a:p>
            <a:r>
              <a:rPr lang="en-NZ" dirty="0"/>
              <a:t>troubleshooting (Misha)</a:t>
            </a:r>
          </a:p>
        </p:txBody>
      </p:sp>
      <p:sp>
        <p:nvSpPr>
          <p:cNvPr id="3" name="Content Placeholder 2">
            <a:extLst>
              <a:ext uri="{FF2B5EF4-FFF2-40B4-BE49-F238E27FC236}">
                <a16:creationId xmlns:a16="http://schemas.microsoft.com/office/drawing/2014/main" id="{65018A91-FCFF-4500-B2B9-528B7B04CE48}"/>
              </a:ext>
            </a:extLst>
          </p:cNvPr>
          <p:cNvSpPr>
            <a:spLocks noGrp="1"/>
          </p:cNvSpPr>
          <p:nvPr>
            <p:ph idx="1"/>
          </p:nvPr>
        </p:nvSpPr>
        <p:spPr>
          <a:xfrm>
            <a:off x="659524" y="1324304"/>
            <a:ext cx="10515600" cy="5370786"/>
          </a:xfrm>
        </p:spPr>
        <p:txBody>
          <a:bodyPr>
            <a:normAutofit fontScale="70000" lnSpcReduction="20000"/>
          </a:bodyPr>
          <a:lstStyle/>
          <a:p>
            <a:pPr marL="0" indent="0">
              <a:lnSpc>
                <a:spcPct val="120000"/>
              </a:lnSpc>
              <a:spcBef>
                <a:spcPts val="0"/>
              </a:spcBef>
              <a:buNone/>
            </a:pPr>
            <a:r>
              <a:rPr lang="en-NZ" dirty="0"/>
              <a:t>Consider</a:t>
            </a:r>
          </a:p>
          <a:p>
            <a:pPr marL="0" indent="0">
              <a:lnSpc>
                <a:spcPct val="120000"/>
              </a:lnSpc>
              <a:spcBef>
                <a:spcPts val="0"/>
              </a:spcBef>
              <a:buNone/>
            </a:pPr>
            <a:endParaRPr lang="en-NZ" dirty="0"/>
          </a:p>
          <a:p>
            <a:pPr>
              <a:lnSpc>
                <a:spcPct val="120000"/>
              </a:lnSpc>
              <a:spcBef>
                <a:spcPts val="0"/>
              </a:spcBef>
            </a:pPr>
            <a:r>
              <a:rPr lang="en-NZ" dirty="0"/>
              <a:t>currency/relevance (news worlds)</a:t>
            </a:r>
          </a:p>
          <a:p>
            <a:pPr>
              <a:lnSpc>
                <a:spcPct val="120000"/>
              </a:lnSpc>
              <a:spcBef>
                <a:spcPts val="0"/>
              </a:spcBef>
            </a:pPr>
            <a:r>
              <a:rPr lang="en-NZ" dirty="0"/>
              <a:t>climate of interest (atmosphere)</a:t>
            </a:r>
          </a:p>
          <a:p>
            <a:pPr>
              <a:lnSpc>
                <a:spcPct val="120000"/>
              </a:lnSpc>
              <a:spcBef>
                <a:spcPts val="0"/>
              </a:spcBef>
            </a:pPr>
            <a:r>
              <a:rPr lang="en-NZ" dirty="0"/>
              <a:t>included/excluded groups (how they are characterised)</a:t>
            </a:r>
          </a:p>
          <a:p>
            <a:pPr>
              <a:lnSpc>
                <a:spcPct val="120000"/>
              </a:lnSpc>
              <a:spcBef>
                <a:spcPts val="0"/>
              </a:spcBef>
            </a:pPr>
            <a:r>
              <a:rPr lang="en-NZ" dirty="0"/>
              <a:t>encoded messages vs possible decoded messages:</a:t>
            </a:r>
          </a:p>
          <a:p>
            <a:pPr>
              <a:lnSpc>
                <a:spcPct val="120000"/>
              </a:lnSpc>
              <a:spcBef>
                <a:spcPts val="0"/>
              </a:spcBef>
            </a:pPr>
            <a:endParaRPr lang="en-NZ"/>
          </a:p>
          <a:p>
            <a:pPr>
              <a:lnSpc>
                <a:spcPct val="120000"/>
              </a:lnSpc>
              <a:spcBef>
                <a:spcPts val="0"/>
              </a:spcBef>
            </a:pPr>
            <a:r>
              <a:rPr lang="en-NZ"/>
              <a:t> </a:t>
            </a:r>
            <a:r>
              <a:rPr lang="en-NZ" dirty="0"/>
              <a:t>‘The codes of encoding [message determined by content producers] and decoding [message deciphered by audiences] may not be perfectly symmetrical’ (Hall </a:t>
            </a:r>
            <a:r>
              <a:rPr lang="en-NZ"/>
              <a:t>1980). </a:t>
            </a:r>
            <a:endParaRPr lang="en-NZ" dirty="0"/>
          </a:p>
          <a:p>
            <a:pPr>
              <a:lnSpc>
                <a:spcPct val="120000"/>
              </a:lnSpc>
              <a:spcBef>
                <a:spcPts val="0"/>
              </a:spcBef>
            </a:pPr>
            <a:endParaRPr lang="en-NZ" dirty="0"/>
          </a:p>
          <a:p>
            <a:pPr marL="0" indent="0">
              <a:lnSpc>
                <a:spcPct val="120000"/>
              </a:lnSpc>
              <a:spcBef>
                <a:spcPts val="0"/>
              </a:spcBef>
              <a:buNone/>
            </a:pPr>
            <a:r>
              <a:rPr lang="en-NZ" sz="2300" dirty="0"/>
              <a:t>Stuart Hall, ‘Encoding/decoding’, </a:t>
            </a:r>
            <a:r>
              <a:rPr lang="en-NZ" sz="2300" i="1" dirty="0"/>
              <a:t>Culture, Media, </a:t>
            </a:r>
            <a:r>
              <a:rPr lang="en-NZ" sz="2300" i="1" dirty="0" err="1"/>
              <a:t>Language,eds</a:t>
            </a:r>
            <a:r>
              <a:rPr lang="en-NZ" sz="2300" i="1" dirty="0"/>
              <a:t>. </a:t>
            </a:r>
            <a:r>
              <a:rPr lang="en-NZ" sz="2300" dirty="0"/>
              <a:t>Stuart Hall, Dorothy Hobson, Andrew Lowe and Paul Willis</a:t>
            </a:r>
            <a:r>
              <a:rPr lang="en-NZ" sz="2300" i="1" dirty="0"/>
              <a:t> (</a:t>
            </a:r>
            <a:r>
              <a:rPr lang="en-NZ" sz="2300" dirty="0" err="1"/>
              <a:t>Birmimgham</a:t>
            </a:r>
            <a:r>
              <a:rPr lang="en-NZ" sz="2300" dirty="0"/>
              <a:t>, UK.: Centre for Contemporary Cultural Studies, 1980), 128-138. </a:t>
            </a:r>
          </a:p>
          <a:p>
            <a:pPr>
              <a:lnSpc>
                <a:spcPct val="120000"/>
              </a:lnSpc>
              <a:spcBef>
                <a:spcPts val="0"/>
              </a:spcBef>
            </a:pPr>
            <a:endParaRPr lang="en-NZ" sz="4000" dirty="0"/>
          </a:p>
          <a:p>
            <a:pPr marL="0" indent="0">
              <a:lnSpc>
                <a:spcPct val="120000"/>
              </a:lnSpc>
              <a:spcBef>
                <a:spcPts val="0"/>
              </a:spcBef>
              <a:buNone/>
            </a:pPr>
            <a:r>
              <a:rPr lang="en-NZ" sz="4000" dirty="0">
                <a:hlinkClick r:id="rId2"/>
              </a:rPr>
              <a:t>https://www.youtube.com/watch?v=DqPVqPA7Yo0</a:t>
            </a:r>
            <a:endParaRPr lang="en-NZ" sz="4000" dirty="0"/>
          </a:p>
          <a:p>
            <a:pPr marL="0" indent="0">
              <a:lnSpc>
                <a:spcPct val="120000"/>
              </a:lnSpc>
              <a:spcBef>
                <a:spcPts val="0"/>
              </a:spcBef>
              <a:buNone/>
            </a:pPr>
            <a:r>
              <a:rPr lang="en-NZ" sz="4000" dirty="0"/>
              <a:t>Spark for business — what’s your driverless car? (2019)</a:t>
            </a:r>
          </a:p>
        </p:txBody>
      </p:sp>
    </p:spTree>
    <p:extLst>
      <p:ext uri="{BB962C8B-B14F-4D97-AF65-F5344CB8AC3E}">
        <p14:creationId xmlns:p14="http://schemas.microsoft.com/office/powerpoint/2010/main" val="75973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493B1-CDC6-4A55-81F7-E3A84F0AC497}"/>
              </a:ext>
            </a:extLst>
          </p:cNvPr>
          <p:cNvSpPr>
            <a:spLocks noGrp="1"/>
          </p:cNvSpPr>
          <p:nvPr>
            <p:ph type="title"/>
          </p:nvPr>
        </p:nvSpPr>
        <p:spPr/>
        <p:txBody>
          <a:bodyPr/>
          <a:lstStyle/>
          <a:p>
            <a:r>
              <a:rPr lang="en-NZ" dirty="0"/>
              <a:t>group report</a:t>
            </a:r>
          </a:p>
        </p:txBody>
      </p:sp>
      <p:sp>
        <p:nvSpPr>
          <p:cNvPr id="3" name="Content Placeholder 2">
            <a:extLst>
              <a:ext uri="{FF2B5EF4-FFF2-40B4-BE49-F238E27FC236}">
                <a16:creationId xmlns:a16="http://schemas.microsoft.com/office/drawing/2014/main" id="{BB491659-5B72-4C95-B69E-B945840574DC}"/>
              </a:ext>
            </a:extLst>
          </p:cNvPr>
          <p:cNvSpPr>
            <a:spLocks noGrp="1"/>
          </p:cNvSpPr>
          <p:nvPr>
            <p:ph idx="1"/>
          </p:nvPr>
        </p:nvSpPr>
        <p:spPr>
          <a:xfrm>
            <a:off x="838200" y="1481959"/>
            <a:ext cx="10515600" cy="4695004"/>
          </a:xfrm>
        </p:spPr>
        <p:txBody>
          <a:bodyPr>
            <a:normAutofit fontScale="92500" lnSpcReduction="10000"/>
          </a:bodyPr>
          <a:lstStyle/>
          <a:p>
            <a:pPr marL="0" indent="0">
              <a:lnSpc>
                <a:spcPct val="100000"/>
              </a:lnSpc>
              <a:spcBef>
                <a:spcPts val="0"/>
              </a:spcBef>
              <a:buNone/>
            </a:pPr>
            <a:r>
              <a:rPr lang="en-NZ" dirty="0"/>
              <a:t>Worth: 30%</a:t>
            </a:r>
          </a:p>
          <a:p>
            <a:pPr marL="0" indent="0">
              <a:lnSpc>
                <a:spcPct val="100000"/>
              </a:lnSpc>
              <a:spcBef>
                <a:spcPts val="0"/>
              </a:spcBef>
              <a:buNone/>
            </a:pPr>
            <a:r>
              <a:rPr lang="en-NZ" dirty="0"/>
              <a:t>Due: Friday, June 14, by 3 pm.</a:t>
            </a:r>
          </a:p>
          <a:p>
            <a:pPr marL="0" indent="0">
              <a:lnSpc>
                <a:spcPct val="100000"/>
              </a:lnSpc>
              <a:spcBef>
                <a:spcPts val="0"/>
              </a:spcBef>
              <a:buNone/>
            </a:pPr>
            <a:endParaRPr lang="en-NZ" dirty="0"/>
          </a:p>
          <a:p>
            <a:pPr marL="0" indent="0">
              <a:lnSpc>
                <a:spcPct val="100000"/>
              </a:lnSpc>
              <a:spcBef>
                <a:spcPts val="0"/>
              </a:spcBef>
              <a:buNone/>
            </a:pPr>
            <a:r>
              <a:rPr lang="en-NZ" dirty="0"/>
              <a:t>Hand in the group report and individual self-evaluation as one document,</a:t>
            </a:r>
          </a:p>
          <a:p>
            <a:pPr marL="0" indent="0">
              <a:lnSpc>
                <a:spcPct val="100000"/>
              </a:lnSpc>
              <a:spcBef>
                <a:spcPts val="0"/>
              </a:spcBef>
              <a:buNone/>
            </a:pPr>
            <a:r>
              <a:rPr lang="en-NZ" dirty="0"/>
              <a:t>with cover sheet, to Arts Student Centre, and upload to Canvas-Turnitin.</a:t>
            </a:r>
          </a:p>
          <a:p>
            <a:pPr>
              <a:lnSpc>
                <a:spcPct val="100000"/>
              </a:lnSpc>
              <a:spcBef>
                <a:spcPts val="0"/>
              </a:spcBef>
            </a:pPr>
            <a:endParaRPr lang="en-NZ" dirty="0"/>
          </a:p>
          <a:p>
            <a:pPr marL="0" indent="0">
              <a:lnSpc>
                <a:spcPct val="100000"/>
              </a:lnSpc>
              <a:spcBef>
                <a:spcPts val="0"/>
              </a:spcBef>
              <a:buNone/>
            </a:pPr>
            <a:r>
              <a:rPr lang="en-NZ" dirty="0"/>
              <a:t>This assignment includes:</a:t>
            </a:r>
          </a:p>
          <a:p>
            <a:pPr marL="0" indent="0">
              <a:lnSpc>
                <a:spcPct val="100000"/>
              </a:lnSpc>
              <a:spcBef>
                <a:spcPts val="0"/>
              </a:spcBef>
              <a:buNone/>
            </a:pPr>
            <a:endParaRPr lang="en-NZ" dirty="0"/>
          </a:p>
          <a:p>
            <a:pPr marL="0" indent="0">
              <a:lnSpc>
                <a:spcPct val="100000"/>
              </a:lnSpc>
              <a:spcBef>
                <a:spcPts val="0"/>
              </a:spcBef>
              <a:buNone/>
            </a:pPr>
            <a:r>
              <a:rPr lang="en-NZ" dirty="0"/>
              <a:t>   (1) collectively written report 10% (2500 words), not including back matter</a:t>
            </a:r>
          </a:p>
          <a:p>
            <a:pPr marL="0" indent="0">
              <a:lnSpc>
                <a:spcPct val="100000"/>
              </a:lnSpc>
              <a:spcBef>
                <a:spcPts val="0"/>
              </a:spcBef>
              <a:buNone/>
            </a:pPr>
            <a:r>
              <a:rPr lang="en-NZ" dirty="0"/>
              <a:t>   (2) self-evaluation 10% (250 words)</a:t>
            </a:r>
          </a:p>
          <a:p>
            <a:pPr marL="714375" indent="-714375">
              <a:lnSpc>
                <a:spcPct val="100000"/>
              </a:lnSpc>
              <a:spcBef>
                <a:spcPts val="0"/>
              </a:spcBef>
              <a:buNone/>
            </a:pPr>
            <a:r>
              <a:rPr lang="en-NZ" dirty="0"/>
              <a:t>   (3) group presentation 10% (10 minutes max., to be completed in week 12 of tutorials)</a:t>
            </a:r>
          </a:p>
          <a:p>
            <a:endParaRPr lang="en-NZ" dirty="0"/>
          </a:p>
        </p:txBody>
      </p:sp>
    </p:spTree>
    <p:extLst>
      <p:ext uri="{BB962C8B-B14F-4D97-AF65-F5344CB8AC3E}">
        <p14:creationId xmlns:p14="http://schemas.microsoft.com/office/powerpoint/2010/main" val="115903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A3E3A6-DE87-45B3-9D0D-2C8815DFE94C}"/>
              </a:ext>
            </a:extLst>
          </p:cNvPr>
          <p:cNvSpPr>
            <a:spLocks noGrp="1"/>
          </p:cNvSpPr>
          <p:nvPr>
            <p:ph idx="1"/>
          </p:nvPr>
        </p:nvSpPr>
        <p:spPr>
          <a:xfrm>
            <a:off x="375745" y="136634"/>
            <a:ext cx="10515600" cy="6632028"/>
          </a:xfrm>
        </p:spPr>
        <p:txBody>
          <a:bodyPr>
            <a:normAutofit fontScale="25000" lnSpcReduction="20000"/>
          </a:bodyPr>
          <a:lstStyle/>
          <a:p>
            <a:pPr marL="0" lvl="0" indent="0">
              <a:lnSpc>
                <a:spcPct val="120000"/>
              </a:lnSpc>
              <a:spcBef>
                <a:spcPts val="0"/>
              </a:spcBef>
              <a:buNone/>
            </a:pPr>
            <a:r>
              <a:rPr lang="en-NZ" sz="8000" dirty="0"/>
              <a:t>1.Group report</a:t>
            </a:r>
          </a:p>
          <a:p>
            <a:pPr marL="0" indent="0">
              <a:lnSpc>
                <a:spcPct val="120000"/>
              </a:lnSpc>
              <a:spcBef>
                <a:spcPts val="0"/>
              </a:spcBef>
              <a:buNone/>
            </a:pPr>
            <a:endParaRPr lang="en-NZ" sz="8000" dirty="0"/>
          </a:p>
          <a:p>
            <a:pPr marL="0" indent="0">
              <a:lnSpc>
                <a:spcPct val="120000"/>
              </a:lnSpc>
              <a:spcBef>
                <a:spcPts val="0"/>
              </a:spcBef>
              <a:buNone/>
            </a:pPr>
            <a:r>
              <a:rPr lang="en-NZ" sz="8000" dirty="0"/>
              <a:t>Working as a group, which will be organised in tutorials, you need to research and analyse the success of a media campaign within an existing organisation or non-profit:</a:t>
            </a:r>
          </a:p>
          <a:p>
            <a:pPr marL="0" indent="0">
              <a:lnSpc>
                <a:spcPct val="120000"/>
              </a:lnSpc>
              <a:spcBef>
                <a:spcPts val="0"/>
              </a:spcBef>
              <a:buNone/>
            </a:pPr>
            <a:r>
              <a:rPr lang="en-NZ" sz="8000" dirty="0"/>
              <a:t> </a:t>
            </a:r>
          </a:p>
          <a:p>
            <a:pPr marL="0" indent="0">
              <a:lnSpc>
                <a:spcPct val="120000"/>
              </a:lnSpc>
              <a:spcBef>
                <a:spcPts val="0"/>
              </a:spcBef>
              <a:buNone/>
            </a:pPr>
            <a:r>
              <a:rPr lang="en-NZ" sz="8000" dirty="0"/>
              <a:t>You must choose one of the following examples:</a:t>
            </a:r>
          </a:p>
          <a:p>
            <a:pPr marL="0" indent="0">
              <a:lnSpc>
                <a:spcPct val="120000"/>
              </a:lnSpc>
              <a:spcBef>
                <a:spcPts val="0"/>
              </a:spcBef>
              <a:buNone/>
            </a:pPr>
            <a:endParaRPr lang="en-NZ" sz="8000" dirty="0"/>
          </a:p>
          <a:p>
            <a:pPr lvl="0">
              <a:lnSpc>
                <a:spcPct val="120000"/>
              </a:lnSpc>
              <a:spcBef>
                <a:spcPts val="0"/>
              </a:spcBef>
            </a:pPr>
            <a:r>
              <a:rPr lang="en-NZ" sz="8000" dirty="0"/>
              <a:t>Uber eats: </a:t>
            </a:r>
            <a:r>
              <a:rPr lang="en-NZ" sz="8000" u="sng" dirty="0">
                <a:hlinkClick r:id="rId2"/>
              </a:rPr>
              <a:t>https://www.ubereats.com/en-NZ/auckland/ (Links to an external site.)Links to an external site.</a:t>
            </a:r>
            <a:r>
              <a:rPr lang="en-NZ" sz="8000" dirty="0"/>
              <a:t> [‘Tonight, I’ll be Eating’]</a:t>
            </a:r>
          </a:p>
          <a:p>
            <a:pPr lvl="0">
              <a:lnSpc>
                <a:spcPct val="120000"/>
              </a:lnSpc>
              <a:spcBef>
                <a:spcPts val="0"/>
              </a:spcBef>
            </a:pPr>
            <a:endParaRPr lang="en-NZ" sz="8000" dirty="0"/>
          </a:p>
          <a:p>
            <a:pPr>
              <a:lnSpc>
                <a:spcPct val="120000"/>
              </a:lnSpc>
              <a:spcBef>
                <a:spcPts val="0"/>
              </a:spcBef>
            </a:pPr>
            <a:r>
              <a:rPr lang="en-NZ" sz="8000" dirty="0"/>
              <a:t>2 degrees: </a:t>
            </a:r>
            <a:r>
              <a:rPr lang="en-NZ" sz="8000" u="sng" dirty="0">
                <a:solidFill>
                  <a:schemeClr val="accent1"/>
                </a:solidFill>
              </a:rPr>
              <a:t>https://www.2degreesmobile.co.nz/2ndnature/ Links to an external site.</a:t>
            </a:r>
          </a:p>
          <a:p>
            <a:pPr>
              <a:lnSpc>
                <a:spcPct val="120000"/>
              </a:lnSpc>
              <a:spcBef>
                <a:spcPts val="0"/>
              </a:spcBef>
            </a:pPr>
            <a:endParaRPr lang="en-NZ" sz="8000" u="sng" dirty="0">
              <a:solidFill>
                <a:schemeClr val="accent1"/>
              </a:solidFill>
            </a:endParaRPr>
          </a:p>
          <a:p>
            <a:pPr>
              <a:lnSpc>
                <a:spcPct val="120000"/>
              </a:lnSpc>
              <a:spcBef>
                <a:spcPts val="0"/>
              </a:spcBef>
            </a:pPr>
            <a:r>
              <a:rPr lang="en-NZ" sz="8000" dirty="0"/>
              <a:t>Royal family: </a:t>
            </a:r>
            <a:r>
              <a:rPr lang="en-NZ" sz="8000" u="sng" dirty="0">
                <a:hlinkClick r:id="rId3"/>
              </a:rPr>
              <a:t>https://www.royal.uk/ (Links to an external site.)Links to an external site.</a:t>
            </a:r>
            <a:endParaRPr lang="en-NZ" sz="8000" u="sng" dirty="0"/>
          </a:p>
          <a:p>
            <a:pPr>
              <a:lnSpc>
                <a:spcPct val="120000"/>
              </a:lnSpc>
              <a:spcBef>
                <a:spcPts val="0"/>
              </a:spcBef>
            </a:pPr>
            <a:endParaRPr lang="en-NZ" sz="8000" u="sng" dirty="0"/>
          </a:p>
          <a:p>
            <a:pPr lvl="0">
              <a:lnSpc>
                <a:spcPct val="120000"/>
              </a:lnSpc>
              <a:spcBef>
                <a:spcPts val="0"/>
              </a:spcBef>
            </a:pPr>
            <a:r>
              <a:rPr lang="en-NZ" sz="8000" dirty="0"/>
              <a:t>Pink shirt day: </a:t>
            </a:r>
            <a:r>
              <a:rPr lang="en-NZ" sz="8000" u="sng" dirty="0">
                <a:hlinkClick r:id="rId4"/>
              </a:rPr>
              <a:t>https://www.pinkshirtday.org.nz/ (Links to an external site.)Links to an external site.</a:t>
            </a:r>
            <a:endParaRPr lang="en-NZ" sz="8000" u="sng" dirty="0"/>
          </a:p>
          <a:p>
            <a:pPr lvl="0">
              <a:lnSpc>
                <a:spcPct val="120000"/>
              </a:lnSpc>
              <a:spcBef>
                <a:spcPts val="0"/>
              </a:spcBef>
            </a:pPr>
            <a:endParaRPr lang="en-NZ" sz="8000" u="sng" dirty="0"/>
          </a:p>
          <a:p>
            <a:pPr lvl="0">
              <a:lnSpc>
                <a:spcPct val="120000"/>
              </a:lnSpc>
              <a:spcBef>
                <a:spcPts val="0"/>
              </a:spcBef>
            </a:pPr>
            <a:r>
              <a:rPr lang="en-NZ" sz="8000" dirty="0"/>
              <a:t>NZ Police recruitment: </a:t>
            </a:r>
            <a:r>
              <a:rPr lang="en-NZ" sz="8000" u="sng" dirty="0">
                <a:hlinkClick r:id="rId5"/>
              </a:rPr>
              <a:t>https://www.newcops.co.nz/ (Links to an external site.)Links to an external site.</a:t>
            </a:r>
            <a:endParaRPr lang="en-NZ" sz="8000" u="sng" dirty="0"/>
          </a:p>
          <a:p>
            <a:pPr lvl="0">
              <a:lnSpc>
                <a:spcPct val="120000"/>
              </a:lnSpc>
              <a:spcBef>
                <a:spcPts val="0"/>
              </a:spcBef>
            </a:pPr>
            <a:endParaRPr lang="en-NZ" sz="8000" dirty="0"/>
          </a:p>
          <a:p>
            <a:pPr lvl="0">
              <a:lnSpc>
                <a:spcPct val="120000"/>
              </a:lnSpc>
              <a:spcBef>
                <a:spcPts val="0"/>
              </a:spcBef>
            </a:pPr>
            <a:r>
              <a:rPr lang="en-NZ" sz="8000" dirty="0"/>
              <a:t>Love food, hate waste: </a:t>
            </a:r>
            <a:r>
              <a:rPr lang="en-NZ" sz="8000" u="sng" dirty="0">
                <a:hlinkClick r:id="rId6"/>
              </a:rPr>
              <a:t>https://lovefoodhatewaste.co.nz/ (Links to an external site.)Links to an external site.</a:t>
            </a:r>
            <a:endParaRPr lang="en-NZ" sz="8000" dirty="0"/>
          </a:p>
          <a:p>
            <a:endParaRPr lang="en-NZ" dirty="0"/>
          </a:p>
        </p:txBody>
      </p:sp>
    </p:spTree>
    <p:extLst>
      <p:ext uri="{BB962C8B-B14F-4D97-AF65-F5344CB8AC3E}">
        <p14:creationId xmlns:p14="http://schemas.microsoft.com/office/powerpoint/2010/main" val="381532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9171B1-60C2-474D-9CFF-90128CE4AC2E}"/>
              </a:ext>
            </a:extLst>
          </p:cNvPr>
          <p:cNvSpPr>
            <a:spLocks noGrp="1"/>
          </p:cNvSpPr>
          <p:nvPr>
            <p:ph idx="1"/>
          </p:nvPr>
        </p:nvSpPr>
        <p:spPr>
          <a:xfrm>
            <a:off x="273269" y="136634"/>
            <a:ext cx="11080531" cy="6621518"/>
          </a:xfrm>
        </p:spPr>
        <p:txBody>
          <a:bodyPr>
            <a:normAutofit fontScale="92500"/>
          </a:bodyPr>
          <a:lstStyle/>
          <a:p>
            <a:pPr marL="0" indent="0">
              <a:lnSpc>
                <a:spcPct val="100000"/>
              </a:lnSpc>
              <a:spcBef>
                <a:spcPts val="0"/>
              </a:spcBef>
              <a:buNone/>
            </a:pPr>
            <a:r>
              <a:rPr lang="en-NZ" b="1" dirty="0"/>
              <a:t>Your report needs to</a:t>
            </a:r>
          </a:p>
          <a:p>
            <a:pPr marL="0" indent="0">
              <a:lnSpc>
                <a:spcPct val="100000"/>
              </a:lnSpc>
              <a:spcBef>
                <a:spcPts val="0"/>
              </a:spcBef>
              <a:buNone/>
            </a:pPr>
            <a:endParaRPr lang="en-NZ" dirty="0"/>
          </a:p>
          <a:p>
            <a:pPr marL="514350" indent="-514350">
              <a:lnSpc>
                <a:spcPct val="100000"/>
              </a:lnSpc>
              <a:spcBef>
                <a:spcPts val="0"/>
              </a:spcBef>
              <a:buAutoNum type="arabicParenBoth"/>
            </a:pPr>
            <a:r>
              <a:rPr lang="en-NZ" b="1" dirty="0"/>
              <a:t>Explain the public relations strategy (</a:t>
            </a:r>
            <a:r>
              <a:rPr lang="en-NZ" dirty="0"/>
              <a:t>In what media forms, and on what platforms, does the campaign appear? Why have these media forms been chosen to communicate the message? What measures have the campaign taken to avoid offense?)</a:t>
            </a:r>
          </a:p>
          <a:p>
            <a:pPr marL="514350" indent="-514350">
              <a:lnSpc>
                <a:spcPct val="100000"/>
              </a:lnSpc>
              <a:spcBef>
                <a:spcPts val="0"/>
              </a:spcBef>
              <a:buAutoNum type="arabicParenBoth"/>
            </a:pPr>
            <a:endParaRPr lang="en-NZ" dirty="0"/>
          </a:p>
          <a:p>
            <a:pPr marL="536575" indent="-536575">
              <a:lnSpc>
                <a:spcPct val="100000"/>
              </a:lnSpc>
              <a:spcBef>
                <a:spcPts val="0"/>
              </a:spcBef>
              <a:buNone/>
            </a:pPr>
            <a:r>
              <a:rPr lang="en-NZ" b="1" dirty="0"/>
              <a:t>(2) Analyse its appeals to a target audience (</a:t>
            </a:r>
            <a:r>
              <a:rPr lang="en-NZ" dirty="0"/>
              <a:t>What is the campaign constituency; who is included and not included in this constituency?)</a:t>
            </a:r>
          </a:p>
          <a:p>
            <a:pPr marL="0" indent="0">
              <a:lnSpc>
                <a:spcPct val="100000"/>
              </a:lnSpc>
              <a:spcBef>
                <a:spcPts val="0"/>
              </a:spcBef>
              <a:buNone/>
            </a:pPr>
            <a:endParaRPr lang="en-NZ" dirty="0"/>
          </a:p>
          <a:p>
            <a:pPr marL="536575" indent="-536575">
              <a:lnSpc>
                <a:spcPct val="100000"/>
              </a:lnSpc>
              <a:spcBef>
                <a:spcPts val="0"/>
              </a:spcBef>
              <a:buNone/>
            </a:pPr>
            <a:r>
              <a:rPr lang="en-NZ" b="1" dirty="0"/>
              <a:t>(3) Assess the success of the campaign, in your view, and how it might be improved </a:t>
            </a:r>
            <a:r>
              <a:rPr lang="en-NZ" dirty="0"/>
              <a:t>(Is the campaign’s message effectively communicated? What other strategies might be employed? Is it appropriate to the target audience?)</a:t>
            </a:r>
          </a:p>
          <a:p>
            <a:pPr marL="0" indent="0">
              <a:lnSpc>
                <a:spcPct val="100000"/>
              </a:lnSpc>
              <a:spcBef>
                <a:spcPts val="0"/>
              </a:spcBef>
              <a:buNone/>
            </a:pPr>
            <a:endParaRPr lang="en-NZ" dirty="0"/>
          </a:p>
          <a:p>
            <a:pPr marL="536575" indent="-536575">
              <a:lnSpc>
                <a:spcPct val="100000"/>
              </a:lnSpc>
              <a:spcBef>
                <a:spcPts val="0"/>
              </a:spcBef>
              <a:buNone/>
            </a:pPr>
            <a:r>
              <a:rPr lang="en-NZ" b="1" dirty="0"/>
              <a:t>(4) Articulate its (implied) public good or value </a:t>
            </a:r>
            <a:r>
              <a:rPr lang="en-NZ" dirty="0"/>
              <a:t>(How does the campaign seek to improve the community? Why might someone contribute to the campaign?)</a:t>
            </a:r>
          </a:p>
          <a:p>
            <a:endParaRPr lang="en-NZ" dirty="0"/>
          </a:p>
        </p:txBody>
      </p:sp>
    </p:spTree>
    <p:extLst>
      <p:ext uri="{BB962C8B-B14F-4D97-AF65-F5344CB8AC3E}">
        <p14:creationId xmlns:p14="http://schemas.microsoft.com/office/powerpoint/2010/main" val="2148769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BC9A51-722C-4A34-8CF1-7563CD191613}"/>
              </a:ext>
            </a:extLst>
          </p:cNvPr>
          <p:cNvSpPr>
            <a:spLocks noGrp="1"/>
          </p:cNvSpPr>
          <p:nvPr>
            <p:ph idx="1"/>
          </p:nvPr>
        </p:nvSpPr>
        <p:spPr>
          <a:xfrm>
            <a:off x="838200" y="462455"/>
            <a:ext cx="10515600" cy="5714508"/>
          </a:xfrm>
        </p:spPr>
        <p:txBody>
          <a:bodyPr/>
          <a:lstStyle/>
          <a:p>
            <a:pPr marL="0" indent="0">
              <a:lnSpc>
                <a:spcPct val="100000"/>
              </a:lnSpc>
              <a:spcBef>
                <a:spcPts val="0"/>
              </a:spcBef>
              <a:buNone/>
            </a:pPr>
            <a:r>
              <a:rPr lang="en-NZ" dirty="0"/>
              <a:t>Members of your group may each choose to write a section of the report, but you will also need to allocate roles, for example, a coordinator, researcher and designer, which will then form the content of your self-evaluation. While these are roles for which you may be ultimately responsible, you are expected to participate as a group in all aspects of constructing the report.</a:t>
            </a:r>
          </a:p>
          <a:p>
            <a:endParaRPr lang="en-NZ" dirty="0"/>
          </a:p>
        </p:txBody>
      </p:sp>
    </p:spTree>
    <p:extLst>
      <p:ext uri="{BB962C8B-B14F-4D97-AF65-F5344CB8AC3E}">
        <p14:creationId xmlns:p14="http://schemas.microsoft.com/office/powerpoint/2010/main" val="271465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EADF0-5C17-40C0-BD4D-3DF8979C6529}"/>
              </a:ext>
            </a:extLst>
          </p:cNvPr>
          <p:cNvSpPr>
            <a:spLocks noGrp="1"/>
          </p:cNvSpPr>
          <p:nvPr>
            <p:ph idx="1"/>
          </p:nvPr>
        </p:nvSpPr>
        <p:spPr>
          <a:xfrm>
            <a:off x="838200" y="441434"/>
            <a:ext cx="10515600" cy="5735529"/>
          </a:xfrm>
        </p:spPr>
        <p:txBody>
          <a:bodyPr/>
          <a:lstStyle/>
          <a:p>
            <a:pPr marL="0" lvl="0" indent="0">
              <a:lnSpc>
                <a:spcPct val="100000"/>
              </a:lnSpc>
              <a:spcBef>
                <a:spcPts val="0"/>
              </a:spcBef>
              <a:buNone/>
            </a:pPr>
            <a:r>
              <a:rPr lang="en-NZ" dirty="0"/>
              <a:t>2. Self-evaluation</a:t>
            </a:r>
          </a:p>
          <a:p>
            <a:pPr marL="0" lvl="0" indent="0">
              <a:lnSpc>
                <a:spcPct val="100000"/>
              </a:lnSpc>
              <a:spcBef>
                <a:spcPts val="0"/>
              </a:spcBef>
              <a:buNone/>
            </a:pPr>
            <a:endParaRPr lang="en-NZ" dirty="0"/>
          </a:p>
          <a:p>
            <a:pPr marL="0" indent="0">
              <a:lnSpc>
                <a:spcPct val="100000"/>
              </a:lnSpc>
              <a:spcBef>
                <a:spcPts val="0"/>
              </a:spcBef>
              <a:buNone/>
            </a:pPr>
            <a:r>
              <a:rPr lang="en-NZ" dirty="0"/>
              <a:t>The report needs to be accompanied by a self-evaluation (worth 10%) which describes the particular role that you played in constructing the report, problems that you or the group encountered, how well you felt that you performed, and how well you felt other members of your group performed.</a:t>
            </a:r>
          </a:p>
          <a:p>
            <a:pPr marL="0" indent="0">
              <a:lnSpc>
                <a:spcPct val="100000"/>
              </a:lnSpc>
              <a:spcBef>
                <a:spcPts val="0"/>
              </a:spcBef>
              <a:buNone/>
            </a:pPr>
            <a:endParaRPr lang="en-NZ" dirty="0"/>
          </a:p>
          <a:p>
            <a:pPr marL="0" indent="0">
              <a:lnSpc>
                <a:spcPct val="100000"/>
              </a:lnSpc>
              <a:spcBef>
                <a:spcPts val="0"/>
              </a:spcBef>
              <a:buNone/>
            </a:pPr>
            <a:r>
              <a:rPr lang="en-NZ" dirty="0"/>
              <a:t>Please post the report and self-evaluation as one document.</a:t>
            </a:r>
          </a:p>
          <a:p>
            <a:endParaRPr lang="en-NZ" dirty="0"/>
          </a:p>
        </p:txBody>
      </p:sp>
    </p:spTree>
    <p:extLst>
      <p:ext uri="{BB962C8B-B14F-4D97-AF65-F5344CB8AC3E}">
        <p14:creationId xmlns:p14="http://schemas.microsoft.com/office/powerpoint/2010/main" val="102476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714AF5-5A58-419D-A420-14D68BBEBDA4}"/>
              </a:ext>
            </a:extLst>
          </p:cNvPr>
          <p:cNvSpPr>
            <a:spLocks noGrp="1"/>
          </p:cNvSpPr>
          <p:nvPr>
            <p:ph idx="1"/>
          </p:nvPr>
        </p:nvSpPr>
        <p:spPr>
          <a:xfrm>
            <a:off x="838200" y="578068"/>
            <a:ext cx="10515600" cy="6127531"/>
          </a:xfrm>
        </p:spPr>
        <p:txBody>
          <a:bodyPr>
            <a:normAutofit/>
          </a:bodyPr>
          <a:lstStyle/>
          <a:p>
            <a:pPr marL="0" lvl="0" indent="0">
              <a:lnSpc>
                <a:spcPct val="100000"/>
              </a:lnSpc>
              <a:spcBef>
                <a:spcPts val="0"/>
              </a:spcBef>
              <a:buNone/>
            </a:pPr>
            <a:r>
              <a:rPr lang="en-NZ" dirty="0"/>
              <a:t>3. Presentation</a:t>
            </a:r>
          </a:p>
          <a:p>
            <a:pPr marL="0" lvl="0" indent="0">
              <a:lnSpc>
                <a:spcPct val="100000"/>
              </a:lnSpc>
              <a:spcBef>
                <a:spcPts val="0"/>
              </a:spcBef>
              <a:buNone/>
            </a:pPr>
            <a:endParaRPr lang="en-NZ" dirty="0"/>
          </a:p>
          <a:p>
            <a:pPr marL="0" indent="0">
              <a:lnSpc>
                <a:spcPct val="100000"/>
              </a:lnSpc>
              <a:spcBef>
                <a:spcPts val="0"/>
              </a:spcBef>
              <a:buNone/>
            </a:pPr>
            <a:r>
              <a:rPr lang="en-NZ" dirty="0"/>
              <a:t>You will be required as a group to present the topic, significance, objective and method (how the information will be gathered) of your report in the final tutorial (June 3-7). Each member of the group will need to participate in the presentation.</a:t>
            </a:r>
          </a:p>
          <a:p>
            <a:pPr marL="0" indent="0">
              <a:lnSpc>
                <a:spcPct val="100000"/>
              </a:lnSpc>
              <a:spcBef>
                <a:spcPts val="0"/>
              </a:spcBef>
              <a:buNone/>
            </a:pPr>
            <a:r>
              <a:rPr lang="en-NZ" dirty="0"/>
              <a:t> </a:t>
            </a:r>
          </a:p>
          <a:p>
            <a:pPr marL="0" indent="0">
              <a:lnSpc>
                <a:spcPct val="100000"/>
              </a:lnSpc>
              <a:spcBef>
                <a:spcPts val="0"/>
              </a:spcBef>
              <a:buNone/>
            </a:pPr>
            <a:r>
              <a:rPr lang="en-NZ" b="1" dirty="0"/>
              <a:t>NOTE: You will get an individual grade out of 30 (including the individually marked self-evaluation), which combines the group’s overall performance with how well you have performed your role in the group.</a:t>
            </a:r>
            <a:endParaRPr lang="en-NZ" dirty="0"/>
          </a:p>
          <a:p>
            <a:pPr marL="0" indent="0">
              <a:lnSpc>
                <a:spcPct val="100000"/>
              </a:lnSpc>
              <a:spcBef>
                <a:spcPts val="0"/>
              </a:spcBef>
              <a:buNone/>
            </a:pPr>
            <a:endParaRPr lang="en-NZ" dirty="0"/>
          </a:p>
          <a:p>
            <a:pPr marL="0" indent="0">
              <a:buNone/>
            </a:pPr>
            <a:endParaRPr lang="en-NZ" dirty="0"/>
          </a:p>
        </p:txBody>
      </p:sp>
    </p:spTree>
    <p:extLst>
      <p:ext uri="{BB962C8B-B14F-4D97-AF65-F5344CB8AC3E}">
        <p14:creationId xmlns:p14="http://schemas.microsoft.com/office/powerpoint/2010/main" val="1351084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27B4A9-5426-4065-AC70-F4E96E159574}"/>
              </a:ext>
            </a:extLst>
          </p:cNvPr>
          <p:cNvSpPr>
            <a:spLocks noGrp="1"/>
          </p:cNvSpPr>
          <p:nvPr>
            <p:ph idx="1"/>
          </p:nvPr>
        </p:nvSpPr>
        <p:spPr>
          <a:xfrm>
            <a:off x="838200" y="231228"/>
            <a:ext cx="10515600" cy="6495393"/>
          </a:xfrm>
        </p:spPr>
        <p:txBody>
          <a:bodyPr>
            <a:normAutofit fontScale="92500" lnSpcReduction="20000"/>
          </a:bodyPr>
          <a:lstStyle/>
          <a:p>
            <a:pPr marL="0" indent="0">
              <a:lnSpc>
                <a:spcPct val="100000"/>
              </a:lnSpc>
              <a:spcBef>
                <a:spcPts val="0"/>
              </a:spcBef>
              <a:buNone/>
            </a:pPr>
            <a:r>
              <a:rPr lang="en-NZ" dirty="0"/>
              <a:t>Your report needs to be written in a formal manner, and should include the following elements: </a:t>
            </a:r>
          </a:p>
          <a:p>
            <a:pPr marL="0" indent="0">
              <a:lnSpc>
                <a:spcPct val="100000"/>
              </a:lnSpc>
              <a:spcBef>
                <a:spcPts val="0"/>
              </a:spcBef>
              <a:buNone/>
            </a:pPr>
            <a:endParaRPr lang="en-NZ" dirty="0"/>
          </a:p>
          <a:p>
            <a:pPr marL="0" lvl="0" indent="0">
              <a:lnSpc>
                <a:spcPct val="100000"/>
              </a:lnSpc>
              <a:spcBef>
                <a:spcPts val="0"/>
              </a:spcBef>
            </a:pPr>
            <a:r>
              <a:rPr lang="en-NZ" dirty="0"/>
              <a:t>Summary, setting out topic, research objective, research method, context of the campaign, and findings</a:t>
            </a:r>
          </a:p>
          <a:p>
            <a:pPr marL="0" lvl="0" indent="0">
              <a:lnSpc>
                <a:spcPct val="100000"/>
              </a:lnSpc>
              <a:spcBef>
                <a:spcPts val="0"/>
              </a:spcBef>
            </a:pPr>
            <a:endParaRPr lang="en-NZ" dirty="0"/>
          </a:p>
          <a:p>
            <a:pPr marL="0" lvl="0" indent="0">
              <a:lnSpc>
                <a:spcPct val="100000"/>
              </a:lnSpc>
              <a:spcBef>
                <a:spcPts val="0"/>
              </a:spcBef>
            </a:pPr>
            <a:r>
              <a:rPr lang="en-NZ" dirty="0"/>
              <a:t>Introduction/subject of investigation</a:t>
            </a:r>
          </a:p>
          <a:p>
            <a:pPr marL="0" lvl="0" indent="0">
              <a:lnSpc>
                <a:spcPct val="100000"/>
              </a:lnSpc>
              <a:spcBef>
                <a:spcPts val="0"/>
              </a:spcBef>
            </a:pPr>
            <a:endParaRPr lang="en-NZ" dirty="0"/>
          </a:p>
          <a:p>
            <a:pPr marL="0" lvl="0" indent="0">
              <a:lnSpc>
                <a:spcPct val="100000"/>
              </a:lnSpc>
              <a:spcBef>
                <a:spcPts val="0"/>
              </a:spcBef>
            </a:pPr>
            <a:r>
              <a:rPr lang="en-NZ" dirty="0"/>
              <a:t>Research objective</a:t>
            </a:r>
          </a:p>
          <a:p>
            <a:pPr marL="0" lvl="0" indent="0">
              <a:lnSpc>
                <a:spcPct val="100000"/>
              </a:lnSpc>
              <a:spcBef>
                <a:spcPts val="0"/>
              </a:spcBef>
            </a:pPr>
            <a:endParaRPr lang="en-NZ" dirty="0"/>
          </a:p>
          <a:p>
            <a:pPr marL="0" lvl="0" indent="0">
              <a:lnSpc>
                <a:spcPct val="100000"/>
              </a:lnSpc>
              <a:spcBef>
                <a:spcPts val="0"/>
              </a:spcBef>
            </a:pPr>
            <a:r>
              <a:rPr lang="en-NZ" dirty="0"/>
              <a:t>Method (how the information was gathered)</a:t>
            </a:r>
          </a:p>
          <a:p>
            <a:pPr marL="0" lvl="0" indent="0">
              <a:lnSpc>
                <a:spcPct val="100000"/>
              </a:lnSpc>
              <a:spcBef>
                <a:spcPts val="0"/>
              </a:spcBef>
            </a:pPr>
            <a:endParaRPr lang="en-NZ" dirty="0"/>
          </a:p>
          <a:p>
            <a:pPr marL="0" lvl="0" indent="0">
              <a:lnSpc>
                <a:spcPct val="100000"/>
              </a:lnSpc>
              <a:spcBef>
                <a:spcPts val="0"/>
              </a:spcBef>
            </a:pPr>
            <a:r>
              <a:rPr lang="en-NZ" dirty="0"/>
              <a:t>Context of the campaign</a:t>
            </a:r>
          </a:p>
          <a:p>
            <a:pPr marL="0" lvl="0" indent="0">
              <a:lnSpc>
                <a:spcPct val="100000"/>
              </a:lnSpc>
              <a:spcBef>
                <a:spcPts val="0"/>
              </a:spcBef>
            </a:pPr>
            <a:endParaRPr lang="en-NZ" dirty="0"/>
          </a:p>
          <a:p>
            <a:pPr marL="0" lvl="0" indent="0">
              <a:lnSpc>
                <a:spcPct val="100000"/>
              </a:lnSpc>
              <a:spcBef>
                <a:spcPts val="0"/>
              </a:spcBef>
            </a:pPr>
            <a:r>
              <a:rPr lang="en-NZ" dirty="0"/>
              <a:t>Findings</a:t>
            </a:r>
          </a:p>
          <a:p>
            <a:pPr marL="0" lvl="0" indent="0">
              <a:lnSpc>
                <a:spcPct val="100000"/>
              </a:lnSpc>
              <a:spcBef>
                <a:spcPts val="0"/>
              </a:spcBef>
            </a:pPr>
            <a:endParaRPr lang="en-NZ" dirty="0"/>
          </a:p>
          <a:p>
            <a:pPr marL="0" lvl="0" indent="0">
              <a:lnSpc>
                <a:spcPct val="100000"/>
              </a:lnSpc>
              <a:spcBef>
                <a:spcPts val="0"/>
              </a:spcBef>
            </a:pPr>
            <a:r>
              <a:rPr lang="en-NZ" dirty="0"/>
              <a:t>Appendices or other back matter (if necessary, and not included in word count)</a:t>
            </a:r>
          </a:p>
          <a:p>
            <a:endParaRPr lang="en-NZ" dirty="0"/>
          </a:p>
        </p:txBody>
      </p:sp>
    </p:spTree>
    <p:extLst>
      <p:ext uri="{BB962C8B-B14F-4D97-AF65-F5344CB8AC3E}">
        <p14:creationId xmlns:p14="http://schemas.microsoft.com/office/powerpoint/2010/main" val="4139414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402A-3A8A-4ACA-9FFB-C2935C7964D9}"/>
              </a:ext>
            </a:extLst>
          </p:cNvPr>
          <p:cNvSpPr>
            <a:spLocks noGrp="1"/>
          </p:cNvSpPr>
          <p:nvPr>
            <p:ph type="title"/>
          </p:nvPr>
        </p:nvSpPr>
        <p:spPr>
          <a:xfrm>
            <a:off x="620110" y="323084"/>
            <a:ext cx="10912366" cy="1325563"/>
          </a:xfrm>
        </p:spPr>
        <p:txBody>
          <a:bodyPr/>
          <a:lstStyle/>
          <a:p>
            <a:r>
              <a:rPr lang="en-NZ" dirty="0"/>
              <a:t>research methods </a:t>
            </a:r>
          </a:p>
        </p:txBody>
      </p:sp>
      <p:sp>
        <p:nvSpPr>
          <p:cNvPr id="3" name="Content Placeholder 2">
            <a:extLst>
              <a:ext uri="{FF2B5EF4-FFF2-40B4-BE49-F238E27FC236}">
                <a16:creationId xmlns:a16="http://schemas.microsoft.com/office/drawing/2014/main" id="{AB06530C-2D4E-4681-A7B1-ED7B086DA4C8}"/>
              </a:ext>
            </a:extLst>
          </p:cNvPr>
          <p:cNvSpPr>
            <a:spLocks noGrp="1"/>
          </p:cNvSpPr>
          <p:nvPr>
            <p:ph idx="1"/>
          </p:nvPr>
        </p:nvSpPr>
        <p:spPr>
          <a:xfrm>
            <a:off x="838200" y="1418896"/>
            <a:ext cx="10515600" cy="5116019"/>
          </a:xfrm>
        </p:spPr>
        <p:txBody>
          <a:bodyPr>
            <a:normAutofit fontScale="85000" lnSpcReduction="20000"/>
          </a:bodyPr>
          <a:lstStyle/>
          <a:p>
            <a:pPr marL="0" indent="0">
              <a:lnSpc>
                <a:spcPct val="110000"/>
              </a:lnSpc>
              <a:spcBef>
                <a:spcPts val="0"/>
              </a:spcBef>
              <a:buNone/>
            </a:pPr>
            <a:r>
              <a:rPr lang="en-NZ" dirty="0"/>
              <a:t>design ethnography (recap) </a:t>
            </a:r>
          </a:p>
          <a:p>
            <a:pPr>
              <a:lnSpc>
                <a:spcPct val="110000"/>
              </a:lnSpc>
              <a:spcBef>
                <a:spcPts val="0"/>
              </a:spcBef>
            </a:pPr>
            <a:endParaRPr lang="en-NZ" dirty="0"/>
          </a:p>
          <a:p>
            <a:pPr>
              <a:lnSpc>
                <a:spcPct val="110000"/>
              </a:lnSpc>
              <a:spcBef>
                <a:spcPts val="0"/>
              </a:spcBef>
            </a:pPr>
            <a:r>
              <a:rPr lang="en-NZ" dirty="0"/>
              <a:t>what is the scenario/setting/scene?</a:t>
            </a:r>
          </a:p>
          <a:p>
            <a:pPr>
              <a:lnSpc>
                <a:spcPct val="110000"/>
              </a:lnSpc>
              <a:spcBef>
                <a:spcPts val="0"/>
              </a:spcBef>
            </a:pPr>
            <a:endParaRPr lang="en-NZ" dirty="0"/>
          </a:p>
          <a:p>
            <a:pPr>
              <a:lnSpc>
                <a:spcPct val="110000"/>
              </a:lnSpc>
              <a:spcBef>
                <a:spcPts val="0"/>
              </a:spcBef>
            </a:pPr>
            <a:r>
              <a:rPr lang="en-NZ" dirty="0"/>
              <a:t>who is the person/persona (who is included/not included)? </a:t>
            </a:r>
          </a:p>
          <a:p>
            <a:pPr>
              <a:lnSpc>
                <a:spcPct val="110000"/>
              </a:lnSpc>
              <a:spcBef>
                <a:spcPts val="0"/>
              </a:spcBef>
            </a:pPr>
            <a:endParaRPr lang="en-NZ" dirty="0"/>
          </a:p>
          <a:p>
            <a:pPr>
              <a:lnSpc>
                <a:spcPct val="110000"/>
              </a:lnSpc>
              <a:spcBef>
                <a:spcPts val="0"/>
              </a:spcBef>
            </a:pPr>
            <a:r>
              <a:rPr lang="en-NZ" dirty="0"/>
              <a:t>what is the product?</a:t>
            </a:r>
          </a:p>
          <a:p>
            <a:pPr>
              <a:lnSpc>
                <a:spcPct val="110000"/>
              </a:lnSpc>
              <a:spcBef>
                <a:spcPts val="0"/>
              </a:spcBef>
            </a:pPr>
            <a:endParaRPr lang="en-NZ" dirty="0"/>
          </a:p>
          <a:p>
            <a:pPr marL="0" indent="0">
              <a:lnSpc>
                <a:spcPct val="110000"/>
              </a:lnSpc>
              <a:spcBef>
                <a:spcPts val="0"/>
              </a:spcBef>
              <a:buNone/>
            </a:pPr>
            <a:r>
              <a:rPr lang="en-NZ" dirty="0"/>
              <a:t>‘Research is simply a process of using our senses to observe, record and analyse, and report data?’ (DiMarco, 88) </a:t>
            </a:r>
          </a:p>
          <a:p>
            <a:pPr marL="0" indent="0">
              <a:lnSpc>
                <a:spcPct val="110000"/>
              </a:lnSpc>
              <a:spcBef>
                <a:spcPts val="0"/>
              </a:spcBef>
              <a:buNone/>
            </a:pPr>
            <a:endParaRPr lang="en-NZ" dirty="0"/>
          </a:p>
          <a:p>
            <a:pPr marL="0" indent="0">
              <a:lnSpc>
                <a:spcPct val="110000"/>
              </a:lnSpc>
              <a:spcBef>
                <a:spcPts val="0"/>
              </a:spcBef>
              <a:buNone/>
            </a:pPr>
            <a:r>
              <a:rPr lang="en-NZ" dirty="0"/>
              <a:t>‘The research technique “everything from everywhere” . . . asks the researcher to be aware, observe, and absorb visual, natural, contextual, spatial, cultural, and societal happenings. Then parlay the visions into ideas that bring historical and contemporary thoughts to new projects.’ (DiMarco, 89) </a:t>
            </a:r>
          </a:p>
          <a:p>
            <a:pPr marL="0" indent="0">
              <a:buNone/>
            </a:pPr>
            <a:endParaRPr lang="en-NZ" dirty="0"/>
          </a:p>
        </p:txBody>
      </p:sp>
    </p:spTree>
    <p:extLst>
      <p:ext uri="{BB962C8B-B14F-4D97-AF65-F5344CB8AC3E}">
        <p14:creationId xmlns:p14="http://schemas.microsoft.com/office/powerpoint/2010/main" val="3331752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12331</TotalTime>
  <Words>943</Words>
  <Application>Microsoft Office PowerPoint</Application>
  <PresentationFormat>Widescreen</PresentationFormat>
  <Paragraphs>160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Comms 200  Week 9: doing research </vt:lpstr>
      <vt:lpstr>group report</vt:lpstr>
      <vt:lpstr>PowerPoint Presentation</vt:lpstr>
      <vt:lpstr>PowerPoint Presentation</vt:lpstr>
      <vt:lpstr>PowerPoint Presentation</vt:lpstr>
      <vt:lpstr>PowerPoint Presentation</vt:lpstr>
      <vt:lpstr>PowerPoint Presentation</vt:lpstr>
      <vt:lpstr>PowerPoint Presentation</vt:lpstr>
      <vt:lpstr>research methods </vt:lpstr>
      <vt:lpstr>NZ road safety campaign (for example)</vt:lpstr>
      <vt:lpstr>design methods (primary research)</vt:lpstr>
      <vt:lpstr>searching sources (secondary research)</vt:lpstr>
      <vt:lpstr>types of sources</vt:lpstr>
      <vt:lpstr>evaluating sources (checklist)</vt:lpstr>
      <vt:lpstr>troubleshooting (Misha)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Comms 200: Writing in the Workplace</dc:title>
  <dc:creator>Stephen Turner</dc:creator>
  <cp:lastModifiedBy>Stephen Turner</cp:lastModifiedBy>
  <cp:revision>260</cp:revision>
  <cp:lastPrinted>2017-08-30T23:15:46Z</cp:lastPrinted>
  <dcterms:created xsi:type="dcterms:W3CDTF">2017-07-26T02:26:36Z</dcterms:created>
  <dcterms:modified xsi:type="dcterms:W3CDTF">2019-05-15T20:43:19Z</dcterms:modified>
</cp:coreProperties>
</file>