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 snapToObjects="1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798E9-D91D-264F-8824-6F46E30B8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979AE-88AA-B648-82FE-E512D1F0E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05F06B-4C15-4A45-920E-9F1EE7E7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4A950-3866-864E-A08D-B766310B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6AF236-DA89-7347-AE09-6F2ED2A8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B758E-1580-074E-B69B-602F06F2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AF003E-E91F-3A4C-B71B-ABDA0DCC6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993F15-051E-AD48-B556-0921DFCF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27C4C8-EFCB-1441-A82C-6F2E5030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253A6A-4A19-634F-9581-5BAA4EB2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CEEAE25-F72A-8649-95F3-3E572CFE9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9C8673-CBA5-2541-83E4-2A52136DD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AA1623-A777-EB44-ABFE-3AD0CA79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DE8AB-16D6-CF4F-B631-0F6C25C6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A847E5-0042-F04D-9DD2-3C6FE206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33A9CD-C366-E548-A3DC-AA99CD7B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23F25B-14FE-8D49-8F25-97B0A4ABE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217E32-9D60-1B4A-A61C-F7119D50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C5258B-D42F-A44E-8EF4-C263C01A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E5C4BB-6436-EC44-B800-9AD4DEE6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9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4B3BF-CAA7-9647-A6DE-D8FC5955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3D4ADE-F2C0-B545-B0D7-4A223971B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FACE6E-B97C-E84A-BADF-7948C071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73F1B6-9720-3F41-ABDC-218FC9EB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EDB2D5-4C19-0E49-A46D-F0B206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C70B3-5A51-6748-804E-ECFA6423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742C6-60BE-9B40-8B98-970809C45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331711-FDAE-FC4E-B8B2-3B2DEC2A1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441B4A-D464-B041-90EB-A80BE892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48B7F4-DE95-D445-A8C4-FADDF1AD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23160B-FFA6-CD4A-8D09-57C31FBC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1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E3B2E-C4DE-BC47-AB14-4E753F81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A33F0-7C0C-A646-B2C4-A170A28D8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357B67-F86F-3B47-8EFB-62C1B42D2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E21D04F-7E80-9D42-8587-5CC0D584A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4CA6C0-14EF-494E-8C7A-0F07D519C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B7D198-6B8A-F146-A66E-57BD89DC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1DAD4-0CB7-4D46-BF70-9098FBC4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3926BF-14FB-2144-9DAB-A42BEB16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A4A3A-27DC-0345-9836-E9DE93F7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E3E476-AD6F-F244-9DC2-D8B76AF12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FE4AE3-E285-584C-A074-E7700928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28711D-DCA2-F142-BE05-15BC6668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4808EC0-5D4E-7940-B4FE-48DDD625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1E6D52-7852-5E4E-B985-ACF32827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4188D5-53A9-8D45-8F2D-BE7A36A2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2E594-097D-F74B-9AE8-F7385F79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35D0CF-6C11-3E4D-A13C-668B68C0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4FD232-A8FB-8746-A0B2-51A2E343F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0C77CF-4610-6446-9B4F-53EAB0AA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08FBBE-D8E9-4C4B-AB33-CC5CF3C0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570B92-BBEC-CC48-B5E5-DAF5D9DC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4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0840B-25B3-B643-AF0E-4F1C87D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25DB46-DDD4-5546-BC70-912AF8DB9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F654FD-B683-3943-9B38-ADA4B14E1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1AA4CC-94B3-4148-B00B-A8C1CBD4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DE1C20-13E6-694D-B730-FF70DF5B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615FE-E5A5-E241-A3EA-4C6A184B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0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9133EC-DC39-A64C-A4B8-E74335D2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F68CFB-B5FB-FB46-A46F-1C19B9D85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6E137-AAF0-314E-BC82-D5BEF1F72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59A5-C07E-C94E-BAF5-CF216219734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7215DE-9700-8D4F-931B-C16CA17EA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D39C7-C29A-6747-9C70-143DB1A7F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BC2A-EC22-1841-B77B-1A53263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7D431DA-8E25-2242-84AD-CA7003DAD955}"/>
              </a:ext>
            </a:extLst>
          </p:cNvPr>
          <p:cNvSpPr txBox="1"/>
          <p:nvPr/>
        </p:nvSpPr>
        <p:spPr>
          <a:xfrm>
            <a:off x="531341" y="469557"/>
            <a:ext cx="1114579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000" b="1" dirty="0"/>
              <a:t>PARTICIPLE PHRASES: What are they?</a:t>
            </a:r>
            <a:endParaRPr lang="en-NZ" sz="2000" dirty="0"/>
          </a:p>
          <a:p>
            <a:r>
              <a:rPr lang="mi-NZ" b="1" dirty="0"/>
              <a:t> </a:t>
            </a:r>
            <a:endParaRPr lang="en-NZ" dirty="0"/>
          </a:p>
          <a:p>
            <a:r>
              <a:rPr lang="mi-NZ" sz="2000" dirty="0"/>
              <a:t>Participle phrases consist of an -ing or -ed word (called the </a:t>
            </a:r>
            <a:r>
              <a:rPr lang="mi-NZ" sz="2000" b="1" dirty="0"/>
              <a:t>present participle </a:t>
            </a:r>
            <a:r>
              <a:rPr lang="mi-NZ" sz="2000" dirty="0"/>
              <a:t>and </a:t>
            </a:r>
            <a:r>
              <a:rPr lang="mi-NZ" sz="2000" b="1" dirty="0"/>
              <a:t>part participle</a:t>
            </a:r>
            <a:r>
              <a:rPr lang="mi-NZ" sz="2000" dirty="0"/>
              <a:t>, respectively) as well as other non-verb components, but no subject. They </a:t>
            </a:r>
            <a:r>
              <a:rPr lang="mi-NZ" sz="2000" u="sng" dirty="0"/>
              <a:t>cannot</a:t>
            </a:r>
            <a:r>
              <a:rPr lang="mi-NZ" sz="2000" dirty="0"/>
              <a:t> stand alone as a sentence.</a:t>
            </a:r>
            <a:endParaRPr lang="en-NZ" sz="2000" dirty="0"/>
          </a:p>
          <a:p>
            <a:r>
              <a:rPr lang="mi-NZ" dirty="0"/>
              <a:t>	 </a:t>
            </a:r>
            <a:endParaRPr lang="en-NZ" dirty="0"/>
          </a:p>
          <a:p>
            <a:endParaRPr lang="mi-NZ" dirty="0"/>
          </a:p>
          <a:p>
            <a:endParaRPr lang="mi-NZ" dirty="0"/>
          </a:p>
          <a:p>
            <a:endParaRPr lang="mi-NZ" dirty="0"/>
          </a:p>
          <a:p>
            <a:r>
              <a:rPr lang="mi-NZ" sz="2000" dirty="0"/>
              <a:t>Participle phrases always function as </a:t>
            </a:r>
            <a:r>
              <a:rPr lang="mi-NZ" sz="2000" b="1" dirty="0"/>
              <a:t>adjectives.</a:t>
            </a:r>
            <a:r>
              <a:rPr lang="mi-NZ" sz="2000" dirty="0"/>
              <a:t> They modify (that is, describe the state/situation/quality of) the nearest noun in the main clause that the participle phrase is attached to.</a:t>
            </a:r>
            <a:endParaRPr lang="en-NZ" sz="2000" dirty="0"/>
          </a:p>
          <a:p>
            <a:r>
              <a:rPr lang="mi-NZ" dirty="0"/>
              <a:t>	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CE43A65-2BD2-9045-BF56-3D46B9D58164}"/>
              </a:ext>
            </a:extLst>
          </p:cNvPr>
          <p:cNvSpPr txBox="1"/>
          <p:nvPr/>
        </p:nvSpPr>
        <p:spPr>
          <a:xfrm>
            <a:off x="5836444" y="1731262"/>
            <a:ext cx="437197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mi-NZ" dirty="0"/>
              <a:t>Exs.   	Walking to school ...</a:t>
            </a:r>
            <a:endParaRPr lang="en-NZ" dirty="0"/>
          </a:p>
          <a:p>
            <a:r>
              <a:rPr lang="mi-NZ" dirty="0"/>
              <a:t>	Driving down the road ...</a:t>
            </a:r>
            <a:endParaRPr lang="en-NZ" dirty="0"/>
          </a:p>
          <a:p>
            <a:r>
              <a:rPr lang="mi-NZ" dirty="0"/>
              <a:t>	Annoyed by the sound of her voice ...</a:t>
            </a:r>
            <a:endParaRPr lang="en-N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BA3EBF-10FF-2141-AD67-2B26F04126C7}"/>
              </a:ext>
            </a:extLst>
          </p:cNvPr>
          <p:cNvSpPr txBox="1"/>
          <p:nvPr/>
        </p:nvSpPr>
        <p:spPr>
          <a:xfrm>
            <a:off x="1371601" y="3829050"/>
            <a:ext cx="892968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mi-NZ" dirty="0"/>
              <a:t>Exs.	Walking to school, the child became distracted by butterflies and arrived late.</a:t>
            </a:r>
            <a:endParaRPr lang="en-NZ" dirty="0"/>
          </a:p>
          <a:p>
            <a:r>
              <a:rPr lang="mi-NZ" dirty="0"/>
              <a:t>		(NB: ‘walking to school’ describes the situation of ‘the child’)</a:t>
            </a:r>
          </a:p>
          <a:p>
            <a:endParaRPr lang="mi-NZ" dirty="0"/>
          </a:p>
          <a:p>
            <a:r>
              <a:rPr lang="mi-NZ" dirty="0"/>
              <a:t>	Driving down the road, I was alarmed when someone jumped out in front of the car.   </a:t>
            </a:r>
          </a:p>
          <a:p>
            <a:r>
              <a:rPr lang="mi-NZ" dirty="0"/>
              <a:t>		(NB: ‘driving down the road’ describes the situation of ‘I’)</a:t>
            </a:r>
          </a:p>
          <a:p>
            <a:endParaRPr lang="en-NZ" dirty="0"/>
          </a:p>
          <a:p>
            <a:r>
              <a:rPr lang="mi-NZ" dirty="0"/>
              <a:t>	Annoyed by the sound of her voice, Eric put his hands over his ears.</a:t>
            </a:r>
            <a:endParaRPr lang="en-NZ" dirty="0"/>
          </a:p>
          <a:p>
            <a:r>
              <a:rPr lang="mi-NZ" dirty="0"/>
              <a:t>		(NB: ‘annoyed’ describes the state of Eric}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969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49C7E4-1C0E-A041-8C09-B42A07FF43F6}"/>
              </a:ext>
            </a:extLst>
          </p:cNvPr>
          <p:cNvSpPr txBox="1"/>
          <p:nvPr/>
        </p:nvSpPr>
        <p:spPr>
          <a:xfrm>
            <a:off x="585788" y="-1910870"/>
            <a:ext cx="11001375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PARTICIPLE PHRASES: How do we use them?</a:t>
            </a:r>
          </a:p>
          <a:p>
            <a:endParaRPr lang="en-US" sz="2000" dirty="0"/>
          </a:p>
          <a:p>
            <a:r>
              <a:rPr lang="mi-NZ" sz="2000" u="sng" dirty="0"/>
              <a:t>Function</a:t>
            </a:r>
            <a:r>
              <a:rPr lang="mi-NZ" sz="2000" dirty="0"/>
              <a:t>: Participial phrases can replace subordinate clauses to reduce words and vary your writing style.</a:t>
            </a:r>
          </a:p>
          <a:p>
            <a:endParaRPr lang="mi-NZ" dirty="0"/>
          </a:p>
          <a:p>
            <a:endParaRPr lang="mi-NZ" dirty="0"/>
          </a:p>
          <a:p>
            <a:endParaRPr lang="mi-NZ" dirty="0"/>
          </a:p>
          <a:p>
            <a:endParaRPr lang="mi-NZ" dirty="0"/>
          </a:p>
          <a:p>
            <a:endParaRPr lang="mi-NZ" dirty="0"/>
          </a:p>
          <a:p>
            <a:endParaRPr lang="mi-NZ" dirty="0"/>
          </a:p>
          <a:p>
            <a:r>
              <a:rPr lang="mi-NZ" sz="2000" u="sng" dirty="0"/>
              <a:t>Punctuation rules</a:t>
            </a:r>
            <a:r>
              <a:rPr lang="mi-NZ" sz="2000" dirty="0"/>
              <a:t>:</a:t>
            </a:r>
            <a:endParaRPr lang="en-NZ" sz="2000" dirty="0"/>
          </a:p>
          <a:p>
            <a:pPr lvl="0"/>
            <a:r>
              <a:rPr lang="mi-NZ" sz="2000" dirty="0"/>
              <a:t>1) Separate an introductory participle phrase from the main clause with a COMMA</a:t>
            </a:r>
            <a:endParaRPr lang="en-NZ" sz="2000" dirty="0"/>
          </a:p>
          <a:p>
            <a:r>
              <a:rPr lang="mi-NZ" sz="2000" dirty="0"/>
              <a:t>	</a:t>
            </a:r>
            <a:r>
              <a:rPr lang="mi-NZ" i="1" dirty="0"/>
              <a:t>Ex. Annoyed by the sound of her voice, Eric put his hands over his ears.</a:t>
            </a:r>
            <a:endParaRPr lang="en-US" i="1" dirty="0"/>
          </a:p>
          <a:p>
            <a:endParaRPr lang="en-NZ" sz="2000" i="1" dirty="0"/>
          </a:p>
          <a:p>
            <a:pPr lvl="0"/>
            <a:endParaRPr lang="mi-NZ" sz="2000" dirty="0" smtClean="0"/>
          </a:p>
          <a:p>
            <a:pPr lvl="0"/>
            <a:endParaRPr lang="mi-NZ" sz="2000" dirty="0"/>
          </a:p>
          <a:p>
            <a:pPr lvl="0"/>
            <a:endParaRPr lang="mi-NZ" sz="2000" smtClean="0"/>
          </a:p>
          <a:p>
            <a:pPr lvl="0"/>
            <a:r>
              <a:rPr lang="mi-NZ" sz="2000" smtClean="0"/>
              <a:t>2</a:t>
            </a:r>
            <a:r>
              <a:rPr lang="mi-NZ" sz="2000" dirty="0"/>
              <a:t>) Separate a closing participle phrase from the main clause with a COMMA </a:t>
            </a:r>
            <a:r>
              <a:rPr lang="mi-NZ" sz="2000" b="1" dirty="0"/>
              <a:t>if </a:t>
            </a:r>
            <a:r>
              <a:rPr lang="mi-NZ" sz="2000" dirty="0"/>
              <a:t>it modifies an earlier word in the sentence</a:t>
            </a:r>
            <a:endParaRPr lang="en-NZ" sz="2000" dirty="0"/>
          </a:p>
          <a:p>
            <a:r>
              <a:rPr lang="mi-NZ" sz="2000" dirty="0"/>
              <a:t>	</a:t>
            </a:r>
            <a:r>
              <a:rPr lang="mi-NZ" i="1" dirty="0"/>
              <a:t>Ex. Eric put his hands over his ears, annoyed by the sound of her voice.</a:t>
            </a:r>
          </a:p>
          <a:p>
            <a:endParaRPr lang="en-NZ" sz="2000" i="1" dirty="0"/>
          </a:p>
          <a:p>
            <a:r>
              <a:rPr lang="mi-NZ" sz="2000" b="1" dirty="0"/>
              <a:t>But if</a:t>
            </a:r>
            <a:r>
              <a:rPr lang="mi-NZ" sz="2000" dirty="0"/>
              <a:t> the closing participle phrase directly follows the word it modifies, then you don’t need a comma</a:t>
            </a:r>
            <a:endParaRPr lang="en-NZ" sz="2000" dirty="0"/>
          </a:p>
          <a:p>
            <a:r>
              <a:rPr lang="mi-NZ" sz="2000" dirty="0"/>
              <a:t>	</a:t>
            </a:r>
            <a:r>
              <a:rPr lang="mi-NZ" i="1" dirty="0"/>
              <a:t>Ex. </a:t>
            </a:r>
            <a:r>
              <a:rPr lang="mi-NZ" i="1" dirty="0" err="1"/>
              <a:t>Alice</a:t>
            </a:r>
            <a:r>
              <a:rPr lang="mi-NZ" i="1" dirty="0"/>
              <a:t> </a:t>
            </a:r>
            <a:r>
              <a:rPr lang="mi-NZ" i="1" dirty="0" err="1"/>
              <a:t>came</a:t>
            </a:r>
            <a:r>
              <a:rPr lang="mi-NZ" i="1" dirty="0"/>
              <a:t> home to </a:t>
            </a:r>
            <a:r>
              <a:rPr lang="mi-NZ" i="1" dirty="0" err="1"/>
              <a:t>find</a:t>
            </a:r>
            <a:r>
              <a:rPr lang="mi-NZ" i="1" dirty="0"/>
              <a:t> </a:t>
            </a:r>
            <a:r>
              <a:rPr lang="mi-NZ" i="1" dirty="0" err="1"/>
              <a:t>her</a:t>
            </a:r>
            <a:r>
              <a:rPr lang="mi-NZ" i="1" dirty="0"/>
              <a:t> </a:t>
            </a:r>
            <a:r>
              <a:rPr lang="mi-NZ" i="1" dirty="0" err="1"/>
              <a:t>flatmate</a:t>
            </a:r>
            <a:r>
              <a:rPr lang="mi-NZ" i="1" dirty="0"/>
              <a:t> </a:t>
            </a:r>
            <a:r>
              <a:rPr lang="mi-NZ" i="1" dirty="0" err="1"/>
              <a:t>eating</a:t>
            </a:r>
            <a:r>
              <a:rPr lang="mi-NZ" i="1" dirty="0"/>
              <a:t> a </a:t>
            </a:r>
            <a:r>
              <a:rPr lang="mi-NZ" i="1" dirty="0" err="1"/>
              <a:t>pizza</a:t>
            </a:r>
            <a:r>
              <a:rPr lang="mi-NZ" i="1" dirty="0"/>
              <a:t>.</a:t>
            </a:r>
            <a:endParaRPr lang="en-NZ" i="1" dirty="0"/>
          </a:p>
          <a:p>
            <a:endParaRPr lang="en-NZ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FE76F3-B959-1F4A-8B41-5BE201517127}"/>
              </a:ext>
            </a:extLst>
          </p:cNvPr>
          <p:cNvSpPr txBox="1"/>
          <p:nvPr/>
        </p:nvSpPr>
        <p:spPr>
          <a:xfrm>
            <a:off x="1828801" y="1585913"/>
            <a:ext cx="881538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mi-NZ" dirty="0"/>
              <a:t>Exs.	Many investors are pulling out of real estate because they fear a capital gains tax.    		(main clause + subordinate ‘because’ clause)</a:t>
            </a:r>
            <a:endParaRPr lang="en-NZ" dirty="0"/>
          </a:p>
          <a:p>
            <a:r>
              <a:rPr lang="mi-NZ" dirty="0"/>
              <a:t>	Fearing a capital gains tax, many investors are pulling out of real estate.</a:t>
            </a:r>
            <a:endParaRPr lang="en-NZ" dirty="0"/>
          </a:p>
          <a:p>
            <a:r>
              <a:rPr lang="mi-NZ" dirty="0"/>
              <a:t>		(participle phrase + main clause)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16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59D8327-BA9E-C34E-BF01-7867CC2A236B}"/>
              </a:ext>
            </a:extLst>
          </p:cNvPr>
          <p:cNvSpPr txBox="1"/>
          <p:nvPr/>
        </p:nvSpPr>
        <p:spPr>
          <a:xfrm>
            <a:off x="571500" y="428625"/>
            <a:ext cx="106441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i-NZ" sz="2000" b="1" dirty="0"/>
              <a:t>PARTICIPLE PHRASES: How do we avoid the dreaded ‘dangling modifier’?</a:t>
            </a:r>
          </a:p>
          <a:p>
            <a:pPr lvl="0"/>
            <a:endParaRPr lang="mi-NZ" sz="2000" b="1" dirty="0"/>
          </a:p>
          <a:p>
            <a:pPr lvl="0"/>
            <a:r>
              <a:rPr lang="mi-NZ" sz="2000" dirty="0"/>
              <a:t> Make sure to follow an introductory participle phrase with the noun it modifies (as the grammatical subject of the main clause) and not with some other random noun or pronoun.</a:t>
            </a:r>
          </a:p>
          <a:p>
            <a:pPr lvl="0"/>
            <a:endParaRPr lang="en-NZ" dirty="0"/>
          </a:p>
          <a:p>
            <a:r>
              <a:rPr lang="mi-NZ" u="sng" dirty="0"/>
              <a:t>RIGHT</a:t>
            </a:r>
            <a:r>
              <a:rPr lang="mi-NZ" dirty="0"/>
              <a:t>:</a:t>
            </a:r>
          </a:p>
          <a:p>
            <a:r>
              <a:rPr lang="mi-NZ" dirty="0"/>
              <a:t> </a:t>
            </a:r>
            <a:r>
              <a:rPr lang="mi-NZ" i="1" dirty="0"/>
              <a:t>Driving</a:t>
            </a:r>
            <a:r>
              <a:rPr lang="mi-NZ" dirty="0"/>
              <a:t> down the road, </a:t>
            </a:r>
            <a:r>
              <a:rPr lang="mi-NZ" i="1" dirty="0"/>
              <a:t>I</a:t>
            </a:r>
            <a:r>
              <a:rPr lang="mi-NZ" dirty="0"/>
              <a:t> was alarmed when someone jumped out in front of the car.   </a:t>
            </a:r>
          </a:p>
          <a:p>
            <a:endParaRPr lang="en-NZ" dirty="0"/>
          </a:p>
          <a:p>
            <a:r>
              <a:rPr lang="mi-NZ" u="sng" dirty="0"/>
              <a:t>WRONG</a:t>
            </a:r>
            <a:r>
              <a:rPr lang="mi-NZ" dirty="0"/>
              <a:t>: </a:t>
            </a:r>
          </a:p>
          <a:p>
            <a:r>
              <a:rPr lang="mi-NZ" i="1" dirty="0"/>
              <a:t>Driving</a:t>
            </a:r>
            <a:r>
              <a:rPr lang="mi-NZ" dirty="0"/>
              <a:t> down the road, </a:t>
            </a:r>
            <a:r>
              <a:rPr lang="mi-NZ" i="1" dirty="0"/>
              <a:t>someone</a:t>
            </a:r>
            <a:r>
              <a:rPr lang="mi-NZ" dirty="0"/>
              <a:t> jumped out in front of my car. (NB: the ‘someone’ is not driving the car!)</a:t>
            </a:r>
          </a:p>
          <a:p>
            <a:endParaRPr lang="en-NZ" dirty="0"/>
          </a:p>
          <a:p>
            <a:r>
              <a:rPr lang="mi-NZ" u="sng" dirty="0"/>
              <a:t>WRONG BUT COMMONLY SEEN</a:t>
            </a:r>
            <a:r>
              <a:rPr lang="mi-NZ" dirty="0"/>
              <a:t>: </a:t>
            </a:r>
          </a:p>
          <a:p>
            <a:r>
              <a:rPr lang="mi-NZ" i="1" dirty="0"/>
              <a:t>Having </a:t>
            </a:r>
            <a:r>
              <a:rPr lang="mi-NZ" dirty="0"/>
              <a:t>solved the problem, </a:t>
            </a:r>
            <a:r>
              <a:rPr lang="mi-NZ" i="1" dirty="0"/>
              <a:t>it</a:t>
            </a:r>
            <a:r>
              <a:rPr lang="mi-NZ" dirty="0"/>
              <a:t> was easy for him to  sit back and scoff.  (NB: ‘it’ did not solve the problem!)</a:t>
            </a:r>
            <a:endParaRPr lang="en-N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6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186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Misha Kavka</dc:creator>
  <cp:lastModifiedBy>Stephen Turner</cp:lastModifiedBy>
  <cp:revision>6</cp:revision>
  <dcterms:created xsi:type="dcterms:W3CDTF">2019-05-13T06:23:36Z</dcterms:created>
  <dcterms:modified xsi:type="dcterms:W3CDTF">2019-05-16T00:39:27Z</dcterms:modified>
</cp:coreProperties>
</file>