
<file path=[Content_Types].xml><?xml version="1.0" encoding="utf-8"?>
<Types xmlns="http://schemas.openxmlformats.org/package/2006/content-types">
  <Default Extension="jpeg" ContentType="image/jpeg"/>
  <Default Extension="jpg" ContentType="image/jpeg"/>
  <Default Extension="jpg&amp;ehk=tc7VlB3owFeIwtaflPm7TA&amp;r=0&amp;pid=OfficeInsert"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311" r:id="rId3"/>
    <p:sldId id="314" r:id="rId4"/>
    <p:sldId id="303" r:id="rId5"/>
    <p:sldId id="317" r:id="rId6"/>
    <p:sldId id="316" r:id="rId7"/>
    <p:sldId id="312" r:id="rId8"/>
    <p:sldId id="326" r:id="rId9"/>
    <p:sldId id="306" r:id="rId10"/>
    <p:sldId id="334" r:id="rId11"/>
    <p:sldId id="335" r:id="rId12"/>
    <p:sldId id="333" r:id="rId13"/>
    <p:sldId id="302" r:id="rId14"/>
    <p:sldId id="307" r:id="rId15"/>
    <p:sldId id="337" r:id="rId16"/>
    <p:sldId id="268" r:id="rId17"/>
    <p:sldId id="338" r:id="rId18"/>
    <p:sldId id="261" r:id="rId19"/>
    <p:sldId id="264" r:id="rId20"/>
    <p:sldId id="269" r:id="rId21"/>
    <p:sldId id="263" r:id="rId22"/>
    <p:sldId id="276" r:id="rId23"/>
    <p:sldId id="267" r:id="rId24"/>
    <p:sldId id="272" r:id="rId25"/>
    <p:sldId id="273" r:id="rId26"/>
    <p:sldId id="274" r:id="rId27"/>
    <p:sldId id="266" r:id="rId28"/>
    <p:sldId id="270" r:id="rId29"/>
    <p:sldId id="271" r:id="rId30"/>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5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BEAE5-08D8-48F1-965C-5F674AC266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A74AF2CA-4252-4066-B0B7-C16F342029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A92B755-2ABB-46A9-A8AE-B1376A26D952}"/>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5" name="Footer Placeholder 4">
            <a:extLst>
              <a:ext uri="{FF2B5EF4-FFF2-40B4-BE49-F238E27FC236}">
                <a16:creationId xmlns:a16="http://schemas.microsoft.com/office/drawing/2014/main" id="{51E6A360-326A-4AFC-897E-A40588AC5AB1}"/>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5EEA9DAB-BFFB-41DE-93F5-A1B973C55999}"/>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18363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7F16A-6EF0-4E8D-B7F4-79C21DED357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98F26A5-DB09-4FFC-8D99-0550B1B705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77C9575-6211-4050-84BC-CCA7270F5AD1}"/>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5" name="Footer Placeholder 4">
            <a:extLst>
              <a:ext uri="{FF2B5EF4-FFF2-40B4-BE49-F238E27FC236}">
                <a16:creationId xmlns:a16="http://schemas.microsoft.com/office/drawing/2014/main" id="{F29D1C78-642E-4E83-AF62-1A8224CF7E6F}"/>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2C9222F0-BFAC-4FB9-AEAC-40EFECD22B73}"/>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21546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C95E64-9A5B-44AF-B030-A12A0ABF6E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EC53927B-9F08-4274-9CDF-4588D0FFAF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3E872AE-3C85-4A32-B423-39863BB9D2DD}"/>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5" name="Footer Placeholder 4">
            <a:extLst>
              <a:ext uri="{FF2B5EF4-FFF2-40B4-BE49-F238E27FC236}">
                <a16:creationId xmlns:a16="http://schemas.microsoft.com/office/drawing/2014/main" id="{F1DCA890-6F59-4947-B487-220E441832AA}"/>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AE297CE8-64F6-4673-8D90-595B64DCBE8F}"/>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02084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2D9C6-64A3-4C27-8F06-A5C3A9BF622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40BFA8F-8B2B-4885-9902-8B8D1BCDC6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0F99E-3D6C-4815-848F-0180A4A38BF7}"/>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5" name="Footer Placeholder 4">
            <a:extLst>
              <a:ext uri="{FF2B5EF4-FFF2-40B4-BE49-F238E27FC236}">
                <a16:creationId xmlns:a16="http://schemas.microsoft.com/office/drawing/2014/main" id="{AF5E0A89-2290-42FB-8695-2B310D62D298}"/>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01AE88B2-C6FC-4455-9897-B675A114C4CD}"/>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804580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581A-3A3A-4D98-9469-4F370FA772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1844B3A-A904-413A-B795-865B00953E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D7083B-9A81-48FC-9ED1-26106A5C1311}"/>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5" name="Footer Placeholder 4">
            <a:extLst>
              <a:ext uri="{FF2B5EF4-FFF2-40B4-BE49-F238E27FC236}">
                <a16:creationId xmlns:a16="http://schemas.microsoft.com/office/drawing/2014/main" id="{BE87968A-F948-4192-B7BA-BB04C8FC3933}"/>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ADEFEC86-5730-451A-B633-6E6DAB4A3D2A}"/>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48040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C9F7-3108-44E8-83CE-DB806CAF37A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2B306890-CF3C-488D-A43B-5CA6EA0AB5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69A162AC-F9FE-43DB-903A-C89974F0EA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4625FCAD-7537-4A4B-8DC5-41AAC284E90A}"/>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6" name="Footer Placeholder 5">
            <a:extLst>
              <a:ext uri="{FF2B5EF4-FFF2-40B4-BE49-F238E27FC236}">
                <a16:creationId xmlns:a16="http://schemas.microsoft.com/office/drawing/2014/main" id="{CD999775-281A-44DF-B6D9-F2489AFD14A8}"/>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6B6C166C-238B-40D4-8CC5-CD5877D2D305}"/>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154365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7FA66-5AD1-49D4-BA3B-84FCB2901D3D}"/>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A913D3C-25E3-4C37-9306-2B56DDB85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77D096-7BB2-4BAC-955C-949AEF3447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88171D8C-8356-41EF-860F-68282C59A3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71F905-782B-4752-B083-B7E743D0EA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3D903EE9-2F3A-409F-9724-D0BB5D6D923E}"/>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8" name="Footer Placeholder 7">
            <a:extLst>
              <a:ext uri="{FF2B5EF4-FFF2-40B4-BE49-F238E27FC236}">
                <a16:creationId xmlns:a16="http://schemas.microsoft.com/office/drawing/2014/main" id="{FCCAE24B-271A-41E4-8A79-E235475C44E0}"/>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id="{4B928548-66D6-4118-8206-9C86B1CA22A7}"/>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69872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6AC76-3268-4A1C-A55F-1AE1F2C9108F}"/>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C4BFD800-7E5B-4EF7-9FD8-6CE5F02103A8}"/>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4" name="Footer Placeholder 3">
            <a:extLst>
              <a:ext uri="{FF2B5EF4-FFF2-40B4-BE49-F238E27FC236}">
                <a16:creationId xmlns:a16="http://schemas.microsoft.com/office/drawing/2014/main" id="{56550212-D9AB-48FB-9D94-9CEF21BA13EF}"/>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id="{BB163037-5155-435F-86BF-F65B0F388113}"/>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65456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CFBA8-C262-4674-B693-237BC765383C}"/>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3" name="Footer Placeholder 2">
            <a:extLst>
              <a:ext uri="{FF2B5EF4-FFF2-40B4-BE49-F238E27FC236}">
                <a16:creationId xmlns:a16="http://schemas.microsoft.com/office/drawing/2014/main" id="{E9D10791-B651-4B75-90E7-F13B812926C1}"/>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3EE51BBF-6897-48FE-B95D-242F24684C3A}"/>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141289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1B0BB-EFE1-4938-A36C-AE641F6FAD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65D5350C-951F-4AFD-B4AB-F4AE78507B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A2E25C6-D9DF-4509-B050-19FA23DBC0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208453-F81F-4A31-8081-519B7FC17D4A}"/>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6" name="Footer Placeholder 5">
            <a:extLst>
              <a:ext uri="{FF2B5EF4-FFF2-40B4-BE49-F238E27FC236}">
                <a16:creationId xmlns:a16="http://schemas.microsoft.com/office/drawing/2014/main" id="{EA9237B6-131C-4424-B593-F8E4CAFEC5FE}"/>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3CE08B85-4B0C-4F4C-BFF1-D8709683D537}"/>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3265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25B5-0E46-4833-8CB1-2F4830D83E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1E18FB3-B204-446A-B0F5-DFDBEFB578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a:extLst>
              <a:ext uri="{FF2B5EF4-FFF2-40B4-BE49-F238E27FC236}">
                <a16:creationId xmlns:a16="http://schemas.microsoft.com/office/drawing/2014/main" id="{C038228A-A294-4BCF-90B9-DAB3703BF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8A5E9F-5671-4E8E-8BA4-A15DEB44111C}"/>
              </a:ext>
            </a:extLst>
          </p:cNvPr>
          <p:cNvSpPr>
            <a:spLocks noGrp="1"/>
          </p:cNvSpPr>
          <p:nvPr>
            <p:ph type="dt" sz="half" idx="10"/>
          </p:nvPr>
        </p:nvSpPr>
        <p:spPr/>
        <p:txBody>
          <a:bodyPr/>
          <a:lstStyle/>
          <a:p>
            <a:fld id="{77AE2656-91B9-418C-8D61-D283EDC6E40A}" type="datetimeFigureOut">
              <a:rPr lang="en-NZ" smtClean="0"/>
              <a:t>22/05/2019</a:t>
            </a:fld>
            <a:endParaRPr lang="en-NZ" dirty="0"/>
          </a:p>
        </p:txBody>
      </p:sp>
      <p:sp>
        <p:nvSpPr>
          <p:cNvPr id="6" name="Footer Placeholder 5">
            <a:extLst>
              <a:ext uri="{FF2B5EF4-FFF2-40B4-BE49-F238E27FC236}">
                <a16:creationId xmlns:a16="http://schemas.microsoft.com/office/drawing/2014/main" id="{6B9005A4-027B-4B5A-AFA3-C46F42C1D474}"/>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C229896A-501E-40E2-AF7C-66EC021A4FEE}"/>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47174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CA0ADA-F91D-45E1-A54E-E95D658B3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4D44F22-EB47-41A8-8CE5-23DFD10AA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A5C0481-4772-4CD7-ABE5-1EBF0BBAB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E2656-91B9-418C-8D61-D283EDC6E40A}" type="datetimeFigureOut">
              <a:rPr lang="en-NZ" smtClean="0"/>
              <a:t>22/05/2019</a:t>
            </a:fld>
            <a:endParaRPr lang="en-NZ" dirty="0"/>
          </a:p>
        </p:txBody>
      </p:sp>
      <p:sp>
        <p:nvSpPr>
          <p:cNvPr id="5" name="Footer Placeholder 4">
            <a:extLst>
              <a:ext uri="{FF2B5EF4-FFF2-40B4-BE49-F238E27FC236}">
                <a16:creationId xmlns:a16="http://schemas.microsoft.com/office/drawing/2014/main" id="{EE5DF26F-5A85-4945-B4B0-A69E7562B1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EC47E27A-EB51-426E-BC37-FAEC1ABA90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81A9E-FEFA-4A01-B7B2-44483F467E1C}" type="slidenum">
              <a:rPr lang="en-NZ" smtClean="0"/>
              <a:t>‹#›</a:t>
            </a:fld>
            <a:endParaRPr lang="en-NZ" dirty="0"/>
          </a:p>
        </p:txBody>
      </p:sp>
    </p:spTree>
    <p:extLst>
      <p:ext uri="{BB962C8B-B14F-4D97-AF65-F5344CB8AC3E}">
        <p14:creationId xmlns:p14="http://schemas.microsoft.com/office/powerpoint/2010/main" val="1781177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thecollaboratory.wikidot.com/philosophy-of-thought-and-logic-2008-2009" TargetMode="External"/><Relationship Id="rId2" Type="http://schemas.openxmlformats.org/officeDocument/2006/relationships/image" Target="../media/image1.jpg&amp;ehk=tc7VlB3owFeIwtaflPm7TA&amp;r=0&amp;pid=OfficeInsert"/><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theguardian.com/commentisfree/2018/jul/23/ted-talk-smugness-presenters-embarrassin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704F1-CD40-420B-85AF-0C471CFC06F3}"/>
              </a:ext>
            </a:extLst>
          </p:cNvPr>
          <p:cNvSpPr>
            <a:spLocks noGrp="1"/>
          </p:cNvSpPr>
          <p:nvPr>
            <p:ph type="ctrTitle"/>
          </p:nvPr>
        </p:nvSpPr>
        <p:spPr>
          <a:xfrm>
            <a:off x="1524000" y="1122362"/>
            <a:ext cx="9144000" cy="2977027"/>
          </a:xfrm>
        </p:spPr>
        <p:txBody>
          <a:bodyPr>
            <a:normAutofit/>
          </a:bodyPr>
          <a:lstStyle/>
          <a:p>
            <a:r>
              <a:rPr lang="en-NZ" sz="4900" b="1" dirty="0"/>
              <a:t>Comms 200</a:t>
            </a:r>
            <a:br>
              <a:rPr lang="en-NZ" sz="4900" b="1" dirty="0"/>
            </a:br>
            <a:br>
              <a:rPr lang="en-NZ" sz="4900" b="1" dirty="0"/>
            </a:br>
            <a:r>
              <a:rPr lang="en-NZ" sz="4900" b="1" dirty="0"/>
              <a:t>Week 10: teamwork </a:t>
            </a:r>
            <a:br>
              <a:rPr lang="en-NZ" sz="4900" b="1" dirty="0"/>
            </a:br>
            <a:r>
              <a:rPr lang="en-NZ" sz="4900" b="1" dirty="0"/>
              <a:t>and presentation</a:t>
            </a:r>
          </a:p>
        </p:txBody>
      </p:sp>
    </p:spTree>
    <p:extLst>
      <p:ext uri="{BB962C8B-B14F-4D97-AF65-F5344CB8AC3E}">
        <p14:creationId xmlns:p14="http://schemas.microsoft.com/office/powerpoint/2010/main" val="315318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C151-C399-4D87-90D7-CAAE22DCD0DF}"/>
              </a:ext>
            </a:extLst>
          </p:cNvPr>
          <p:cNvSpPr>
            <a:spLocks noGrp="1"/>
          </p:cNvSpPr>
          <p:nvPr>
            <p:ph type="title"/>
          </p:nvPr>
        </p:nvSpPr>
        <p:spPr/>
        <p:txBody>
          <a:bodyPr>
            <a:normAutofit fontScale="90000"/>
          </a:bodyPr>
          <a:lstStyle/>
          <a:p>
            <a:r>
              <a:rPr lang="en-NZ" dirty="0"/>
              <a:t>numbering of report sections #1: alphanumeric</a:t>
            </a:r>
            <a:br>
              <a:rPr lang="en-NZ" dirty="0"/>
            </a:br>
            <a:endParaRPr lang="en-NZ" dirty="0"/>
          </a:p>
        </p:txBody>
      </p:sp>
      <p:sp>
        <p:nvSpPr>
          <p:cNvPr id="3" name="Content Placeholder 2">
            <a:extLst>
              <a:ext uri="{FF2B5EF4-FFF2-40B4-BE49-F238E27FC236}">
                <a16:creationId xmlns:a16="http://schemas.microsoft.com/office/drawing/2014/main" id="{F242C439-DFD6-422B-A723-5EA70F9B309B}"/>
              </a:ext>
            </a:extLst>
          </p:cNvPr>
          <p:cNvSpPr>
            <a:spLocks noGrp="1"/>
          </p:cNvSpPr>
          <p:nvPr>
            <p:ph idx="1"/>
          </p:nvPr>
        </p:nvSpPr>
        <p:spPr>
          <a:xfrm>
            <a:off x="838200" y="1156138"/>
            <a:ext cx="10515600" cy="5336737"/>
          </a:xfrm>
        </p:spPr>
        <p:txBody>
          <a:bodyPr>
            <a:normAutofit fontScale="92500" lnSpcReduction="10000"/>
          </a:bodyPr>
          <a:lstStyle/>
          <a:p>
            <a:pPr marL="0" indent="0">
              <a:buNone/>
            </a:pPr>
            <a:endParaRPr lang="en-NZ" dirty="0"/>
          </a:p>
          <a:p>
            <a:pPr marL="0" indent="0">
              <a:buNone/>
            </a:pPr>
            <a:r>
              <a:rPr lang="en-NZ" dirty="0"/>
              <a:t>I. First main idea</a:t>
            </a:r>
          </a:p>
          <a:p>
            <a:pPr marL="0" indent="0">
              <a:buNone/>
            </a:pPr>
            <a:r>
              <a:rPr lang="en-NZ" dirty="0"/>
              <a:t>   A. First subdivision of main idea</a:t>
            </a:r>
          </a:p>
          <a:p>
            <a:pPr marL="0" indent="0">
              <a:buNone/>
            </a:pPr>
            <a:r>
              <a:rPr lang="en-NZ" dirty="0"/>
              <a:t>   B. Second subdivision of main idea</a:t>
            </a:r>
          </a:p>
          <a:p>
            <a:pPr marL="0" indent="0">
              <a:buNone/>
            </a:pPr>
            <a:r>
              <a:rPr lang="en-NZ" dirty="0"/>
              <a:t>       1. First example</a:t>
            </a:r>
          </a:p>
          <a:p>
            <a:pPr marL="0" indent="0">
              <a:buNone/>
            </a:pPr>
            <a:r>
              <a:rPr lang="en-NZ" dirty="0"/>
              <a:t>       2. Second example</a:t>
            </a:r>
          </a:p>
          <a:p>
            <a:pPr marL="0" indent="0">
              <a:buNone/>
            </a:pPr>
            <a:r>
              <a:rPr lang="en-NZ" dirty="0"/>
              <a:t>           (a) First detail</a:t>
            </a:r>
          </a:p>
          <a:p>
            <a:pPr marL="0" indent="0">
              <a:buNone/>
            </a:pPr>
            <a:r>
              <a:rPr lang="en-NZ" dirty="0"/>
              <a:t>           (b) Second detail</a:t>
            </a:r>
          </a:p>
          <a:p>
            <a:pPr marL="0" indent="0">
              <a:buNone/>
            </a:pPr>
            <a:r>
              <a:rPr lang="en-NZ" dirty="0"/>
              <a:t>   C. Third subdivision edition of main idea </a:t>
            </a:r>
          </a:p>
          <a:p>
            <a:pPr marL="0" indent="0">
              <a:buNone/>
            </a:pPr>
            <a:r>
              <a:rPr lang="en-NZ" dirty="0"/>
              <a:t>II. Second main idea</a:t>
            </a:r>
          </a:p>
          <a:p>
            <a:pPr marL="0" indent="0">
              <a:buNone/>
            </a:pPr>
            <a:endParaRPr lang="en-NZ" dirty="0"/>
          </a:p>
          <a:p>
            <a:pPr marL="0" indent="0">
              <a:buNone/>
            </a:pPr>
            <a:r>
              <a:rPr lang="en-NZ" dirty="0"/>
              <a:t>(</a:t>
            </a:r>
            <a:r>
              <a:rPr lang="en-NZ" dirty="0" err="1"/>
              <a:t>Marsen</a:t>
            </a:r>
            <a:r>
              <a:rPr lang="en-NZ" dirty="0"/>
              <a:t>, 171)</a:t>
            </a:r>
          </a:p>
        </p:txBody>
      </p:sp>
    </p:spTree>
    <p:extLst>
      <p:ext uri="{BB962C8B-B14F-4D97-AF65-F5344CB8AC3E}">
        <p14:creationId xmlns:p14="http://schemas.microsoft.com/office/powerpoint/2010/main" val="3476491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856F8-61B0-420C-AE05-ADC26840FDAE}"/>
              </a:ext>
            </a:extLst>
          </p:cNvPr>
          <p:cNvSpPr>
            <a:spLocks noGrp="1"/>
          </p:cNvSpPr>
          <p:nvPr>
            <p:ph type="title"/>
          </p:nvPr>
        </p:nvSpPr>
        <p:spPr/>
        <p:txBody>
          <a:bodyPr>
            <a:normAutofit/>
          </a:bodyPr>
          <a:lstStyle/>
          <a:p>
            <a:r>
              <a:rPr lang="en-NZ" sz="4000" dirty="0"/>
              <a:t>numbering of report sections #2: decimal</a:t>
            </a:r>
          </a:p>
        </p:txBody>
      </p:sp>
      <p:sp>
        <p:nvSpPr>
          <p:cNvPr id="3" name="Content Placeholder 2">
            <a:extLst>
              <a:ext uri="{FF2B5EF4-FFF2-40B4-BE49-F238E27FC236}">
                <a16:creationId xmlns:a16="http://schemas.microsoft.com/office/drawing/2014/main" id="{3027AC44-BF19-45F6-AD33-FDA55DD24813}"/>
              </a:ext>
            </a:extLst>
          </p:cNvPr>
          <p:cNvSpPr>
            <a:spLocks noGrp="1"/>
          </p:cNvSpPr>
          <p:nvPr>
            <p:ph idx="1"/>
          </p:nvPr>
        </p:nvSpPr>
        <p:spPr/>
        <p:txBody>
          <a:bodyPr>
            <a:normAutofit lnSpcReduction="10000"/>
          </a:bodyPr>
          <a:lstStyle/>
          <a:p>
            <a:pPr marL="0" indent="0">
              <a:buNone/>
            </a:pPr>
            <a:r>
              <a:rPr lang="en-NZ" dirty="0"/>
              <a:t>1. First main idea</a:t>
            </a:r>
          </a:p>
          <a:p>
            <a:pPr marL="0" indent="0">
              <a:buNone/>
            </a:pPr>
            <a:r>
              <a:rPr lang="en-NZ" dirty="0"/>
              <a:t>    1.1 First subdivision of main idea </a:t>
            </a:r>
          </a:p>
          <a:p>
            <a:pPr marL="0" indent="0">
              <a:buNone/>
            </a:pPr>
            <a:r>
              <a:rPr lang="en-NZ" dirty="0"/>
              <a:t>    1.2 Second subdivision of main idea</a:t>
            </a:r>
          </a:p>
          <a:p>
            <a:pPr marL="0" indent="0">
              <a:buNone/>
            </a:pPr>
            <a:r>
              <a:rPr lang="en-NZ" dirty="0"/>
              <a:t>           1.2.1 First example </a:t>
            </a:r>
          </a:p>
          <a:p>
            <a:pPr marL="0" indent="0">
              <a:buNone/>
            </a:pPr>
            <a:r>
              <a:rPr lang="en-NZ" dirty="0"/>
              <a:t>           1.2.2 Second example </a:t>
            </a:r>
          </a:p>
          <a:p>
            <a:pPr marL="0" indent="0">
              <a:buNone/>
            </a:pPr>
            <a:r>
              <a:rPr lang="en-NZ" dirty="0"/>
              <a:t>                     1.2.2.1 First detail</a:t>
            </a:r>
          </a:p>
          <a:p>
            <a:pPr marL="0" indent="0">
              <a:buNone/>
            </a:pPr>
            <a:r>
              <a:rPr lang="en-NZ" dirty="0"/>
              <a:t>                     1.2.2.2 Second detail</a:t>
            </a:r>
          </a:p>
          <a:p>
            <a:pPr marL="0" indent="0">
              <a:buNone/>
            </a:pPr>
            <a:r>
              <a:rPr lang="en-NZ" dirty="0"/>
              <a:t>    1.3 Third subdivision of main idea</a:t>
            </a:r>
          </a:p>
          <a:p>
            <a:pPr marL="0" indent="0">
              <a:buNone/>
            </a:pPr>
            <a:r>
              <a:rPr lang="en-NZ" dirty="0"/>
              <a:t>2. Second main idea</a:t>
            </a:r>
          </a:p>
        </p:txBody>
      </p:sp>
    </p:spTree>
    <p:extLst>
      <p:ext uri="{BB962C8B-B14F-4D97-AF65-F5344CB8AC3E}">
        <p14:creationId xmlns:p14="http://schemas.microsoft.com/office/powerpoint/2010/main" val="4081886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E3B64-BC61-4B33-A682-64CC3BF8D932}"/>
              </a:ext>
            </a:extLst>
          </p:cNvPr>
          <p:cNvSpPr>
            <a:spLocks noGrp="1"/>
          </p:cNvSpPr>
          <p:nvPr>
            <p:ph type="title"/>
          </p:nvPr>
        </p:nvSpPr>
        <p:spPr/>
        <p:txBody>
          <a:bodyPr/>
          <a:lstStyle/>
          <a:p>
            <a:r>
              <a:rPr lang="en-NZ" dirty="0"/>
              <a:t>paragraphing #1</a:t>
            </a:r>
          </a:p>
        </p:txBody>
      </p:sp>
      <p:sp>
        <p:nvSpPr>
          <p:cNvPr id="3" name="Content Placeholder 2">
            <a:extLst>
              <a:ext uri="{FF2B5EF4-FFF2-40B4-BE49-F238E27FC236}">
                <a16:creationId xmlns:a16="http://schemas.microsoft.com/office/drawing/2014/main" id="{C7CFCD68-41A4-4C40-A08E-4B57B51209D2}"/>
              </a:ext>
            </a:extLst>
          </p:cNvPr>
          <p:cNvSpPr>
            <a:spLocks noGrp="1"/>
          </p:cNvSpPr>
          <p:nvPr>
            <p:ph idx="1"/>
          </p:nvPr>
        </p:nvSpPr>
        <p:spPr>
          <a:xfrm>
            <a:off x="838200" y="1825624"/>
            <a:ext cx="10515600" cy="4879975"/>
          </a:xfrm>
        </p:spPr>
        <p:txBody>
          <a:bodyPr>
            <a:normAutofit fontScale="85000" lnSpcReduction="20000"/>
          </a:bodyPr>
          <a:lstStyle/>
          <a:p>
            <a:pPr marL="0" indent="0">
              <a:buNone/>
            </a:pPr>
            <a:r>
              <a:rPr lang="en-NZ" dirty="0"/>
              <a:t>(1) Avoid a succession of very short (1 to 2 sentences) and very long (8 sentences or more) paragraphs</a:t>
            </a:r>
          </a:p>
          <a:p>
            <a:endParaRPr lang="en-NZ" dirty="0"/>
          </a:p>
          <a:p>
            <a:pPr marL="0" indent="0">
              <a:buNone/>
            </a:pPr>
            <a:r>
              <a:rPr lang="en-NZ" dirty="0"/>
              <a:t>(2) Present one main idea or idea in each paragraph</a:t>
            </a:r>
          </a:p>
          <a:p>
            <a:pPr marL="0" indent="0">
              <a:buNone/>
            </a:pPr>
            <a:endParaRPr lang="en-NZ" dirty="0"/>
          </a:p>
          <a:p>
            <a:pPr marL="0" indent="0">
              <a:buNone/>
            </a:pPr>
            <a:r>
              <a:rPr lang="en-NZ" dirty="0"/>
              <a:t>(3) Make sure there is enough cohesion within the paragraph</a:t>
            </a:r>
          </a:p>
          <a:p>
            <a:endParaRPr lang="en-NZ" dirty="0"/>
          </a:p>
          <a:p>
            <a:pPr marL="0" indent="0">
              <a:buNone/>
            </a:pPr>
            <a:r>
              <a:rPr lang="en-NZ" dirty="0"/>
              <a:t>Problems:</a:t>
            </a:r>
          </a:p>
          <a:p>
            <a:r>
              <a:rPr lang="en-NZ" dirty="0"/>
              <a:t>Too much information</a:t>
            </a:r>
          </a:p>
          <a:p>
            <a:r>
              <a:rPr lang="en-NZ" dirty="0"/>
              <a:t>Abrupt paragraphs (incomplete information)</a:t>
            </a:r>
          </a:p>
          <a:p>
            <a:r>
              <a:rPr lang="en-NZ" dirty="0"/>
              <a:t>Lack of unity/disconnected sentences (mere list)</a:t>
            </a:r>
          </a:p>
          <a:p>
            <a:endParaRPr lang="en-NZ" dirty="0"/>
          </a:p>
          <a:p>
            <a:pPr marL="0" indent="0">
              <a:buNone/>
            </a:pPr>
            <a:r>
              <a:rPr lang="en-NZ" dirty="0"/>
              <a:t>(</a:t>
            </a:r>
            <a:r>
              <a:rPr lang="en-NZ" dirty="0" err="1"/>
              <a:t>Marsen</a:t>
            </a:r>
            <a:r>
              <a:rPr lang="en-NZ" dirty="0"/>
              <a:t>, 169)</a:t>
            </a:r>
          </a:p>
        </p:txBody>
      </p:sp>
    </p:spTree>
    <p:extLst>
      <p:ext uri="{BB962C8B-B14F-4D97-AF65-F5344CB8AC3E}">
        <p14:creationId xmlns:p14="http://schemas.microsoft.com/office/powerpoint/2010/main" val="3039909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6E058-1A6D-4D19-889D-37E04C3D6088}"/>
              </a:ext>
            </a:extLst>
          </p:cNvPr>
          <p:cNvSpPr>
            <a:spLocks noGrp="1"/>
          </p:cNvSpPr>
          <p:nvPr>
            <p:ph type="title"/>
          </p:nvPr>
        </p:nvSpPr>
        <p:spPr/>
        <p:txBody>
          <a:bodyPr>
            <a:normAutofit/>
          </a:bodyPr>
          <a:lstStyle/>
          <a:p>
            <a:r>
              <a:rPr lang="en-NZ" sz="4000" dirty="0"/>
              <a:t>paragraphing #2</a:t>
            </a:r>
          </a:p>
        </p:txBody>
      </p:sp>
      <p:sp>
        <p:nvSpPr>
          <p:cNvPr id="3" name="Content Placeholder 2">
            <a:extLst>
              <a:ext uri="{FF2B5EF4-FFF2-40B4-BE49-F238E27FC236}">
                <a16:creationId xmlns:a16="http://schemas.microsoft.com/office/drawing/2014/main" id="{CE6328EB-3954-4015-B9C9-D3897F29E86E}"/>
              </a:ext>
            </a:extLst>
          </p:cNvPr>
          <p:cNvSpPr>
            <a:spLocks noGrp="1"/>
          </p:cNvSpPr>
          <p:nvPr>
            <p:ph idx="1"/>
          </p:nvPr>
        </p:nvSpPr>
        <p:spPr>
          <a:xfrm>
            <a:off x="838200" y="1513490"/>
            <a:ext cx="10515600" cy="5200347"/>
          </a:xfrm>
        </p:spPr>
        <p:txBody>
          <a:bodyPr>
            <a:normAutofit/>
          </a:bodyPr>
          <a:lstStyle/>
          <a:p>
            <a:pPr>
              <a:lnSpc>
                <a:spcPct val="100000"/>
              </a:lnSpc>
              <a:spcBef>
                <a:spcPts val="0"/>
              </a:spcBef>
            </a:pPr>
            <a:r>
              <a:rPr lang="en-NZ" sz="1800" dirty="0"/>
              <a:t>good size (4-6 sentences) </a:t>
            </a:r>
          </a:p>
          <a:p>
            <a:pPr marL="0" indent="0">
              <a:lnSpc>
                <a:spcPct val="100000"/>
              </a:lnSpc>
              <a:spcBef>
                <a:spcPts val="0"/>
              </a:spcBef>
              <a:buNone/>
            </a:pPr>
            <a:r>
              <a:rPr lang="en-NZ" sz="1800" dirty="0"/>
              <a:t>(compare the writing of reports with web writing or writing in newspapers and magazines)</a:t>
            </a:r>
          </a:p>
          <a:p>
            <a:pPr marL="0" indent="0">
              <a:lnSpc>
                <a:spcPct val="100000"/>
              </a:lnSpc>
              <a:spcBef>
                <a:spcPts val="0"/>
              </a:spcBef>
              <a:buNone/>
            </a:pPr>
            <a:endParaRPr lang="en-NZ" sz="1800" dirty="0"/>
          </a:p>
          <a:p>
            <a:pPr>
              <a:lnSpc>
                <a:spcPct val="100000"/>
              </a:lnSpc>
              <a:spcBef>
                <a:spcPts val="0"/>
              </a:spcBef>
            </a:pPr>
            <a:r>
              <a:rPr lang="en-NZ" sz="1800" dirty="0"/>
              <a:t>topic sentence</a:t>
            </a:r>
          </a:p>
          <a:p>
            <a:pPr marL="0" indent="0">
              <a:lnSpc>
                <a:spcPct val="100000"/>
              </a:lnSpc>
              <a:spcBef>
                <a:spcPts val="0"/>
              </a:spcBef>
              <a:buNone/>
            </a:pPr>
            <a:r>
              <a:rPr lang="en-NZ" sz="1800" dirty="0"/>
              <a:t>(what is the subject or main idea of the paragraph going to be?)</a:t>
            </a:r>
          </a:p>
          <a:p>
            <a:pPr marL="0" indent="0">
              <a:lnSpc>
                <a:spcPct val="100000"/>
              </a:lnSpc>
              <a:spcBef>
                <a:spcPts val="0"/>
              </a:spcBef>
              <a:buNone/>
            </a:pPr>
            <a:endParaRPr lang="en-NZ" sz="1800" dirty="0"/>
          </a:p>
          <a:p>
            <a:pPr>
              <a:lnSpc>
                <a:spcPct val="100000"/>
              </a:lnSpc>
              <a:spcBef>
                <a:spcPts val="0"/>
              </a:spcBef>
            </a:pPr>
            <a:r>
              <a:rPr lang="en-NZ" sz="1800" dirty="0"/>
              <a:t>concise and direct sentences (remove redundancy)</a:t>
            </a:r>
          </a:p>
          <a:p>
            <a:pPr>
              <a:lnSpc>
                <a:spcPct val="100000"/>
              </a:lnSpc>
              <a:spcBef>
                <a:spcPts val="0"/>
              </a:spcBef>
            </a:pPr>
            <a:endParaRPr lang="en-NZ" sz="1800" dirty="0"/>
          </a:p>
          <a:p>
            <a:pPr>
              <a:lnSpc>
                <a:spcPct val="100000"/>
              </a:lnSpc>
              <a:spcBef>
                <a:spcPts val="0"/>
              </a:spcBef>
            </a:pPr>
            <a:r>
              <a:rPr lang="en-NZ" sz="1800" dirty="0"/>
              <a:t>vary sentence structure (not too short and not too long)</a:t>
            </a:r>
          </a:p>
          <a:p>
            <a:pPr>
              <a:lnSpc>
                <a:spcPct val="100000"/>
              </a:lnSpc>
              <a:spcBef>
                <a:spcPts val="0"/>
              </a:spcBef>
            </a:pPr>
            <a:endParaRPr lang="en-NZ" sz="1800" dirty="0"/>
          </a:p>
          <a:p>
            <a:pPr>
              <a:lnSpc>
                <a:spcPct val="100000"/>
              </a:lnSpc>
              <a:spcBef>
                <a:spcPts val="0"/>
              </a:spcBef>
            </a:pPr>
            <a:r>
              <a:rPr lang="en-NZ" sz="1800" dirty="0"/>
              <a:t>one idea per paragraph</a:t>
            </a:r>
          </a:p>
          <a:p>
            <a:pPr>
              <a:lnSpc>
                <a:spcPct val="100000"/>
              </a:lnSpc>
              <a:spcBef>
                <a:spcPts val="0"/>
              </a:spcBef>
            </a:pPr>
            <a:endParaRPr lang="en-NZ" sz="1800" dirty="0"/>
          </a:p>
          <a:p>
            <a:pPr>
              <a:lnSpc>
                <a:spcPct val="100000"/>
              </a:lnSpc>
              <a:spcBef>
                <a:spcPts val="0"/>
              </a:spcBef>
            </a:pPr>
            <a:r>
              <a:rPr lang="en-NZ" sz="1800" dirty="0"/>
              <a:t>cohesion and transition</a:t>
            </a:r>
          </a:p>
          <a:p>
            <a:pPr marL="457200" indent="-457200">
              <a:lnSpc>
                <a:spcPct val="100000"/>
              </a:lnSpc>
              <a:spcBef>
                <a:spcPts val="0"/>
              </a:spcBef>
              <a:buFont typeface="Arial" panose="020B0604020202020204" pitchFamily="34" charset="0"/>
              <a:buAutoNum type="arabicPeriod"/>
            </a:pPr>
            <a:r>
              <a:rPr lang="en-NZ" sz="1800" dirty="0"/>
              <a:t>How does paragraph cohere in itself? </a:t>
            </a:r>
          </a:p>
          <a:p>
            <a:pPr marL="457200" indent="-457200">
              <a:lnSpc>
                <a:spcPct val="100000"/>
              </a:lnSpc>
              <a:spcBef>
                <a:spcPts val="0"/>
              </a:spcBef>
              <a:buFont typeface="Arial" panose="020B0604020202020204" pitchFamily="34" charset="0"/>
              <a:buAutoNum type="arabicPeriod"/>
            </a:pPr>
            <a:r>
              <a:rPr lang="en-NZ" sz="1800" dirty="0"/>
              <a:t>How does paragraph relate to overall purpose and organisation of document?</a:t>
            </a:r>
          </a:p>
          <a:p>
            <a:pPr marL="457200" indent="-457200">
              <a:lnSpc>
                <a:spcPct val="100000"/>
              </a:lnSpc>
              <a:spcBef>
                <a:spcPts val="0"/>
              </a:spcBef>
              <a:buFont typeface="Arial" panose="020B0604020202020204" pitchFamily="34" charset="0"/>
              <a:buAutoNum type="arabicPeriod"/>
            </a:pPr>
            <a:r>
              <a:rPr lang="en-NZ" sz="1800" dirty="0"/>
              <a:t>How does paragraph relate to the section (or sub-section) in which it sits?</a:t>
            </a:r>
          </a:p>
          <a:p>
            <a:pPr marL="457200" indent="-457200">
              <a:lnSpc>
                <a:spcPct val="100000"/>
              </a:lnSpc>
              <a:spcBef>
                <a:spcPts val="0"/>
              </a:spcBef>
              <a:buAutoNum type="arabicPeriod"/>
            </a:pPr>
            <a:r>
              <a:rPr lang="en-NZ" sz="1800" dirty="0"/>
              <a:t>How does one paragraph follow from the previous paragraph and connect to the next one?</a:t>
            </a:r>
          </a:p>
          <a:p>
            <a:pPr marL="0" indent="0">
              <a:lnSpc>
                <a:spcPct val="120000"/>
              </a:lnSpc>
              <a:spcBef>
                <a:spcPts val="0"/>
              </a:spcBef>
              <a:buNone/>
            </a:pPr>
            <a:endParaRPr lang="en-NZ" sz="2000" dirty="0"/>
          </a:p>
        </p:txBody>
      </p:sp>
    </p:spTree>
    <p:extLst>
      <p:ext uri="{BB962C8B-B14F-4D97-AF65-F5344CB8AC3E}">
        <p14:creationId xmlns:p14="http://schemas.microsoft.com/office/powerpoint/2010/main" val="4035971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BC05C-62C1-468E-A71D-4B4946F0683E}"/>
              </a:ext>
            </a:extLst>
          </p:cNvPr>
          <p:cNvSpPr>
            <a:spLocks noGrp="1"/>
          </p:cNvSpPr>
          <p:nvPr>
            <p:ph type="title"/>
          </p:nvPr>
        </p:nvSpPr>
        <p:spPr/>
        <p:txBody>
          <a:bodyPr>
            <a:normAutofit/>
          </a:bodyPr>
          <a:lstStyle/>
          <a:p>
            <a:r>
              <a:rPr lang="en-NZ" sz="4000" dirty="0"/>
              <a:t>visual aids (document design) </a:t>
            </a:r>
          </a:p>
        </p:txBody>
      </p:sp>
      <p:sp>
        <p:nvSpPr>
          <p:cNvPr id="3" name="Content Placeholder 2">
            <a:extLst>
              <a:ext uri="{FF2B5EF4-FFF2-40B4-BE49-F238E27FC236}">
                <a16:creationId xmlns:a16="http://schemas.microsoft.com/office/drawing/2014/main" id="{E5C65115-477F-46C5-8CDA-933AD6A19454}"/>
              </a:ext>
            </a:extLst>
          </p:cNvPr>
          <p:cNvSpPr>
            <a:spLocks noGrp="1"/>
          </p:cNvSpPr>
          <p:nvPr>
            <p:ph idx="1"/>
          </p:nvPr>
        </p:nvSpPr>
        <p:spPr>
          <a:xfrm>
            <a:off x="838200" y="1825624"/>
            <a:ext cx="10515600" cy="4719013"/>
          </a:xfrm>
        </p:spPr>
        <p:txBody>
          <a:bodyPr>
            <a:normAutofit fontScale="85000" lnSpcReduction="20000"/>
          </a:bodyPr>
          <a:lstStyle/>
          <a:p>
            <a:pPr>
              <a:lnSpc>
                <a:spcPct val="100000"/>
              </a:lnSpc>
              <a:spcBef>
                <a:spcPts val="0"/>
              </a:spcBef>
            </a:pPr>
            <a:r>
              <a:rPr lang="en-NZ" dirty="0"/>
              <a:t>appropriate visual type</a:t>
            </a:r>
          </a:p>
          <a:p>
            <a:pPr marL="0" indent="0">
              <a:lnSpc>
                <a:spcPct val="100000"/>
              </a:lnSpc>
              <a:spcBef>
                <a:spcPts val="0"/>
              </a:spcBef>
              <a:buNone/>
            </a:pPr>
            <a:r>
              <a:rPr lang="en-NZ" dirty="0"/>
              <a:t>(image, table, chart, diagram, icon, graph etc)</a:t>
            </a:r>
          </a:p>
          <a:p>
            <a:pPr marL="0" indent="0">
              <a:lnSpc>
                <a:spcPct val="100000"/>
              </a:lnSpc>
              <a:spcBef>
                <a:spcPts val="0"/>
              </a:spcBef>
              <a:buNone/>
            </a:pPr>
            <a:endParaRPr lang="en-NZ" dirty="0"/>
          </a:p>
          <a:p>
            <a:pPr>
              <a:lnSpc>
                <a:spcPct val="100000"/>
              </a:lnSpc>
              <a:spcBef>
                <a:spcPts val="0"/>
              </a:spcBef>
            </a:pPr>
            <a:r>
              <a:rPr lang="en-NZ" dirty="0"/>
              <a:t>easy to find (i.e. visual aids are numbered)</a:t>
            </a:r>
          </a:p>
          <a:p>
            <a:pPr>
              <a:lnSpc>
                <a:spcPct val="100000"/>
              </a:lnSpc>
              <a:spcBef>
                <a:spcPts val="0"/>
              </a:spcBef>
            </a:pPr>
            <a:endParaRPr lang="en-NZ" dirty="0"/>
          </a:p>
          <a:p>
            <a:pPr>
              <a:lnSpc>
                <a:spcPct val="100000"/>
              </a:lnSpc>
              <a:spcBef>
                <a:spcPts val="0"/>
              </a:spcBef>
            </a:pPr>
            <a:r>
              <a:rPr lang="en-NZ" dirty="0"/>
              <a:t>apposite (fit for purpose)</a:t>
            </a:r>
          </a:p>
          <a:p>
            <a:pPr>
              <a:lnSpc>
                <a:spcPct val="100000"/>
              </a:lnSpc>
              <a:spcBef>
                <a:spcPts val="0"/>
              </a:spcBef>
            </a:pPr>
            <a:endParaRPr lang="en-NZ" dirty="0"/>
          </a:p>
          <a:p>
            <a:pPr>
              <a:lnSpc>
                <a:spcPct val="100000"/>
              </a:lnSpc>
              <a:spcBef>
                <a:spcPts val="0"/>
              </a:spcBef>
            </a:pPr>
            <a:r>
              <a:rPr lang="en-NZ" dirty="0"/>
              <a:t>integrated with text</a:t>
            </a:r>
          </a:p>
          <a:p>
            <a:pPr marL="0" indent="0">
              <a:lnSpc>
                <a:spcPct val="100000"/>
              </a:lnSpc>
              <a:spcBef>
                <a:spcPts val="0"/>
              </a:spcBef>
              <a:buNone/>
            </a:pPr>
            <a:r>
              <a:rPr lang="en-NZ" dirty="0"/>
              <a:t>(what is the relation of visual aid and text?)</a:t>
            </a:r>
          </a:p>
          <a:p>
            <a:pPr marL="0" indent="0">
              <a:lnSpc>
                <a:spcPct val="100000"/>
              </a:lnSpc>
              <a:spcBef>
                <a:spcPts val="0"/>
              </a:spcBef>
              <a:buNone/>
            </a:pPr>
            <a:endParaRPr lang="en-NZ" dirty="0"/>
          </a:p>
          <a:p>
            <a:pPr>
              <a:lnSpc>
                <a:spcPct val="100000"/>
              </a:lnSpc>
              <a:spcBef>
                <a:spcPts val="0"/>
              </a:spcBef>
            </a:pPr>
            <a:r>
              <a:rPr lang="en-NZ" dirty="0"/>
              <a:t>stands alone/complete in itself</a:t>
            </a:r>
          </a:p>
          <a:p>
            <a:pPr>
              <a:lnSpc>
                <a:spcPct val="100000"/>
              </a:lnSpc>
              <a:spcBef>
                <a:spcPts val="0"/>
              </a:spcBef>
            </a:pPr>
            <a:endParaRPr lang="en-NZ" dirty="0"/>
          </a:p>
          <a:p>
            <a:pPr>
              <a:lnSpc>
                <a:spcPct val="100000"/>
              </a:lnSpc>
              <a:spcBef>
                <a:spcPts val="0"/>
              </a:spcBef>
            </a:pPr>
            <a:r>
              <a:rPr lang="en-NZ" dirty="0"/>
              <a:t>titled</a:t>
            </a:r>
          </a:p>
          <a:p>
            <a:pPr>
              <a:lnSpc>
                <a:spcPct val="100000"/>
              </a:lnSpc>
              <a:spcBef>
                <a:spcPts val="0"/>
              </a:spcBef>
            </a:pPr>
            <a:endParaRPr lang="en-NZ" dirty="0"/>
          </a:p>
          <a:p>
            <a:pPr>
              <a:lnSpc>
                <a:spcPct val="100000"/>
              </a:lnSpc>
              <a:spcBef>
                <a:spcPts val="0"/>
              </a:spcBef>
            </a:pPr>
            <a:r>
              <a:rPr lang="en-NZ" dirty="0"/>
              <a:t>well-spaced and aligned</a:t>
            </a:r>
          </a:p>
        </p:txBody>
      </p:sp>
    </p:spTree>
    <p:extLst>
      <p:ext uri="{BB962C8B-B14F-4D97-AF65-F5344CB8AC3E}">
        <p14:creationId xmlns:p14="http://schemas.microsoft.com/office/powerpoint/2010/main" val="2507647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D6F2A-3EF5-46C7-B597-7E4AEC924727}"/>
              </a:ext>
            </a:extLst>
          </p:cNvPr>
          <p:cNvSpPr>
            <a:spLocks noGrp="1"/>
          </p:cNvSpPr>
          <p:nvPr>
            <p:ph type="title"/>
          </p:nvPr>
        </p:nvSpPr>
        <p:spPr>
          <a:xfrm>
            <a:off x="447261" y="365125"/>
            <a:ext cx="10906539" cy="1325563"/>
          </a:xfrm>
        </p:spPr>
        <p:txBody>
          <a:bodyPr>
            <a:normAutofit/>
          </a:bodyPr>
          <a:lstStyle/>
          <a:p>
            <a:r>
              <a:rPr lang="en-NZ" dirty="0"/>
              <a:t>principles of critical thinking</a:t>
            </a:r>
          </a:p>
        </p:txBody>
      </p:sp>
      <p:sp>
        <p:nvSpPr>
          <p:cNvPr id="6" name="Content Placeholder 5">
            <a:extLst>
              <a:ext uri="{FF2B5EF4-FFF2-40B4-BE49-F238E27FC236}">
                <a16:creationId xmlns:a16="http://schemas.microsoft.com/office/drawing/2014/main" id="{3ACF1C46-0006-4179-90C6-08C70148EE3A}"/>
              </a:ext>
            </a:extLst>
          </p:cNvPr>
          <p:cNvSpPr>
            <a:spLocks noGrp="1"/>
          </p:cNvSpPr>
          <p:nvPr>
            <p:ph idx="1"/>
          </p:nvPr>
        </p:nvSpPr>
        <p:spPr>
          <a:xfrm>
            <a:off x="447261" y="365125"/>
            <a:ext cx="10906539" cy="6384996"/>
          </a:xfrm>
        </p:spPr>
        <p:txBody>
          <a:bodyPr>
            <a:normAutofit fontScale="85000" lnSpcReduction="20000"/>
          </a:bodyPr>
          <a:lstStyle/>
          <a:p>
            <a:pPr marL="0" indent="0">
              <a:lnSpc>
                <a:spcPct val="120000"/>
              </a:lnSpc>
              <a:spcBef>
                <a:spcPts val="0"/>
              </a:spcBef>
              <a:buNone/>
            </a:pPr>
            <a:r>
              <a:rPr lang="en-NZ" sz="2400" dirty="0"/>
              <a:t>                                                                                                                                       </a:t>
            </a:r>
            <a:r>
              <a:rPr lang="en-NZ" sz="3000" b="1" dirty="0"/>
              <a:t>objectivity</a:t>
            </a:r>
          </a:p>
          <a:p>
            <a:pPr marL="0" indent="0">
              <a:lnSpc>
                <a:spcPct val="120000"/>
              </a:lnSpc>
              <a:spcBef>
                <a:spcPts val="0"/>
              </a:spcBef>
              <a:buNone/>
            </a:pPr>
            <a:r>
              <a:rPr lang="en-NZ" sz="2400" dirty="0"/>
              <a:t>                                                                                                                                       </a:t>
            </a:r>
            <a:r>
              <a:rPr lang="en-NZ" sz="3000" b="1" dirty="0"/>
              <a:t>critical thinking </a:t>
            </a:r>
          </a:p>
          <a:p>
            <a:pPr marL="0" indent="0">
              <a:lnSpc>
                <a:spcPct val="120000"/>
              </a:lnSpc>
              <a:spcBef>
                <a:spcPts val="0"/>
              </a:spcBef>
              <a:buNone/>
            </a:pPr>
            <a:r>
              <a:rPr lang="en-NZ" sz="2400" dirty="0"/>
              <a:t>                                                                                                                                       </a:t>
            </a:r>
            <a:r>
              <a:rPr lang="en-NZ" sz="3000" b="1" dirty="0"/>
              <a:t>problem-solving</a:t>
            </a:r>
            <a:r>
              <a:rPr lang="en-NZ" sz="2400" dirty="0"/>
              <a:t> strategies:</a:t>
            </a:r>
          </a:p>
          <a:p>
            <a:pPr marL="0" indent="0">
              <a:lnSpc>
                <a:spcPct val="120000"/>
              </a:lnSpc>
              <a:spcBef>
                <a:spcPts val="0"/>
              </a:spcBef>
              <a:buNone/>
            </a:pPr>
            <a:endParaRPr lang="en-NZ" sz="2400" dirty="0"/>
          </a:p>
          <a:p>
            <a:pPr marL="514350" indent="-514350">
              <a:lnSpc>
                <a:spcPct val="120000"/>
              </a:lnSpc>
              <a:spcBef>
                <a:spcPts val="0"/>
              </a:spcBef>
              <a:buAutoNum type="arabicParenBoth"/>
            </a:pPr>
            <a:r>
              <a:rPr lang="en-NZ" sz="2400" dirty="0"/>
              <a:t>think independently                                                 </a:t>
            </a:r>
          </a:p>
          <a:p>
            <a:pPr marL="514350" indent="-514350">
              <a:lnSpc>
                <a:spcPct val="120000"/>
              </a:lnSpc>
              <a:spcBef>
                <a:spcPts val="0"/>
              </a:spcBef>
              <a:buAutoNum type="arabicParenBoth"/>
            </a:pPr>
            <a:r>
              <a:rPr lang="en-NZ" sz="2400" dirty="0"/>
              <a:t>think objectively                                                         </a:t>
            </a:r>
            <a:endParaRPr lang="en-NZ" sz="2400" b="1" dirty="0"/>
          </a:p>
          <a:p>
            <a:pPr marL="514350" indent="-514350">
              <a:lnSpc>
                <a:spcPct val="120000"/>
              </a:lnSpc>
              <a:spcBef>
                <a:spcPts val="0"/>
              </a:spcBef>
              <a:buAutoNum type="arabicParenBoth"/>
            </a:pPr>
            <a:r>
              <a:rPr lang="en-NZ" sz="2400" dirty="0"/>
              <a:t>develop intellectual perseverance                          </a:t>
            </a:r>
            <a:endParaRPr lang="en-NZ" sz="2400" b="1" dirty="0"/>
          </a:p>
          <a:p>
            <a:pPr marL="514350" indent="-514350">
              <a:lnSpc>
                <a:spcPct val="120000"/>
              </a:lnSpc>
              <a:spcBef>
                <a:spcPts val="0"/>
              </a:spcBef>
              <a:buAutoNum type="arabicParenBoth"/>
            </a:pPr>
            <a:r>
              <a:rPr lang="en-NZ" sz="2400" dirty="0"/>
              <a:t>develop observation skills                                       </a:t>
            </a:r>
            <a:endParaRPr lang="en-NZ" sz="2400" b="1" dirty="0"/>
          </a:p>
          <a:p>
            <a:pPr marL="514350" indent="-514350">
              <a:lnSpc>
                <a:spcPct val="120000"/>
              </a:lnSpc>
              <a:spcBef>
                <a:spcPts val="0"/>
              </a:spcBef>
              <a:buAutoNum type="arabicParenBoth"/>
            </a:pPr>
            <a:r>
              <a:rPr lang="en-NZ" sz="2400" dirty="0"/>
              <a:t>trace analogies</a:t>
            </a:r>
          </a:p>
          <a:p>
            <a:pPr marL="514350" indent="-514350">
              <a:lnSpc>
                <a:spcPct val="120000"/>
              </a:lnSpc>
              <a:spcBef>
                <a:spcPts val="0"/>
              </a:spcBef>
              <a:buAutoNum type="arabicParenBoth"/>
            </a:pPr>
            <a:r>
              <a:rPr lang="en-NZ" sz="2400" dirty="0"/>
              <a:t>establish [cultivate] precision</a:t>
            </a:r>
          </a:p>
          <a:p>
            <a:pPr>
              <a:lnSpc>
                <a:spcPct val="120000"/>
              </a:lnSpc>
              <a:spcBef>
                <a:spcPts val="0"/>
              </a:spcBef>
            </a:pPr>
            <a:endParaRPr lang="en-NZ" sz="2400" dirty="0"/>
          </a:p>
          <a:p>
            <a:pPr marL="0" indent="0">
              <a:lnSpc>
                <a:spcPct val="120000"/>
              </a:lnSpc>
              <a:spcBef>
                <a:spcPts val="0"/>
              </a:spcBef>
              <a:buNone/>
            </a:pPr>
            <a:r>
              <a:rPr lang="en-NZ" sz="2400" dirty="0"/>
              <a:t>(Marsen, pp.203-204)</a:t>
            </a:r>
          </a:p>
          <a:p>
            <a:pPr marL="0" indent="0">
              <a:lnSpc>
                <a:spcPct val="120000"/>
              </a:lnSpc>
              <a:spcBef>
                <a:spcPts val="0"/>
              </a:spcBef>
              <a:buNone/>
            </a:pPr>
            <a:r>
              <a:rPr lang="en-NZ" sz="2400" dirty="0"/>
              <a:t>                                                                           </a:t>
            </a:r>
          </a:p>
          <a:p>
            <a:pPr marL="0" indent="0">
              <a:lnSpc>
                <a:spcPct val="120000"/>
              </a:lnSpc>
              <a:spcBef>
                <a:spcPts val="0"/>
              </a:spcBef>
              <a:buNone/>
            </a:pPr>
            <a:endParaRPr lang="en-NZ" sz="2400" dirty="0"/>
          </a:p>
          <a:p>
            <a:pPr marL="0" indent="0">
              <a:lnSpc>
                <a:spcPct val="120000"/>
              </a:lnSpc>
              <a:spcBef>
                <a:spcPts val="0"/>
              </a:spcBef>
              <a:buNone/>
            </a:pPr>
            <a:endParaRPr lang="en-NZ" sz="2400" dirty="0"/>
          </a:p>
          <a:p>
            <a:pPr marL="0" indent="0">
              <a:lnSpc>
                <a:spcPct val="120000"/>
              </a:lnSpc>
              <a:spcBef>
                <a:spcPts val="0"/>
              </a:spcBef>
              <a:buNone/>
            </a:pPr>
            <a:r>
              <a:rPr lang="en-NZ" sz="2400" dirty="0"/>
              <a:t>                                                                                                                                             Compare: problematising </a:t>
            </a:r>
          </a:p>
          <a:p>
            <a:pPr marL="0" indent="0">
              <a:lnSpc>
                <a:spcPct val="120000"/>
              </a:lnSpc>
              <a:spcBef>
                <a:spcPts val="0"/>
              </a:spcBef>
              <a:buNone/>
            </a:pPr>
            <a:r>
              <a:rPr lang="en-NZ" sz="2400" dirty="0"/>
              <a:t>                                                                                                                                              (why this and not that?)</a:t>
            </a:r>
          </a:p>
        </p:txBody>
      </p:sp>
      <p:sp>
        <p:nvSpPr>
          <p:cNvPr id="4" name="Right Arrow 3"/>
          <p:cNvSpPr/>
          <p:nvPr/>
        </p:nvSpPr>
        <p:spPr>
          <a:xfrm>
            <a:off x="7257535" y="785590"/>
            <a:ext cx="897924"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NZ" dirty="0"/>
          </a:p>
        </p:txBody>
      </p:sp>
      <p:pic>
        <p:nvPicPr>
          <p:cNvPr id="59" name="Picture 58">
            <a:extLst>
              <a:ext uri="{FF2B5EF4-FFF2-40B4-BE49-F238E27FC236}">
                <a16:creationId xmlns:a16="http://schemas.microsoft.com/office/drawing/2014/main" id="{421D4AC0-0651-4507-83C3-79E4BE0920F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69642" y="2551068"/>
            <a:ext cx="3065495" cy="2986703"/>
          </a:xfrm>
          <a:prstGeom prst="rect">
            <a:avLst/>
          </a:prstGeom>
        </p:spPr>
      </p:pic>
    </p:spTree>
    <p:extLst>
      <p:ext uri="{BB962C8B-B14F-4D97-AF65-F5344CB8AC3E}">
        <p14:creationId xmlns:p14="http://schemas.microsoft.com/office/powerpoint/2010/main" val="1068238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327EA-A1A3-4664-BF0C-D9FCDE44D456}"/>
              </a:ext>
            </a:extLst>
          </p:cNvPr>
          <p:cNvSpPr>
            <a:spLocks noGrp="1"/>
          </p:cNvSpPr>
          <p:nvPr>
            <p:ph type="title"/>
          </p:nvPr>
        </p:nvSpPr>
        <p:spPr/>
        <p:txBody>
          <a:bodyPr/>
          <a:lstStyle/>
          <a:p>
            <a:r>
              <a:rPr lang="en-NZ" b="1" dirty="0">
                <a:solidFill>
                  <a:srgbClr val="C00000"/>
                </a:solidFill>
              </a:rPr>
              <a:t>fallacies of reasoning (critical fallacies)</a:t>
            </a:r>
            <a:endParaRPr lang="en-NZ" dirty="0"/>
          </a:p>
        </p:txBody>
      </p:sp>
      <p:sp>
        <p:nvSpPr>
          <p:cNvPr id="3" name="Content Placeholder 2">
            <a:extLst>
              <a:ext uri="{FF2B5EF4-FFF2-40B4-BE49-F238E27FC236}">
                <a16:creationId xmlns:a16="http://schemas.microsoft.com/office/drawing/2014/main" id="{30A98AC0-D906-4BCC-ACA7-125FDC0553A6}"/>
              </a:ext>
            </a:extLst>
          </p:cNvPr>
          <p:cNvSpPr>
            <a:spLocks noGrp="1"/>
          </p:cNvSpPr>
          <p:nvPr>
            <p:ph sz="half" idx="1"/>
          </p:nvPr>
        </p:nvSpPr>
        <p:spPr>
          <a:xfrm>
            <a:off x="838200" y="1825625"/>
            <a:ext cx="5181600" cy="4667250"/>
          </a:xfrm>
        </p:spPr>
        <p:txBody>
          <a:bodyPr>
            <a:normAutofit fontScale="92500" lnSpcReduction="20000"/>
          </a:bodyPr>
          <a:lstStyle/>
          <a:p>
            <a:pPr>
              <a:lnSpc>
                <a:spcPct val="100000"/>
              </a:lnSpc>
              <a:spcBef>
                <a:spcPts val="0"/>
              </a:spcBef>
            </a:pPr>
            <a:r>
              <a:rPr lang="en-NZ" dirty="0"/>
              <a:t>appeal to tradition</a:t>
            </a:r>
          </a:p>
          <a:p>
            <a:pPr>
              <a:lnSpc>
                <a:spcPct val="100000"/>
              </a:lnSpc>
              <a:spcBef>
                <a:spcPts val="0"/>
              </a:spcBef>
            </a:pPr>
            <a:r>
              <a:rPr lang="en-NZ" dirty="0"/>
              <a:t>appeal to authority</a:t>
            </a:r>
          </a:p>
          <a:p>
            <a:pPr>
              <a:lnSpc>
                <a:spcPct val="100000"/>
              </a:lnSpc>
              <a:spcBef>
                <a:spcPts val="0"/>
              </a:spcBef>
            </a:pPr>
            <a:r>
              <a:rPr lang="en-NZ" dirty="0"/>
              <a:t>appeal to common sense, 'everybodyness' and universals</a:t>
            </a:r>
          </a:p>
          <a:p>
            <a:pPr>
              <a:lnSpc>
                <a:spcPct val="100000"/>
              </a:lnSpc>
              <a:spcBef>
                <a:spcPts val="0"/>
              </a:spcBef>
            </a:pPr>
            <a:r>
              <a:rPr lang="en-NZ" dirty="0"/>
              <a:t>appeal to opposition</a:t>
            </a:r>
          </a:p>
          <a:p>
            <a:pPr>
              <a:lnSpc>
                <a:spcPct val="100000"/>
              </a:lnSpc>
              <a:spcBef>
                <a:spcPts val="0"/>
              </a:spcBef>
            </a:pPr>
            <a:r>
              <a:rPr lang="en-NZ" dirty="0"/>
              <a:t>appeal to emotion </a:t>
            </a:r>
          </a:p>
          <a:p>
            <a:pPr>
              <a:lnSpc>
                <a:spcPct val="100000"/>
              </a:lnSpc>
              <a:spcBef>
                <a:spcPts val="0"/>
              </a:spcBef>
            </a:pPr>
            <a:r>
              <a:rPr lang="en-NZ" dirty="0"/>
              <a:t>appeal to extremes and false dichotomies (fallacy of the </a:t>
            </a:r>
            <a:r>
              <a:rPr lang="en-NZ" i="1" dirty="0"/>
              <a:t>excluded middle</a:t>
            </a:r>
            <a:r>
              <a:rPr lang="en-NZ" dirty="0"/>
              <a:t>)</a:t>
            </a:r>
          </a:p>
          <a:p>
            <a:pPr>
              <a:lnSpc>
                <a:spcPct val="100000"/>
              </a:lnSpc>
              <a:spcBef>
                <a:spcPts val="0"/>
              </a:spcBef>
            </a:pPr>
            <a:r>
              <a:rPr lang="en-NZ" dirty="0"/>
              <a:t>appeal to generalities </a:t>
            </a:r>
          </a:p>
          <a:p>
            <a:pPr>
              <a:lnSpc>
                <a:spcPct val="100000"/>
              </a:lnSpc>
              <a:spcBef>
                <a:spcPts val="0"/>
              </a:spcBef>
            </a:pPr>
            <a:r>
              <a:rPr lang="en-NZ" dirty="0"/>
              <a:t>appeal to personal aspects </a:t>
            </a:r>
          </a:p>
          <a:p>
            <a:pPr>
              <a:lnSpc>
                <a:spcPct val="100000"/>
              </a:lnSpc>
              <a:spcBef>
                <a:spcPts val="0"/>
              </a:spcBef>
            </a:pPr>
            <a:endParaRPr lang="en-NZ" dirty="0"/>
          </a:p>
          <a:p>
            <a:pPr marL="0" indent="0">
              <a:lnSpc>
                <a:spcPct val="100000"/>
              </a:lnSpc>
              <a:spcBef>
                <a:spcPts val="0"/>
              </a:spcBef>
              <a:buNone/>
            </a:pPr>
            <a:endParaRPr lang="en-NZ" dirty="0"/>
          </a:p>
          <a:p>
            <a:pPr marL="0" indent="0">
              <a:lnSpc>
                <a:spcPct val="100000"/>
              </a:lnSpc>
              <a:spcBef>
                <a:spcPts val="0"/>
              </a:spcBef>
              <a:buNone/>
            </a:pPr>
            <a:r>
              <a:rPr lang="en-NZ" dirty="0"/>
              <a:t>(</a:t>
            </a:r>
            <a:r>
              <a:rPr lang="en-NZ" dirty="0" err="1"/>
              <a:t>Marsen</a:t>
            </a:r>
            <a:r>
              <a:rPr lang="en-NZ" dirty="0"/>
              <a:t>, 205-208)</a:t>
            </a:r>
          </a:p>
          <a:p>
            <a:endParaRPr lang="en-NZ" dirty="0"/>
          </a:p>
        </p:txBody>
      </p:sp>
      <p:sp>
        <p:nvSpPr>
          <p:cNvPr id="4" name="Content Placeholder 3">
            <a:extLst>
              <a:ext uri="{FF2B5EF4-FFF2-40B4-BE49-F238E27FC236}">
                <a16:creationId xmlns:a16="http://schemas.microsoft.com/office/drawing/2014/main" id="{318C81B1-0153-4248-949F-8869FE428A62}"/>
              </a:ext>
            </a:extLst>
          </p:cNvPr>
          <p:cNvSpPr>
            <a:spLocks noGrp="1"/>
          </p:cNvSpPr>
          <p:nvPr>
            <p:ph sz="half" idx="2"/>
          </p:nvPr>
        </p:nvSpPr>
        <p:spPr/>
        <p:txBody>
          <a:bodyPr>
            <a:normAutofit fontScale="92500" lnSpcReduction="20000"/>
          </a:bodyPr>
          <a:lstStyle/>
          <a:p>
            <a:pPr>
              <a:lnSpc>
                <a:spcPct val="100000"/>
              </a:lnSpc>
              <a:spcBef>
                <a:spcPts val="0"/>
              </a:spcBef>
            </a:pPr>
            <a:r>
              <a:rPr lang="en-NZ" dirty="0"/>
              <a:t>appeal to the strawman </a:t>
            </a:r>
          </a:p>
          <a:p>
            <a:pPr>
              <a:lnSpc>
                <a:spcPct val="100000"/>
              </a:lnSpc>
              <a:spcBef>
                <a:spcPts val="0"/>
              </a:spcBef>
            </a:pPr>
            <a:r>
              <a:rPr lang="en-NZ" dirty="0"/>
              <a:t>slippery slope </a:t>
            </a:r>
          </a:p>
          <a:p>
            <a:pPr>
              <a:lnSpc>
                <a:spcPct val="100000"/>
              </a:lnSpc>
              <a:spcBef>
                <a:spcPts val="0"/>
              </a:spcBef>
            </a:pPr>
            <a:r>
              <a:rPr lang="en-NZ" dirty="0"/>
              <a:t>special pleading </a:t>
            </a:r>
          </a:p>
          <a:p>
            <a:pPr>
              <a:lnSpc>
                <a:spcPct val="100000"/>
              </a:lnSpc>
              <a:spcBef>
                <a:spcPts val="0"/>
              </a:spcBef>
            </a:pPr>
            <a:r>
              <a:rPr lang="en-NZ" dirty="0"/>
              <a:t>begging the question or assuming the answer </a:t>
            </a:r>
          </a:p>
          <a:p>
            <a:pPr>
              <a:lnSpc>
                <a:spcPct val="100000"/>
              </a:lnSpc>
              <a:spcBef>
                <a:spcPts val="0"/>
              </a:spcBef>
            </a:pPr>
            <a:r>
              <a:rPr lang="en-NZ" dirty="0"/>
              <a:t>card stacking or observational selection</a:t>
            </a:r>
          </a:p>
          <a:p>
            <a:pPr>
              <a:lnSpc>
                <a:spcPct val="100000"/>
              </a:lnSpc>
              <a:spcBef>
                <a:spcPts val="0"/>
              </a:spcBef>
            </a:pPr>
            <a:r>
              <a:rPr lang="en-NZ" dirty="0"/>
              <a:t>false extrapolation (</a:t>
            </a:r>
            <a:r>
              <a:rPr lang="en-NZ" i="1" dirty="0"/>
              <a:t>non sequitur</a:t>
            </a:r>
            <a:r>
              <a:rPr lang="en-NZ" dirty="0"/>
              <a:t>)</a:t>
            </a:r>
          </a:p>
          <a:p>
            <a:pPr>
              <a:lnSpc>
                <a:spcPct val="100000"/>
              </a:lnSpc>
              <a:spcBef>
                <a:spcPts val="0"/>
              </a:spcBef>
            </a:pPr>
            <a:r>
              <a:rPr lang="en-NZ" dirty="0"/>
              <a:t>confusion between causality and correlation (</a:t>
            </a:r>
            <a:r>
              <a:rPr lang="en-NZ" i="1" dirty="0"/>
              <a:t>post hoc, ergo propter hoc</a:t>
            </a:r>
            <a:r>
              <a:rPr lang="en-NZ" dirty="0"/>
              <a:t>)  </a:t>
            </a:r>
          </a:p>
          <a:p>
            <a:endParaRPr lang="en-NZ" dirty="0"/>
          </a:p>
        </p:txBody>
      </p:sp>
    </p:spTree>
    <p:extLst>
      <p:ext uri="{BB962C8B-B14F-4D97-AF65-F5344CB8AC3E}">
        <p14:creationId xmlns:p14="http://schemas.microsoft.com/office/powerpoint/2010/main" val="2242805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F027B-4F0F-40FC-B4A2-8477BB4B559D}"/>
              </a:ext>
            </a:extLst>
          </p:cNvPr>
          <p:cNvSpPr>
            <a:spLocks noGrp="1"/>
          </p:cNvSpPr>
          <p:nvPr>
            <p:ph idx="1"/>
          </p:nvPr>
        </p:nvSpPr>
        <p:spPr>
          <a:xfrm>
            <a:off x="838200" y="287676"/>
            <a:ext cx="10515600" cy="5889287"/>
          </a:xfrm>
        </p:spPr>
        <p:txBody>
          <a:bodyPr>
            <a:normAutofit fontScale="25000" lnSpcReduction="20000"/>
          </a:bodyPr>
          <a:lstStyle/>
          <a:p>
            <a:pPr marL="0" indent="0">
              <a:lnSpc>
                <a:spcPct val="120000"/>
              </a:lnSpc>
              <a:spcBef>
                <a:spcPts val="0"/>
              </a:spcBef>
              <a:buNone/>
            </a:pPr>
            <a:r>
              <a:rPr lang="en-NZ" dirty="0"/>
              <a:t> </a:t>
            </a:r>
            <a:endParaRPr lang="en-NZ" sz="9600" dirty="0"/>
          </a:p>
          <a:p>
            <a:pPr marL="0" indent="0">
              <a:lnSpc>
                <a:spcPct val="120000"/>
              </a:lnSpc>
              <a:spcBef>
                <a:spcPts val="0"/>
              </a:spcBef>
              <a:buNone/>
            </a:pPr>
            <a:r>
              <a:rPr lang="en-NZ" sz="9600" b="1" dirty="0"/>
              <a:t>Time to change</a:t>
            </a:r>
          </a:p>
          <a:p>
            <a:pPr marL="0" indent="0">
              <a:lnSpc>
                <a:spcPct val="120000"/>
              </a:lnSpc>
              <a:spcBef>
                <a:spcPts val="0"/>
              </a:spcBef>
              <a:buNone/>
            </a:pPr>
            <a:endParaRPr lang="en-NZ" sz="9600" dirty="0"/>
          </a:p>
          <a:p>
            <a:pPr marL="0" indent="0">
              <a:lnSpc>
                <a:spcPct val="120000"/>
              </a:lnSpc>
              <a:spcBef>
                <a:spcPts val="0"/>
              </a:spcBef>
              <a:buNone/>
            </a:pPr>
            <a:r>
              <a:rPr lang="en-NZ" sz="9600" dirty="0"/>
              <a:t>We are led to believe we have a star economy, but the surplus is the result of taking money out of health, education, and other general funding. And don’t let business pay working lower- and middle-class people a decent living wage, just have them paying their taxes and later use that to top up wages to settle any dust that might fly. The neoliberal monetary experiment is losing credibility all over the world, but here in New Zealand we are still being fooled into thinking it’s a crack. That’s the pig with lipstick on.</a:t>
            </a:r>
          </a:p>
          <a:p>
            <a:pPr>
              <a:lnSpc>
                <a:spcPct val="120000"/>
              </a:lnSpc>
              <a:spcBef>
                <a:spcPts val="0"/>
              </a:spcBef>
            </a:pPr>
            <a:endParaRPr lang="en-NZ" sz="9600" dirty="0"/>
          </a:p>
          <a:p>
            <a:pPr marL="0" indent="0">
              <a:lnSpc>
                <a:spcPct val="120000"/>
              </a:lnSpc>
              <a:spcBef>
                <a:spcPts val="0"/>
              </a:spcBef>
              <a:buNone/>
            </a:pPr>
            <a:r>
              <a:rPr lang="en-NZ" sz="9600" dirty="0"/>
              <a:t>To model the experiment – emphasise the private sector over the public, pull back on government spending and mine essential services, then hide the impacts of having less for the many and more for the few. Stand by and watch the deterioration of the social and environmental, and then champion the myth of the existence of a healthy third-party – the economy. Time to change.</a:t>
            </a:r>
          </a:p>
          <a:p>
            <a:pPr marL="0" indent="0">
              <a:lnSpc>
                <a:spcPct val="120000"/>
              </a:lnSpc>
              <a:spcBef>
                <a:spcPts val="0"/>
              </a:spcBef>
              <a:buNone/>
            </a:pPr>
            <a:endParaRPr lang="en-NZ" sz="9600" dirty="0"/>
          </a:p>
          <a:p>
            <a:pPr marL="0" indent="0">
              <a:lnSpc>
                <a:spcPct val="120000"/>
              </a:lnSpc>
              <a:spcBef>
                <a:spcPts val="0"/>
              </a:spcBef>
              <a:buNone/>
            </a:pPr>
            <a:r>
              <a:rPr lang="en-NZ" sz="9600" dirty="0"/>
              <a:t>Don Casey, </a:t>
            </a:r>
            <a:r>
              <a:rPr lang="en-NZ" sz="9600" i="1" dirty="0"/>
              <a:t>Glen Eden</a:t>
            </a:r>
          </a:p>
          <a:p>
            <a:pPr marL="0" indent="0">
              <a:lnSpc>
                <a:spcPct val="120000"/>
              </a:lnSpc>
              <a:spcBef>
                <a:spcPts val="0"/>
              </a:spcBef>
              <a:buNone/>
            </a:pPr>
            <a:endParaRPr lang="en-NZ" sz="9600" i="1" dirty="0"/>
          </a:p>
          <a:p>
            <a:pPr marL="0" indent="0">
              <a:lnSpc>
                <a:spcPct val="120000"/>
              </a:lnSpc>
              <a:spcBef>
                <a:spcPts val="0"/>
              </a:spcBef>
              <a:buNone/>
            </a:pPr>
            <a:endParaRPr lang="en-NZ" sz="9600" i="1" dirty="0"/>
          </a:p>
          <a:p>
            <a:pPr marL="0" indent="0">
              <a:lnSpc>
                <a:spcPct val="120000"/>
              </a:lnSpc>
              <a:spcBef>
                <a:spcPts val="0"/>
              </a:spcBef>
              <a:buNone/>
            </a:pPr>
            <a:r>
              <a:rPr lang="en-NZ" sz="9600" i="1" dirty="0"/>
              <a:t>New Zealand Herald (</a:t>
            </a:r>
            <a:r>
              <a:rPr lang="en-NZ" sz="9600" dirty="0"/>
              <a:t>21 September, 2017)</a:t>
            </a:r>
          </a:p>
        </p:txBody>
      </p:sp>
    </p:spTree>
    <p:extLst>
      <p:ext uri="{BB962C8B-B14F-4D97-AF65-F5344CB8AC3E}">
        <p14:creationId xmlns:p14="http://schemas.microsoft.com/office/powerpoint/2010/main" val="1828248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E755D-B65D-4254-93FD-DA6A90062E86}"/>
              </a:ext>
            </a:extLst>
          </p:cNvPr>
          <p:cNvSpPr>
            <a:spLocks noGrp="1"/>
          </p:cNvSpPr>
          <p:nvPr>
            <p:ph type="title"/>
          </p:nvPr>
        </p:nvSpPr>
        <p:spPr>
          <a:xfrm>
            <a:off x="838200" y="365125"/>
            <a:ext cx="10515600" cy="970515"/>
          </a:xfrm>
        </p:spPr>
        <p:txBody>
          <a:bodyPr/>
          <a:lstStyle/>
          <a:p>
            <a:r>
              <a:rPr lang="en-NZ" dirty="0"/>
              <a:t>teamwork concepts (overview)</a:t>
            </a:r>
          </a:p>
        </p:txBody>
      </p:sp>
      <p:sp>
        <p:nvSpPr>
          <p:cNvPr id="3" name="Content Placeholder 2">
            <a:extLst>
              <a:ext uri="{FF2B5EF4-FFF2-40B4-BE49-F238E27FC236}">
                <a16:creationId xmlns:a16="http://schemas.microsoft.com/office/drawing/2014/main" id="{1552BB88-E3D0-4D3A-AE0C-DD2501844833}"/>
              </a:ext>
            </a:extLst>
          </p:cNvPr>
          <p:cNvSpPr>
            <a:spLocks noGrp="1"/>
          </p:cNvSpPr>
          <p:nvPr>
            <p:ph idx="1"/>
          </p:nvPr>
        </p:nvSpPr>
        <p:spPr>
          <a:xfrm>
            <a:off x="838200" y="1931542"/>
            <a:ext cx="10515600" cy="4828853"/>
          </a:xfrm>
        </p:spPr>
        <p:txBody>
          <a:bodyPr>
            <a:noAutofit/>
          </a:bodyPr>
          <a:lstStyle/>
          <a:p>
            <a:pPr>
              <a:lnSpc>
                <a:spcPct val="100000"/>
              </a:lnSpc>
              <a:spcBef>
                <a:spcPts val="0"/>
              </a:spcBef>
            </a:pPr>
            <a:r>
              <a:rPr lang="en-NZ" sz="2400" b="1" dirty="0"/>
              <a:t>team dynamics</a:t>
            </a:r>
          </a:p>
          <a:p>
            <a:pPr marL="0" indent="0">
              <a:lnSpc>
                <a:spcPct val="100000"/>
              </a:lnSpc>
              <a:spcBef>
                <a:spcPts val="0"/>
              </a:spcBef>
              <a:buNone/>
            </a:pPr>
            <a:endParaRPr lang="en-NZ" sz="2400" dirty="0"/>
          </a:p>
          <a:p>
            <a:pPr>
              <a:lnSpc>
                <a:spcPct val="100000"/>
              </a:lnSpc>
              <a:spcBef>
                <a:spcPts val="0"/>
              </a:spcBef>
            </a:pPr>
            <a:r>
              <a:rPr lang="en-NZ" sz="2400" b="1" dirty="0"/>
              <a:t>allocation of team tasks</a:t>
            </a:r>
            <a:r>
              <a:rPr lang="en-NZ" sz="2400" dirty="0"/>
              <a:t> </a:t>
            </a:r>
          </a:p>
          <a:p>
            <a:pPr>
              <a:lnSpc>
                <a:spcPct val="100000"/>
              </a:lnSpc>
              <a:spcBef>
                <a:spcPts val="0"/>
              </a:spcBef>
            </a:pPr>
            <a:endParaRPr lang="en-NZ" sz="2400" dirty="0"/>
          </a:p>
          <a:p>
            <a:pPr>
              <a:lnSpc>
                <a:spcPct val="100000"/>
              </a:lnSpc>
              <a:spcBef>
                <a:spcPts val="0"/>
              </a:spcBef>
            </a:pPr>
            <a:r>
              <a:rPr lang="en-NZ" sz="2400" b="1" dirty="0"/>
              <a:t>project management</a:t>
            </a:r>
          </a:p>
          <a:p>
            <a:pPr marL="0" indent="0">
              <a:lnSpc>
                <a:spcPct val="100000"/>
              </a:lnSpc>
              <a:spcBef>
                <a:spcPts val="0"/>
              </a:spcBef>
              <a:buNone/>
            </a:pPr>
            <a:r>
              <a:rPr lang="en-NZ" sz="2400" dirty="0"/>
              <a:t>   </a:t>
            </a:r>
          </a:p>
          <a:p>
            <a:pPr>
              <a:lnSpc>
                <a:spcPct val="100000"/>
              </a:lnSpc>
              <a:spcBef>
                <a:spcPts val="0"/>
              </a:spcBef>
            </a:pPr>
            <a:r>
              <a:rPr lang="en-NZ" sz="2400" b="1" dirty="0"/>
              <a:t>conflict management</a:t>
            </a:r>
          </a:p>
          <a:p>
            <a:pPr marL="0" indent="0">
              <a:lnSpc>
                <a:spcPct val="100000"/>
              </a:lnSpc>
              <a:spcBef>
                <a:spcPts val="0"/>
              </a:spcBef>
              <a:buNone/>
            </a:pPr>
            <a:r>
              <a:rPr lang="en-NZ" sz="2400" dirty="0"/>
              <a:t>  </a:t>
            </a:r>
          </a:p>
          <a:p>
            <a:pPr>
              <a:lnSpc>
                <a:spcPct val="100000"/>
              </a:lnSpc>
              <a:spcBef>
                <a:spcPts val="0"/>
              </a:spcBef>
            </a:pPr>
            <a:r>
              <a:rPr lang="en-NZ" sz="2400" b="1" dirty="0"/>
              <a:t>leadership</a:t>
            </a:r>
            <a:r>
              <a:rPr lang="en-NZ" sz="2400" dirty="0"/>
              <a:t>  </a:t>
            </a:r>
          </a:p>
          <a:p>
            <a:pPr marL="360363" indent="-360363">
              <a:lnSpc>
                <a:spcPct val="100000"/>
              </a:lnSpc>
              <a:spcBef>
                <a:spcPts val="0"/>
              </a:spcBef>
              <a:buNone/>
            </a:pPr>
            <a:r>
              <a:rPr lang="en-NZ" sz="2400" dirty="0"/>
              <a:t>   </a:t>
            </a:r>
          </a:p>
          <a:p>
            <a:pPr>
              <a:lnSpc>
                <a:spcPct val="100000"/>
              </a:lnSpc>
              <a:spcBef>
                <a:spcPts val="0"/>
              </a:spcBef>
            </a:pPr>
            <a:endParaRPr lang="en-NZ" sz="2400" dirty="0"/>
          </a:p>
          <a:p>
            <a:pPr marL="0" indent="0">
              <a:lnSpc>
                <a:spcPct val="100000"/>
              </a:lnSpc>
              <a:spcBef>
                <a:spcPts val="0"/>
              </a:spcBef>
              <a:buNone/>
            </a:pPr>
            <a:r>
              <a:rPr lang="en-NZ" sz="2400" dirty="0"/>
              <a:t>(Marsen, Chapter 9, ‘Working in Teams’, pp.218-234)</a:t>
            </a:r>
          </a:p>
        </p:txBody>
      </p:sp>
    </p:spTree>
    <p:extLst>
      <p:ext uri="{BB962C8B-B14F-4D97-AF65-F5344CB8AC3E}">
        <p14:creationId xmlns:p14="http://schemas.microsoft.com/office/powerpoint/2010/main" val="1960252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D31C9-A50E-4136-9D0B-C700682D9FC9}"/>
              </a:ext>
            </a:extLst>
          </p:cNvPr>
          <p:cNvSpPr>
            <a:spLocks noGrp="1"/>
          </p:cNvSpPr>
          <p:nvPr>
            <p:ph type="title"/>
          </p:nvPr>
        </p:nvSpPr>
        <p:spPr>
          <a:xfrm>
            <a:off x="838200" y="365125"/>
            <a:ext cx="10515600" cy="1325563"/>
          </a:xfrm>
        </p:spPr>
        <p:txBody>
          <a:bodyPr/>
          <a:lstStyle/>
          <a:p>
            <a:r>
              <a:rPr lang="en-NZ" dirty="0"/>
              <a:t>teamwork principles (summary)</a:t>
            </a:r>
          </a:p>
        </p:txBody>
      </p:sp>
      <p:sp>
        <p:nvSpPr>
          <p:cNvPr id="3" name="Content Placeholder 2">
            <a:extLst>
              <a:ext uri="{FF2B5EF4-FFF2-40B4-BE49-F238E27FC236}">
                <a16:creationId xmlns:a16="http://schemas.microsoft.com/office/drawing/2014/main" id="{91FEDC76-7B9C-4C9B-959B-B379C7DAD6A7}"/>
              </a:ext>
            </a:extLst>
          </p:cNvPr>
          <p:cNvSpPr>
            <a:spLocks noGrp="1"/>
          </p:cNvSpPr>
          <p:nvPr>
            <p:ph idx="1"/>
          </p:nvPr>
        </p:nvSpPr>
        <p:spPr>
          <a:xfrm>
            <a:off x="738809" y="1592102"/>
            <a:ext cx="10515600" cy="4900773"/>
          </a:xfrm>
        </p:spPr>
        <p:txBody>
          <a:bodyPr>
            <a:normAutofit fontScale="92500" lnSpcReduction="10000"/>
          </a:bodyPr>
          <a:lstStyle/>
          <a:p>
            <a:r>
              <a:rPr lang="en-NZ" dirty="0"/>
              <a:t>choose a leader/coordinator</a:t>
            </a:r>
          </a:p>
          <a:p>
            <a:r>
              <a:rPr lang="en-NZ" dirty="0"/>
              <a:t>define parameters of task</a:t>
            </a:r>
          </a:p>
          <a:p>
            <a:r>
              <a:rPr lang="en-NZ" dirty="0"/>
              <a:t>allocate tasks</a:t>
            </a:r>
          </a:p>
          <a:p>
            <a:r>
              <a:rPr lang="en-NZ" dirty="0"/>
              <a:t>construct timeline</a:t>
            </a:r>
          </a:p>
          <a:p>
            <a:r>
              <a:rPr lang="en-NZ" dirty="0"/>
              <a:t>consider resources (people, skills, materials, technology)</a:t>
            </a:r>
          </a:p>
          <a:p>
            <a:r>
              <a:rPr lang="en-NZ" dirty="0"/>
              <a:t>determine methodology</a:t>
            </a:r>
          </a:p>
          <a:p>
            <a:r>
              <a:rPr lang="en-NZ" dirty="0"/>
              <a:t>gather content (do research)</a:t>
            </a:r>
          </a:p>
          <a:p>
            <a:r>
              <a:rPr lang="en-NZ" dirty="0"/>
              <a:t>choose a writer</a:t>
            </a:r>
          </a:p>
          <a:p>
            <a:r>
              <a:rPr lang="en-NZ" dirty="0"/>
              <a:t>be constructive (listen, be supportive)</a:t>
            </a:r>
          </a:p>
          <a:p>
            <a:r>
              <a:rPr lang="en-NZ" dirty="0"/>
              <a:t>work through conflicts/differences</a:t>
            </a:r>
          </a:p>
          <a:p>
            <a:r>
              <a:rPr lang="en-NZ" dirty="0"/>
              <a:t>follow up tasks (and see that they are completed)</a:t>
            </a:r>
          </a:p>
          <a:p>
            <a:endParaRPr lang="en-NZ" dirty="0"/>
          </a:p>
        </p:txBody>
      </p:sp>
    </p:spTree>
    <p:extLst>
      <p:ext uri="{BB962C8B-B14F-4D97-AF65-F5344CB8AC3E}">
        <p14:creationId xmlns:p14="http://schemas.microsoft.com/office/powerpoint/2010/main" val="52740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102B2-BB8C-410A-8462-EFD7246BA9EC}"/>
              </a:ext>
            </a:extLst>
          </p:cNvPr>
          <p:cNvSpPr>
            <a:spLocks noGrp="1"/>
          </p:cNvSpPr>
          <p:nvPr>
            <p:ph type="title"/>
          </p:nvPr>
        </p:nvSpPr>
        <p:spPr/>
        <p:txBody>
          <a:bodyPr>
            <a:normAutofit/>
          </a:bodyPr>
          <a:lstStyle/>
          <a:p>
            <a:r>
              <a:rPr lang="en-NZ" sz="4000" dirty="0"/>
              <a:t>writing reports: report types</a:t>
            </a:r>
          </a:p>
        </p:txBody>
      </p:sp>
      <p:sp>
        <p:nvSpPr>
          <p:cNvPr id="3" name="Content Placeholder 2">
            <a:extLst>
              <a:ext uri="{FF2B5EF4-FFF2-40B4-BE49-F238E27FC236}">
                <a16:creationId xmlns:a16="http://schemas.microsoft.com/office/drawing/2014/main" id="{B95156AF-F535-44AA-AC8B-35BFC4A5B38E}"/>
              </a:ext>
            </a:extLst>
          </p:cNvPr>
          <p:cNvSpPr>
            <a:spLocks noGrp="1"/>
          </p:cNvSpPr>
          <p:nvPr>
            <p:ph idx="1"/>
          </p:nvPr>
        </p:nvSpPr>
        <p:spPr/>
        <p:txBody>
          <a:bodyPr>
            <a:normAutofit lnSpcReduction="10000"/>
          </a:bodyPr>
          <a:lstStyle/>
          <a:p>
            <a:r>
              <a:rPr lang="en-NZ" dirty="0"/>
              <a:t>descriptive</a:t>
            </a:r>
          </a:p>
          <a:p>
            <a:r>
              <a:rPr lang="en-NZ" dirty="0"/>
              <a:t>technical</a:t>
            </a:r>
          </a:p>
          <a:p>
            <a:r>
              <a:rPr lang="en-NZ" dirty="0"/>
              <a:t>analytical</a:t>
            </a:r>
          </a:p>
          <a:p>
            <a:pPr marL="0" indent="0">
              <a:buNone/>
            </a:pPr>
            <a:r>
              <a:rPr lang="en-NZ" dirty="0"/>
              <a:t>           – problem-solving</a:t>
            </a:r>
          </a:p>
          <a:p>
            <a:pPr marL="0" indent="0">
              <a:buNone/>
            </a:pPr>
            <a:r>
              <a:rPr lang="en-NZ" dirty="0"/>
              <a:t>           – investigative (problem- or issue-oriented)</a:t>
            </a:r>
          </a:p>
          <a:p>
            <a:pPr marL="0" indent="0">
              <a:buNone/>
            </a:pPr>
            <a:r>
              <a:rPr lang="en-NZ" dirty="0"/>
              <a:t>           – feasibility</a:t>
            </a:r>
          </a:p>
          <a:p>
            <a:pPr marL="0" indent="0">
              <a:buNone/>
            </a:pPr>
            <a:r>
              <a:rPr lang="en-NZ" dirty="0"/>
              <a:t>           – impact</a:t>
            </a:r>
          </a:p>
          <a:p>
            <a:endParaRPr lang="en-NZ" dirty="0"/>
          </a:p>
          <a:p>
            <a:pPr marL="0" indent="0">
              <a:buNone/>
            </a:pPr>
            <a:r>
              <a:rPr lang="en-NZ" dirty="0"/>
              <a:t>Ask: what are the purpose and parameters of your report?</a:t>
            </a:r>
          </a:p>
        </p:txBody>
      </p:sp>
    </p:spTree>
    <p:extLst>
      <p:ext uri="{BB962C8B-B14F-4D97-AF65-F5344CB8AC3E}">
        <p14:creationId xmlns:p14="http://schemas.microsoft.com/office/powerpoint/2010/main" val="3072421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1B8188E-6B35-498A-94A2-9D7963D5A9CF}"/>
              </a:ext>
            </a:extLst>
          </p:cNvPr>
          <p:cNvGraphicFramePr>
            <a:graphicFrameLocks noGrp="1"/>
          </p:cNvGraphicFramePr>
          <p:nvPr>
            <p:extLst>
              <p:ext uri="{D42A27DB-BD31-4B8C-83A1-F6EECF244321}">
                <p14:modId xmlns:p14="http://schemas.microsoft.com/office/powerpoint/2010/main" val="224272930"/>
              </p:ext>
            </p:extLst>
          </p:nvPr>
        </p:nvGraphicFramePr>
        <p:xfrm>
          <a:off x="0" y="1"/>
          <a:ext cx="12191999" cy="6857999"/>
        </p:xfrm>
        <a:graphic>
          <a:graphicData uri="http://schemas.openxmlformats.org/drawingml/2006/table">
            <a:tbl>
              <a:tblPr firstRow="1" bandRow="1">
                <a:tableStyleId>{5202B0CA-FC54-4496-8BCA-5EF66A818D29}</a:tableStyleId>
              </a:tblPr>
              <a:tblGrid>
                <a:gridCol w="12191999">
                  <a:extLst>
                    <a:ext uri="{9D8B030D-6E8A-4147-A177-3AD203B41FA5}">
                      <a16:colId xmlns:a16="http://schemas.microsoft.com/office/drawing/2014/main" val="821983408"/>
                    </a:ext>
                  </a:extLst>
                </a:gridCol>
              </a:tblGrid>
              <a:tr h="928375">
                <a:tc>
                  <a:txBody>
                    <a:bodyPr/>
                    <a:lstStyle/>
                    <a:p>
                      <a:r>
                        <a:rPr lang="en-NZ" sz="2800" dirty="0"/>
                        <a:t>Table 14: Criteria for Evaluating Team Member Contribution</a:t>
                      </a:r>
                    </a:p>
                  </a:txBody>
                  <a:tcPr/>
                </a:tc>
                <a:extLst>
                  <a:ext uri="{0D108BD9-81ED-4DB2-BD59-A6C34878D82A}">
                    <a16:rowId xmlns:a16="http://schemas.microsoft.com/office/drawing/2014/main" val="4127583894"/>
                  </a:ext>
                </a:extLst>
              </a:tr>
              <a:tr h="5929624">
                <a:tc>
                  <a:txBody>
                    <a:bodyPr/>
                    <a:lstStyle/>
                    <a:p>
                      <a:pPr marL="285750" indent="-285750">
                        <a:buFont typeface="Arial" panose="020B0604020202020204" pitchFamily="34" charset="0"/>
                        <a:buChar char="•"/>
                      </a:pPr>
                      <a:endParaRPr lang="en-NZ" sz="2400" dirty="0"/>
                    </a:p>
                    <a:p>
                      <a:pPr marL="285750" indent="-285750">
                        <a:buFont typeface="Arial" panose="020B0604020202020204" pitchFamily="34" charset="0"/>
                        <a:buChar char="•"/>
                      </a:pPr>
                      <a:r>
                        <a:rPr lang="en-NZ" sz="2400" dirty="0"/>
                        <a:t>Team members are available when needed and are punctual and reliable.</a:t>
                      </a:r>
                    </a:p>
                    <a:p>
                      <a:pPr marL="285750" indent="-285750">
                        <a:buFont typeface="Arial" panose="020B0604020202020204" pitchFamily="34" charset="0"/>
                        <a:buChar char="•"/>
                      </a:pPr>
                      <a:endParaRPr lang="en-NZ" sz="2400" dirty="0"/>
                    </a:p>
                    <a:p>
                      <a:pPr marL="285750" indent="-285750">
                        <a:buFont typeface="Arial" panose="020B0604020202020204" pitchFamily="34" charset="0"/>
                        <a:buChar char="•"/>
                      </a:pPr>
                      <a:r>
                        <a:rPr lang="en-NZ" sz="2400" dirty="0"/>
                        <a:t>Team members communicate clearly and constructively – they provide feedback.</a:t>
                      </a:r>
                    </a:p>
                    <a:p>
                      <a:pPr marL="285750" indent="-285750">
                        <a:buFont typeface="Arial" panose="020B0604020202020204" pitchFamily="34" charset="0"/>
                        <a:buChar char="•"/>
                      </a:pPr>
                      <a:endParaRPr lang="en-NZ" sz="2400" dirty="0"/>
                    </a:p>
                    <a:p>
                      <a:pPr marL="285750" indent="-285750">
                        <a:buFont typeface="Arial" panose="020B0604020202020204" pitchFamily="34" charset="0"/>
                        <a:buChar char="•"/>
                      </a:pPr>
                      <a:r>
                        <a:rPr lang="en-NZ" sz="2400" dirty="0"/>
                        <a:t>Team members contribute equally to the project and carry out their tasks as assigned.</a:t>
                      </a:r>
                    </a:p>
                    <a:p>
                      <a:pPr marL="285750" indent="-285750">
                        <a:buFont typeface="Arial" panose="020B0604020202020204" pitchFamily="34" charset="0"/>
                        <a:buChar char="•"/>
                      </a:pPr>
                      <a:endParaRPr lang="en-NZ" sz="2400" dirty="0"/>
                    </a:p>
                    <a:p>
                      <a:pPr marL="285750" indent="-285750">
                        <a:buFont typeface="Arial" panose="020B0604020202020204" pitchFamily="34" charset="0"/>
                        <a:buChar char="•"/>
                      </a:pPr>
                      <a:r>
                        <a:rPr lang="en-NZ" sz="2400" dirty="0"/>
                        <a:t>Team members help each other to manage conflict and act as intermediaries in negotiations with other team members.</a:t>
                      </a:r>
                    </a:p>
                    <a:p>
                      <a:pPr marL="285750" indent="-285750">
                        <a:buFont typeface="Arial" panose="020B0604020202020204" pitchFamily="34" charset="0"/>
                        <a:buChar char="•"/>
                      </a:pPr>
                      <a:endParaRPr lang="en-NZ" sz="2400" dirty="0"/>
                    </a:p>
                    <a:p>
                      <a:pPr marL="285750" indent="-285750">
                        <a:buFont typeface="Arial" panose="020B0604020202020204" pitchFamily="34" charset="0"/>
                        <a:buChar char="•"/>
                      </a:pPr>
                      <a:r>
                        <a:rPr lang="en-NZ" sz="2400" dirty="0"/>
                        <a:t>Team members are serious about deadlines, protocols and constraints of the project.</a:t>
                      </a:r>
                    </a:p>
                    <a:p>
                      <a:endParaRPr lang="en-NZ" dirty="0"/>
                    </a:p>
                    <a:p>
                      <a:endParaRPr lang="en-NZ" dirty="0"/>
                    </a:p>
                    <a:p>
                      <a:endParaRPr lang="en-NZ" dirty="0"/>
                    </a:p>
                    <a:p>
                      <a:r>
                        <a:rPr lang="en-NZ" sz="2400" dirty="0"/>
                        <a:t>[Marsen, p.228]</a:t>
                      </a:r>
                    </a:p>
                    <a:p>
                      <a:endParaRPr lang="en-NZ" dirty="0"/>
                    </a:p>
                  </a:txBody>
                  <a:tcPr/>
                </a:tc>
                <a:extLst>
                  <a:ext uri="{0D108BD9-81ED-4DB2-BD59-A6C34878D82A}">
                    <a16:rowId xmlns:a16="http://schemas.microsoft.com/office/drawing/2014/main" val="2482482110"/>
                  </a:ext>
                </a:extLst>
              </a:tr>
            </a:tbl>
          </a:graphicData>
        </a:graphic>
      </p:graphicFrame>
    </p:spTree>
    <p:extLst>
      <p:ext uri="{BB962C8B-B14F-4D97-AF65-F5344CB8AC3E}">
        <p14:creationId xmlns:p14="http://schemas.microsoft.com/office/powerpoint/2010/main" val="46617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99350-33FB-41EC-B2A8-ECE7183F96CE}"/>
              </a:ext>
            </a:extLst>
          </p:cNvPr>
          <p:cNvSpPr>
            <a:spLocks noGrp="1"/>
          </p:cNvSpPr>
          <p:nvPr>
            <p:ph type="title"/>
          </p:nvPr>
        </p:nvSpPr>
        <p:spPr>
          <a:xfrm>
            <a:off x="838200" y="365125"/>
            <a:ext cx="10515600" cy="1325563"/>
          </a:xfrm>
        </p:spPr>
        <p:txBody>
          <a:bodyPr/>
          <a:lstStyle/>
          <a:p>
            <a:r>
              <a:rPr lang="en-NZ" dirty="0"/>
              <a:t>effective listening </a:t>
            </a:r>
          </a:p>
        </p:txBody>
      </p:sp>
      <p:sp>
        <p:nvSpPr>
          <p:cNvPr id="3" name="Content Placeholder 2">
            <a:extLst>
              <a:ext uri="{FF2B5EF4-FFF2-40B4-BE49-F238E27FC236}">
                <a16:creationId xmlns:a16="http://schemas.microsoft.com/office/drawing/2014/main" id="{72AEEED6-A80B-4B4F-A545-7AEDFDD6334B}"/>
              </a:ext>
            </a:extLst>
          </p:cNvPr>
          <p:cNvSpPr>
            <a:spLocks noGrp="1"/>
          </p:cNvSpPr>
          <p:nvPr>
            <p:ph idx="1"/>
          </p:nvPr>
        </p:nvSpPr>
        <p:spPr/>
        <p:txBody>
          <a:bodyPr>
            <a:normAutofit fontScale="92500" lnSpcReduction="10000"/>
          </a:bodyPr>
          <a:lstStyle/>
          <a:p>
            <a:r>
              <a:rPr lang="en-NZ" dirty="0"/>
              <a:t>stop talking</a:t>
            </a:r>
          </a:p>
          <a:p>
            <a:r>
              <a:rPr lang="en-NZ" dirty="0"/>
              <a:t>remove noise as much as possible (= distractions to the unhindered transmission of the message)</a:t>
            </a:r>
          </a:p>
          <a:p>
            <a:r>
              <a:rPr lang="en-NZ" dirty="0"/>
              <a:t>ask open questions 5Ws and 1H </a:t>
            </a:r>
          </a:p>
          <a:p>
            <a:pPr marL="0" indent="0">
              <a:buNone/>
            </a:pPr>
            <a:r>
              <a:rPr lang="en-NZ" dirty="0"/>
              <a:t>   = what, when, why, where, who and how?</a:t>
            </a:r>
          </a:p>
          <a:p>
            <a:r>
              <a:rPr lang="en-NZ" dirty="0"/>
              <a:t>be supportive</a:t>
            </a:r>
          </a:p>
          <a:p>
            <a:r>
              <a:rPr lang="en-NZ" dirty="0"/>
              <a:t>respond to feelings</a:t>
            </a:r>
          </a:p>
          <a:p>
            <a:r>
              <a:rPr lang="en-NZ" dirty="0"/>
              <a:t>summarise to check mutual understanding</a:t>
            </a:r>
          </a:p>
          <a:p>
            <a:endParaRPr lang="en-NZ" dirty="0"/>
          </a:p>
          <a:p>
            <a:pPr marL="0" indent="0">
              <a:buNone/>
            </a:pPr>
            <a:r>
              <a:rPr lang="en-NZ" dirty="0"/>
              <a:t>(Marsen, pp.228-229).</a:t>
            </a:r>
          </a:p>
          <a:p>
            <a:pPr marL="0" indent="0">
              <a:buNone/>
            </a:pPr>
            <a:endParaRPr lang="en-NZ" dirty="0"/>
          </a:p>
        </p:txBody>
      </p:sp>
    </p:spTree>
    <p:extLst>
      <p:ext uri="{BB962C8B-B14F-4D97-AF65-F5344CB8AC3E}">
        <p14:creationId xmlns:p14="http://schemas.microsoft.com/office/powerpoint/2010/main" val="232982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E7EEB-9EF9-46EE-9F74-80016AEE85BE}"/>
              </a:ext>
            </a:extLst>
          </p:cNvPr>
          <p:cNvSpPr>
            <a:spLocks noGrp="1"/>
          </p:cNvSpPr>
          <p:nvPr>
            <p:ph type="title"/>
          </p:nvPr>
        </p:nvSpPr>
        <p:spPr/>
        <p:txBody>
          <a:bodyPr/>
          <a:lstStyle/>
          <a:p>
            <a:r>
              <a:rPr lang="en-NZ" dirty="0"/>
              <a:t>listening</a:t>
            </a:r>
          </a:p>
        </p:txBody>
      </p:sp>
      <p:sp>
        <p:nvSpPr>
          <p:cNvPr id="3" name="Content Placeholder 2">
            <a:extLst>
              <a:ext uri="{FF2B5EF4-FFF2-40B4-BE49-F238E27FC236}">
                <a16:creationId xmlns:a16="http://schemas.microsoft.com/office/drawing/2014/main" id="{AF273BA7-26AE-4B8D-A66B-074B317778D0}"/>
              </a:ext>
            </a:extLst>
          </p:cNvPr>
          <p:cNvSpPr>
            <a:spLocks noGrp="1"/>
          </p:cNvSpPr>
          <p:nvPr>
            <p:ph idx="1"/>
          </p:nvPr>
        </p:nvSpPr>
        <p:spPr/>
        <p:txBody>
          <a:bodyPr/>
          <a:lstStyle/>
          <a:p>
            <a:r>
              <a:rPr lang="en-NZ" dirty="0"/>
              <a:t>what exactly is said?</a:t>
            </a:r>
          </a:p>
          <a:p>
            <a:r>
              <a:rPr lang="en-NZ" dirty="0"/>
              <a:t>why does it matter (why should I care)?</a:t>
            </a:r>
          </a:p>
          <a:p>
            <a:r>
              <a:rPr lang="en-NZ" dirty="0"/>
              <a:t>what makes it effective speech?</a:t>
            </a:r>
          </a:p>
          <a:p>
            <a:endParaRPr lang="en-NZ" dirty="0"/>
          </a:p>
          <a:p>
            <a:endParaRPr lang="en-NZ" dirty="0"/>
          </a:p>
          <a:p>
            <a:pPr marL="0" indent="0">
              <a:buNone/>
            </a:pPr>
            <a:r>
              <a:rPr lang="en-NZ" dirty="0"/>
              <a:t>Cf. deep listening</a:t>
            </a:r>
          </a:p>
        </p:txBody>
      </p:sp>
    </p:spTree>
    <p:extLst>
      <p:ext uri="{BB962C8B-B14F-4D97-AF65-F5344CB8AC3E}">
        <p14:creationId xmlns:p14="http://schemas.microsoft.com/office/powerpoint/2010/main" val="379568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30C96-9D7B-406C-A58C-CF833948C8D3}"/>
              </a:ext>
            </a:extLst>
          </p:cNvPr>
          <p:cNvSpPr>
            <a:spLocks noGrp="1"/>
          </p:cNvSpPr>
          <p:nvPr>
            <p:ph type="title"/>
          </p:nvPr>
        </p:nvSpPr>
        <p:spPr/>
        <p:txBody>
          <a:bodyPr/>
          <a:lstStyle/>
          <a:p>
            <a:r>
              <a:rPr lang="en-NZ" dirty="0"/>
              <a:t>presentation principles #1 (‘the material’)</a:t>
            </a:r>
          </a:p>
        </p:txBody>
      </p:sp>
      <p:sp>
        <p:nvSpPr>
          <p:cNvPr id="3" name="Content Placeholder 2">
            <a:extLst>
              <a:ext uri="{FF2B5EF4-FFF2-40B4-BE49-F238E27FC236}">
                <a16:creationId xmlns:a16="http://schemas.microsoft.com/office/drawing/2014/main" id="{76D1C025-8785-45C1-93A5-F804B927F4D1}"/>
              </a:ext>
            </a:extLst>
          </p:cNvPr>
          <p:cNvSpPr>
            <a:spLocks noGrp="1"/>
          </p:cNvSpPr>
          <p:nvPr>
            <p:ph idx="1"/>
          </p:nvPr>
        </p:nvSpPr>
        <p:spPr/>
        <p:txBody>
          <a:bodyPr>
            <a:normAutofit lnSpcReduction="10000"/>
          </a:bodyPr>
          <a:lstStyle/>
          <a:p>
            <a:r>
              <a:rPr lang="en-NZ" dirty="0"/>
              <a:t>clarity of focus (topic and problem)</a:t>
            </a:r>
          </a:p>
          <a:p>
            <a:r>
              <a:rPr lang="en-NZ" dirty="0"/>
              <a:t>compelling nature of issue (current, relevant, urgent)</a:t>
            </a:r>
          </a:p>
          <a:p>
            <a:r>
              <a:rPr lang="en-NZ" dirty="0"/>
              <a:t>coherence (logical organisation)</a:t>
            </a:r>
          </a:p>
          <a:p>
            <a:r>
              <a:rPr lang="en-NZ" dirty="0"/>
              <a:t>effective transitions</a:t>
            </a:r>
          </a:p>
          <a:p>
            <a:r>
              <a:rPr lang="en-NZ" dirty="0"/>
              <a:t>effective distribution of roles (in group presentations)</a:t>
            </a:r>
          </a:p>
          <a:p>
            <a:r>
              <a:rPr lang="en-NZ" dirty="0"/>
              <a:t>clarity of delivery </a:t>
            </a:r>
          </a:p>
          <a:p>
            <a:pPr marL="0" indent="0">
              <a:buNone/>
            </a:pPr>
            <a:r>
              <a:rPr lang="en-NZ" dirty="0"/>
              <a:t>  (includes effective use of visual, physical and/or auditory aids [optional])</a:t>
            </a:r>
          </a:p>
          <a:p>
            <a:pPr marL="0" indent="0">
              <a:buNone/>
            </a:pPr>
            <a:r>
              <a:rPr lang="en-NZ" dirty="0"/>
              <a:t> </a:t>
            </a:r>
          </a:p>
          <a:p>
            <a:endParaRPr lang="en-NZ" dirty="0"/>
          </a:p>
          <a:p>
            <a:endParaRPr lang="en-NZ" dirty="0"/>
          </a:p>
          <a:p>
            <a:endParaRPr lang="en-NZ" dirty="0"/>
          </a:p>
          <a:p>
            <a:endParaRPr lang="en-NZ" dirty="0"/>
          </a:p>
          <a:p>
            <a:endParaRPr lang="en-NZ" dirty="0"/>
          </a:p>
        </p:txBody>
      </p:sp>
    </p:spTree>
    <p:extLst>
      <p:ext uri="{BB962C8B-B14F-4D97-AF65-F5344CB8AC3E}">
        <p14:creationId xmlns:p14="http://schemas.microsoft.com/office/powerpoint/2010/main" val="643604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DE48-DC77-43E7-934B-CAB0333AE71E}"/>
              </a:ext>
            </a:extLst>
          </p:cNvPr>
          <p:cNvSpPr>
            <a:spLocks noGrp="1"/>
          </p:cNvSpPr>
          <p:nvPr>
            <p:ph type="title"/>
          </p:nvPr>
        </p:nvSpPr>
        <p:spPr>
          <a:xfrm>
            <a:off x="817652" y="365125"/>
            <a:ext cx="10515600" cy="1936286"/>
          </a:xfrm>
        </p:spPr>
        <p:txBody>
          <a:bodyPr>
            <a:normAutofit/>
          </a:bodyPr>
          <a:lstStyle/>
          <a:p>
            <a:r>
              <a:rPr lang="en-NZ" dirty="0"/>
              <a:t>presentation </a:t>
            </a:r>
            <a:br>
              <a:rPr lang="en-NZ" dirty="0"/>
            </a:br>
            <a:r>
              <a:rPr lang="en-NZ" dirty="0"/>
              <a:t>principles #2</a:t>
            </a:r>
            <a:br>
              <a:rPr lang="en-NZ" dirty="0"/>
            </a:br>
            <a:r>
              <a:rPr lang="en-NZ" dirty="0"/>
              <a:t>(‘the situation’)</a:t>
            </a:r>
          </a:p>
        </p:txBody>
      </p:sp>
      <p:sp>
        <p:nvSpPr>
          <p:cNvPr id="3" name="Content Placeholder 2">
            <a:extLst>
              <a:ext uri="{FF2B5EF4-FFF2-40B4-BE49-F238E27FC236}">
                <a16:creationId xmlns:a16="http://schemas.microsoft.com/office/drawing/2014/main" id="{F28E9F50-0BC1-471C-8634-4C2BA3A48B8F}"/>
              </a:ext>
            </a:extLst>
          </p:cNvPr>
          <p:cNvSpPr>
            <a:spLocks noGrp="1"/>
          </p:cNvSpPr>
          <p:nvPr>
            <p:ph idx="1"/>
          </p:nvPr>
        </p:nvSpPr>
        <p:spPr>
          <a:xfrm>
            <a:off x="838200" y="1825624"/>
            <a:ext cx="10515600" cy="5032376"/>
          </a:xfrm>
        </p:spPr>
        <p:txBody>
          <a:bodyPr>
            <a:normAutofit fontScale="32500" lnSpcReduction="20000"/>
          </a:bodyPr>
          <a:lstStyle/>
          <a:p>
            <a:pPr marL="0" indent="0">
              <a:lnSpc>
                <a:spcPct val="100000"/>
              </a:lnSpc>
              <a:spcBef>
                <a:spcPts val="0"/>
              </a:spcBef>
              <a:buNone/>
            </a:pPr>
            <a:endParaRPr lang="en-NZ" dirty="0"/>
          </a:p>
          <a:p>
            <a:pPr marL="0" indent="0">
              <a:lnSpc>
                <a:spcPct val="120000"/>
              </a:lnSpc>
              <a:spcBef>
                <a:spcPts val="0"/>
              </a:spcBef>
              <a:buNone/>
            </a:pPr>
            <a:endParaRPr lang="en-NZ" dirty="0"/>
          </a:p>
          <a:p>
            <a:pPr marL="0" indent="0">
              <a:lnSpc>
                <a:spcPct val="120000"/>
              </a:lnSpc>
              <a:spcBef>
                <a:spcPts val="0"/>
              </a:spcBef>
              <a:buNone/>
            </a:pPr>
            <a:endParaRPr lang="en-NZ" dirty="0"/>
          </a:p>
          <a:p>
            <a:pPr marL="0" indent="0">
              <a:lnSpc>
                <a:spcPct val="120000"/>
              </a:lnSpc>
              <a:spcBef>
                <a:spcPts val="0"/>
              </a:spcBef>
              <a:buNone/>
            </a:pPr>
            <a:endParaRPr lang="en-NZ" sz="8000" dirty="0"/>
          </a:p>
          <a:p>
            <a:pPr marL="0" indent="0">
              <a:lnSpc>
                <a:spcPct val="120000"/>
              </a:lnSpc>
              <a:spcBef>
                <a:spcPts val="0"/>
              </a:spcBef>
              <a:buNone/>
            </a:pPr>
            <a:r>
              <a:rPr lang="en-NZ" sz="7000" dirty="0"/>
              <a:t>Consider:</a:t>
            </a:r>
          </a:p>
          <a:p>
            <a:pPr marL="0" indent="0">
              <a:lnSpc>
                <a:spcPct val="120000"/>
              </a:lnSpc>
              <a:spcBef>
                <a:spcPts val="0"/>
              </a:spcBef>
              <a:buNone/>
            </a:pPr>
            <a:endParaRPr lang="en-NZ" sz="7000" dirty="0"/>
          </a:p>
          <a:p>
            <a:pPr>
              <a:lnSpc>
                <a:spcPct val="120000"/>
              </a:lnSpc>
              <a:spcBef>
                <a:spcPts val="0"/>
              </a:spcBef>
            </a:pPr>
            <a:r>
              <a:rPr lang="en-NZ" sz="7000" dirty="0"/>
              <a:t>audience (expectations)</a:t>
            </a:r>
          </a:p>
          <a:p>
            <a:pPr>
              <a:lnSpc>
                <a:spcPct val="120000"/>
              </a:lnSpc>
              <a:spcBef>
                <a:spcPts val="0"/>
              </a:spcBef>
            </a:pPr>
            <a:r>
              <a:rPr lang="en-NZ" sz="7000" dirty="0"/>
              <a:t>purpose (import)</a:t>
            </a:r>
          </a:p>
          <a:p>
            <a:pPr>
              <a:lnSpc>
                <a:spcPct val="120000"/>
              </a:lnSpc>
              <a:spcBef>
                <a:spcPts val="0"/>
              </a:spcBef>
            </a:pPr>
            <a:r>
              <a:rPr lang="en-NZ" sz="7000" dirty="0"/>
              <a:t>context (occasion)</a:t>
            </a:r>
          </a:p>
          <a:p>
            <a:pPr>
              <a:lnSpc>
                <a:spcPct val="120000"/>
              </a:lnSpc>
              <a:spcBef>
                <a:spcPts val="0"/>
              </a:spcBef>
            </a:pPr>
            <a:r>
              <a:rPr lang="en-NZ" sz="7000" dirty="0"/>
              <a:t>time and space</a:t>
            </a:r>
          </a:p>
          <a:p>
            <a:pPr marL="0" indent="0">
              <a:lnSpc>
                <a:spcPct val="120000"/>
              </a:lnSpc>
              <a:spcBef>
                <a:spcPts val="0"/>
              </a:spcBef>
              <a:buNone/>
            </a:pPr>
            <a:r>
              <a:rPr lang="en-NZ" sz="7000" dirty="0"/>
              <a:t>    – room or skype (size, arrangement of furniture, lighting, temperature)</a:t>
            </a:r>
          </a:p>
          <a:p>
            <a:pPr marL="0" indent="0">
              <a:lnSpc>
                <a:spcPct val="120000"/>
              </a:lnSpc>
              <a:spcBef>
                <a:spcPts val="0"/>
              </a:spcBef>
              <a:buNone/>
            </a:pPr>
            <a:r>
              <a:rPr lang="en-NZ" sz="7000" dirty="0"/>
              <a:t>    – equipment (technology, set-up)</a:t>
            </a:r>
          </a:p>
          <a:p>
            <a:pPr marL="0" indent="0">
              <a:lnSpc>
                <a:spcPct val="120000"/>
              </a:lnSpc>
              <a:spcBef>
                <a:spcPts val="0"/>
              </a:spcBef>
              <a:buNone/>
            </a:pPr>
            <a:r>
              <a:rPr lang="en-NZ" sz="7000" dirty="0"/>
              <a:t>    – length of time allotted?</a:t>
            </a:r>
          </a:p>
          <a:p>
            <a:pPr marL="0" indent="0">
              <a:lnSpc>
                <a:spcPct val="120000"/>
              </a:lnSpc>
              <a:spcBef>
                <a:spcPts val="0"/>
              </a:spcBef>
              <a:buNone/>
            </a:pPr>
            <a:endParaRPr lang="en-NZ" sz="8000" dirty="0"/>
          </a:p>
          <a:p>
            <a:pPr marL="0" indent="0">
              <a:lnSpc>
                <a:spcPct val="100000"/>
              </a:lnSpc>
              <a:spcBef>
                <a:spcPts val="0"/>
              </a:spcBef>
              <a:buNone/>
            </a:pPr>
            <a:endParaRPr lang="en-NZ" dirty="0"/>
          </a:p>
        </p:txBody>
      </p:sp>
      <p:pic>
        <p:nvPicPr>
          <p:cNvPr id="44" name="Picture 43">
            <a:extLst>
              <a:ext uri="{FF2B5EF4-FFF2-40B4-BE49-F238E27FC236}">
                <a16:creationId xmlns:a16="http://schemas.microsoft.com/office/drawing/2014/main" id="{BFFC7E33-5817-42F6-8140-DE5803A042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7209" y="241664"/>
            <a:ext cx="7424791" cy="4289240"/>
          </a:xfrm>
          <a:prstGeom prst="rect">
            <a:avLst/>
          </a:prstGeom>
        </p:spPr>
      </p:pic>
    </p:spTree>
    <p:extLst>
      <p:ext uri="{BB962C8B-B14F-4D97-AF65-F5344CB8AC3E}">
        <p14:creationId xmlns:p14="http://schemas.microsoft.com/office/powerpoint/2010/main" val="3991630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FEB2-C0CF-46E6-A5B0-55B03229573C}"/>
              </a:ext>
            </a:extLst>
          </p:cNvPr>
          <p:cNvSpPr>
            <a:spLocks noGrp="1"/>
          </p:cNvSpPr>
          <p:nvPr>
            <p:ph type="title"/>
          </p:nvPr>
        </p:nvSpPr>
        <p:spPr/>
        <p:txBody>
          <a:bodyPr/>
          <a:lstStyle/>
          <a:p>
            <a:r>
              <a:rPr lang="en-NZ" dirty="0"/>
              <a:t>presentation principles #3 (‘the address’)</a:t>
            </a:r>
          </a:p>
        </p:txBody>
      </p:sp>
      <p:sp>
        <p:nvSpPr>
          <p:cNvPr id="3" name="Content Placeholder 2">
            <a:extLst>
              <a:ext uri="{FF2B5EF4-FFF2-40B4-BE49-F238E27FC236}">
                <a16:creationId xmlns:a16="http://schemas.microsoft.com/office/drawing/2014/main" id="{340AB8D3-E2D0-4456-803D-BAD70A3768F7}"/>
              </a:ext>
            </a:extLst>
          </p:cNvPr>
          <p:cNvSpPr>
            <a:spLocks noGrp="1"/>
          </p:cNvSpPr>
          <p:nvPr>
            <p:ph idx="1"/>
          </p:nvPr>
        </p:nvSpPr>
        <p:spPr/>
        <p:txBody>
          <a:bodyPr>
            <a:normAutofit fontScale="77500" lnSpcReduction="20000"/>
          </a:bodyPr>
          <a:lstStyle/>
          <a:p>
            <a:pPr marL="0" indent="0">
              <a:lnSpc>
                <a:spcPct val="100000"/>
              </a:lnSpc>
              <a:spcBef>
                <a:spcPts val="0"/>
              </a:spcBef>
              <a:buNone/>
            </a:pPr>
            <a:r>
              <a:rPr lang="en-NZ" b="1" dirty="0"/>
              <a:t>Address</a:t>
            </a:r>
            <a:r>
              <a:rPr lang="en-NZ" dirty="0"/>
              <a:t> includes</a:t>
            </a:r>
          </a:p>
          <a:p>
            <a:pPr>
              <a:lnSpc>
                <a:spcPct val="100000"/>
              </a:lnSpc>
              <a:spcBef>
                <a:spcPts val="0"/>
              </a:spcBef>
            </a:pPr>
            <a:endParaRPr lang="en-NZ" dirty="0"/>
          </a:p>
          <a:p>
            <a:pPr marL="0" indent="0">
              <a:lnSpc>
                <a:spcPct val="100000"/>
              </a:lnSpc>
              <a:spcBef>
                <a:spcPts val="0"/>
              </a:spcBef>
              <a:buNone/>
            </a:pPr>
            <a:r>
              <a:rPr lang="en-NZ" dirty="0"/>
              <a:t>   – stance/posture (standing, sitting, moving around)</a:t>
            </a:r>
          </a:p>
          <a:p>
            <a:pPr marL="0" indent="0">
              <a:lnSpc>
                <a:spcPct val="100000"/>
              </a:lnSpc>
              <a:spcBef>
                <a:spcPts val="0"/>
              </a:spcBef>
              <a:buNone/>
            </a:pPr>
            <a:endParaRPr lang="en-NZ" dirty="0"/>
          </a:p>
          <a:p>
            <a:pPr marL="0" indent="0">
              <a:lnSpc>
                <a:spcPct val="100000"/>
              </a:lnSpc>
              <a:spcBef>
                <a:spcPts val="0"/>
              </a:spcBef>
              <a:buNone/>
            </a:pPr>
            <a:r>
              <a:rPr lang="en-NZ" dirty="0"/>
              <a:t>   – use of language (diction, tone, pitch, degree of formality, humour) </a:t>
            </a:r>
          </a:p>
          <a:p>
            <a:pPr marL="0" indent="0">
              <a:lnSpc>
                <a:spcPct val="100000"/>
              </a:lnSpc>
              <a:spcBef>
                <a:spcPts val="0"/>
              </a:spcBef>
              <a:buNone/>
            </a:pPr>
            <a:endParaRPr lang="en-NZ" dirty="0"/>
          </a:p>
          <a:p>
            <a:pPr marL="0" indent="0">
              <a:lnSpc>
                <a:spcPct val="100000"/>
              </a:lnSpc>
              <a:spcBef>
                <a:spcPts val="0"/>
              </a:spcBef>
              <a:buNone/>
            </a:pPr>
            <a:r>
              <a:rPr lang="en-NZ" dirty="0"/>
              <a:t>   – pacing (speed of delivery)</a:t>
            </a:r>
          </a:p>
          <a:p>
            <a:pPr marL="0" indent="0">
              <a:lnSpc>
                <a:spcPct val="100000"/>
              </a:lnSpc>
              <a:spcBef>
                <a:spcPts val="0"/>
              </a:spcBef>
              <a:buNone/>
            </a:pPr>
            <a:endParaRPr lang="en-NZ" dirty="0"/>
          </a:p>
          <a:p>
            <a:pPr marL="0" indent="0">
              <a:lnSpc>
                <a:spcPct val="100000"/>
              </a:lnSpc>
              <a:spcBef>
                <a:spcPts val="0"/>
              </a:spcBef>
              <a:buNone/>
            </a:pPr>
            <a:r>
              <a:rPr lang="en-NZ" dirty="0"/>
              <a:t>   – form of presentation (talking and/or reading) </a:t>
            </a:r>
          </a:p>
          <a:p>
            <a:pPr marL="0" indent="0">
              <a:lnSpc>
                <a:spcPct val="100000"/>
              </a:lnSpc>
              <a:spcBef>
                <a:spcPts val="0"/>
              </a:spcBef>
              <a:buNone/>
            </a:pPr>
            <a:endParaRPr lang="en-NZ" dirty="0"/>
          </a:p>
          <a:p>
            <a:pPr marL="0" indent="0">
              <a:lnSpc>
                <a:spcPct val="100000"/>
              </a:lnSpc>
              <a:spcBef>
                <a:spcPts val="0"/>
              </a:spcBef>
              <a:buNone/>
            </a:pPr>
            <a:r>
              <a:rPr lang="en-NZ" dirty="0"/>
              <a:t>   – dress, demeanour and disposition</a:t>
            </a:r>
          </a:p>
          <a:p>
            <a:pPr marL="0" indent="0">
              <a:lnSpc>
                <a:spcPct val="100000"/>
              </a:lnSpc>
              <a:spcBef>
                <a:spcPts val="0"/>
              </a:spcBef>
              <a:buNone/>
            </a:pPr>
            <a:endParaRPr lang="en-NZ" dirty="0"/>
          </a:p>
          <a:p>
            <a:pPr marL="0" indent="0">
              <a:lnSpc>
                <a:spcPct val="100000"/>
              </a:lnSpc>
              <a:spcBef>
                <a:spcPts val="0"/>
              </a:spcBef>
              <a:buNone/>
            </a:pPr>
            <a:r>
              <a:rPr lang="en-NZ" dirty="0"/>
              <a:t>   – eye-contact (where you look)</a:t>
            </a:r>
          </a:p>
          <a:p>
            <a:pPr marL="0" indent="0">
              <a:lnSpc>
                <a:spcPct val="100000"/>
              </a:lnSpc>
              <a:spcBef>
                <a:spcPts val="0"/>
              </a:spcBef>
              <a:buNone/>
            </a:pPr>
            <a:endParaRPr lang="en-NZ" dirty="0"/>
          </a:p>
          <a:p>
            <a:pPr marL="0" indent="0">
              <a:lnSpc>
                <a:spcPct val="100000"/>
              </a:lnSpc>
              <a:spcBef>
                <a:spcPts val="0"/>
              </a:spcBef>
              <a:buNone/>
            </a:pPr>
            <a:r>
              <a:rPr lang="en-NZ" dirty="0"/>
              <a:t>These elements altogether give your presentation its character or personality.</a:t>
            </a:r>
          </a:p>
          <a:p>
            <a:pPr>
              <a:lnSpc>
                <a:spcPct val="100000"/>
              </a:lnSpc>
            </a:pPr>
            <a:endParaRPr lang="en-NZ" dirty="0"/>
          </a:p>
        </p:txBody>
      </p:sp>
    </p:spTree>
    <p:extLst>
      <p:ext uri="{BB962C8B-B14F-4D97-AF65-F5344CB8AC3E}">
        <p14:creationId xmlns:p14="http://schemas.microsoft.com/office/powerpoint/2010/main" val="1393628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8ABDE-7DBF-4663-9CE5-F77740F34EBE}"/>
              </a:ext>
            </a:extLst>
          </p:cNvPr>
          <p:cNvSpPr>
            <a:spLocks noGrp="1"/>
          </p:cNvSpPr>
          <p:nvPr>
            <p:ph type="title"/>
          </p:nvPr>
        </p:nvSpPr>
        <p:spPr/>
        <p:txBody>
          <a:bodyPr/>
          <a:lstStyle/>
          <a:p>
            <a:r>
              <a:rPr lang="en-NZ" dirty="0"/>
              <a:t>the importance of being nervous</a:t>
            </a:r>
          </a:p>
        </p:txBody>
      </p:sp>
      <p:sp>
        <p:nvSpPr>
          <p:cNvPr id="3" name="Content Placeholder 2">
            <a:extLst>
              <a:ext uri="{FF2B5EF4-FFF2-40B4-BE49-F238E27FC236}">
                <a16:creationId xmlns:a16="http://schemas.microsoft.com/office/drawing/2014/main" id="{2EFACA31-469B-41C1-B534-CC02A42DAF92}"/>
              </a:ext>
            </a:extLst>
          </p:cNvPr>
          <p:cNvSpPr>
            <a:spLocks noGrp="1"/>
          </p:cNvSpPr>
          <p:nvPr>
            <p:ph idx="1"/>
          </p:nvPr>
        </p:nvSpPr>
        <p:spPr/>
        <p:txBody>
          <a:bodyPr>
            <a:normAutofit lnSpcReduction="10000"/>
          </a:bodyPr>
          <a:lstStyle/>
          <a:p>
            <a:pPr marL="0" indent="0">
              <a:buNone/>
            </a:pPr>
            <a:r>
              <a:rPr lang="en-NZ" dirty="0"/>
              <a:t>‘I often give talks to both small and large audiences, and always feel nervous beforehand. This used to bother me, after decades of public speaking, but I then realised that being nervous is respectful of those who are there to hear me. Why would anyone wish to listen to some overconfident, over-rehearsed guru? Why would I want to subject them to a performance?’</a:t>
            </a:r>
          </a:p>
          <a:p>
            <a:pPr marL="0" indent="0">
              <a:buNone/>
            </a:pPr>
            <a:endParaRPr lang="en-NZ" dirty="0"/>
          </a:p>
          <a:p>
            <a:pPr marL="0" indent="0">
              <a:buNone/>
            </a:pPr>
            <a:r>
              <a:rPr lang="en-NZ" dirty="0"/>
              <a:t>Julie Bindel, ‘Why I’d never do a TED talk (and it’s not just because they’re named after a man)’, </a:t>
            </a:r>
            <a:r>
              <a:rPr lang="en-NZ" i="1" dirty="0"/>
              <a:t>The Guardian</a:t>
            </a:r>
            <a:r>
              <a:rPr lang="en-NZ" dirty="0"/>
              <a:t>, 23 July, 2018.</a:t>
            </a:r>
          </a:p>
          <a:p>
            <a:pPr marL="0" indent="0">
              <a:buNone/>
            </a:pPr>
            <a:r>
              <a:rPr lang="en-NZ" dirty="0">
                <a:hlinkClick r:id="rId2"/>
              </a:rPr>
              <a:t>https://www.theguardian.com/commentisfree/2018/jul/23/ted-talk-smugness-presenters-embarrassing</a:t>
            </a:r>
            <a:endParaRPr lang="en-NZ" dirty="0"/>
          </a:p>
          <a:p>
            <a:pPr marL="0" indent="0">
              <a:buNone/>
            </a:pPr>
            <a:endParaRPr lang="en-NZ" dirty="0"/>
          </a:p>
          <a:p>
            <a:endParaRPr lang="en-NZ" dirty="0"/>
          </a:p>
          <a:p>
            <a:endParaRPr lang="en-NZ" dirty="0"/>
          </a:p>
        </p:txBody>
      </p:sp>
    </p:spTree>
    <p:extLst>
      <p:ext uri="{BB962C8B-B14F-4D97-AF65-F5344CB8AC3E}">
        <p14:creationId xmlns:p14="http://schemas.microsoft.com/office/powerpoint/2010/main" val="4185668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E8760-89E2-4FA2-9AA9-77E019319F5C}"/>
              </a:ext>
            </a:extLst>
          </p:cNvPr>
          <p:cNvSpPr>
            <a:spLocks noGrp="1"/>
          </p:cNvSpPr>
          <p:nvPr>
            <p:ph type="title"/>
          </p:nvPr>
        </p:nvSpPr>
        <p:spPr>
          <a:xfrm>
            <a:off x="838200" y="365125"/>
            <a:ext cx="10515600" cy="754757"/>
          </a:xfrm>
        </p:spPr>
        <p:txBody>
          <a:bodyPr>
            <a:normAutofit/>
          </a:bodyPr>
          <a:lstStyle/>
          <a:p>
            <a:r>
              <a:rPr lang="en-NZ" dirty="0"/>
              <a:t>using powerpoint</a:t>
            </a:r>
          </a:p>
        </p:txBody>
      </p:sp>
      <p:sp>
        <p:nvSpPr>
          <p:cNvPr id="3" name="Content Placeholder 2">
            <a:extLst>
              <a:ext uri="{FF2B5EF4-FFF2-40B4-BE49-F238E27FC236}">
                <a16:creationId xmlns:a16="http://schemas.microsoft.com/office/drawing/2014/main" id="{98755214-8336-4ED6-A281-6BA1D36E930C}"/>
              </a:ext>
            </a:extLst>
          </p:cNvPr>
          <p:cNvSpPr>
            <a:spLocks noGrp="1"/>
          </p:cNvSpPr>
          <p:nvPr>
            <p:ph idx="1"/>
          </p:nvPr>
        </p:nvSpPr>
        <p:spPr>
          <a:xfrm>
            <a:off x="838200" y="1047964"/>
            <a:ext cx="10515600" cy="5702158"/>
          </a:xfrm>
        </p:spPr>
        <p:txBody>
          <a:bodyPr>
            <a:normAutofit fontScale="25000" lnSpcReduction="20000"/>
          </a:bodyPr>
          <a:lstStyle/>
          <a:p>
            <a:pPr marL="0" indent="0">
              <a:lnSpc>
                <a:spcPct val="120000"/>
              </a:lnSpc>
              <a:spcBef>
                <a:spcPts val="0"/>
              </a:spcBef>
              <a:buNone/>
            </a:pPr>
            <a:r>
              <a:rPr lang="en-GB" altLang="en-US" sz="9600" dirty="0">
                <a:solidFill>
                  <a:schemeClr val="bg1"/>
                </a:solidFill>
              </a:rPr>
              <a:t>ct</a:t>
            </a:r>
          </a:p>
          <a:p>
            <a:pPr marL="514350" indent="-514350">
              <a:lnSpc>
                <a:spcPct val="120000"/>
              </a:lnSpc>
              <a:spcBef>
                <a:spcPts val="0"/>
              </a:spcBef>
              <a:buAutoNum type="arabicParenBoth"/>
            </a:pPr>
            <a:r>
              <a:rPr lang="en-NZ" sz="9600" dirty="0"/>
              <a:t>Avoid the redundancy effect, or ‘less is more’ (text and image do the same thing, full text displaces more graspable summary text)</a:t>
            </a:r>
          </a:p>
          <a:p>
            <a:pPr marL="514350" indent="-514350">
              <a:lnSpc>
                <a:spcPct val="120000"/>
              </a:lnSpc>
              <a:spcBef>
                <a:spcPts val="0"/>
              </a:spcBef>
              <a:buAutoNum type="arabicParenBoth"/>
            </a:pPr>
            <a:endParaRPr lang="en-NZ" sz="9600" dirty="0"/>
          </a:p>
          <a:p>
            <a:pPr marL="514350" indent="-514350">
              <a:lnSpc>
                <a:spcPct val="120000"/>
              </a:lnSpc>
              <a:spcBef>
                <a:spcPts val="0"/>
              </a:spcBef>
              <a:buAutoNum type="arabicParenBoth"/>
            </a:pPr>
            <a:r>
              <a:rPr lang="en-NZ" sz="9600" dirty="0"/>
              <a:t>Hook ideas to images, stories and props</a:t>
            </a:r>
          </a:p>
          <a:p>
            <a:pPr marL="514350" indent="-514350">
              <a:lnSpc>
                <a:spcPct val="120000"/>
              </a:lnSpc>
              <a:spcBef>
                <a:spcPts val="0"/>
              </a:spcBef>
              <a:buAutoNum type="arabicParenBoth"/>
            </a:pPr>
            <a:endParaRPr lang="en-NZ" sz="9600" dirty="0"/>
          </a:p>
          <a:p>
            <a:pPr marL="514350" indent="-514350">
              <a:lnSpc>
                <a:spcPct val="120000"/>
              </a:lnSpc>
              <a:spcBef>
                <a:spcPts val="0"/>
              </a:spcBef>
              <a:buAutoNum type="arabicParenBoth"/>
            </a:pPr>
            <a:r>
              <a:rPr lang="en-NZ" sz="9600" dirty="0"/>
              <a:t>Don’t confuse your presentation with</a:t>
            </a:r>
          </a:p>
          <a:p>
            <a:pPr marL="0" indent="0">
              <a:lnSpc>
                <a:spcPct val="120000"/>
              </a:lnSpc>
              <a:spcBef>
                <a:spcPts val="0"/>
              </a:spcBef>
              <a:buNone/>
            </a:pPr>
            <a:r>
              <a:rPr lang="en-NZ" sz="9600" dirty="0"/>
              <a:t>           – your notes</a:t>
            </a:r>
          </a:p>
          <a:p>
            <a:pPr marL="0" indent="0">
              <a:lnSpc>
                <a:spcPct val="120000"/>
              </a:lnSpc>
              <a:spcBef>
                <a:spcPts val="0"/>
              </a:spcBef>
              <a:buNone/>
            </a:pPr>
            <a:r>
              <a:rPr lang="en-NZ" sz="9600" dirty="0"/>
              <a:t>           – an instruction manual</a:t>
            </a:r>
          </a:p>
          <a:p>
            <a:pPr marL="0" indent="0">
              <a:lnSpc>
                <a:spcPct val="120000"/>
              </a:lnSpc>
              <a:spcBef>
                <a:spcPts val="0"/>
              </a:spcBef>
              <a:buNone/>
            </a:pPr>
            <a:endParaRPr lang="en-NZ" sz="9600" dirty="0"/>
          </a:p>
          <a:p>
            <a:pPr marL="0" indent="0">
              <a:lnSpc>
                <a:spcPct val="120000"/>
              </a:lnSpc>
              <a:spcBef>
                <a:spcPts val="0"/>
              </a:spcBef>
              <a:buNone/>
            </a:pPr>
            <a:r>
              <a:rPr lang="en-NZ" sz="9600" dirty="0"/>
              <a:t>(4) Turn powerpoint off sometimes</a:t>
            </a:r>
          </a:p>
          <a:p>
            <a:pPr marL="0" indent="0">
              <a:lnSpc>
                <a:spcPct val="120000"/>
              </a:lnSpc>
              <a:spcBef>
                <a:spcPts val="0"/>
              </a:spcBef>
              <a:buNone/>
            </a:pPr>
            <a:endParaRPr lang="en-NZ" sz="9600" dirty="0"/>
          </a:p>
          <a:p>
            <a:pPr marL="0" indent="0">
              <a:lnSpc>
                <a:spcPct val="120000"/>
              </a:lnSpc>
              <a:spcBef>
                <a:spcPts val="0"/>
              </a:spcBef>
              <a:buNone/>
            </a:pPr>
            <a:r>
              <a:rPr lang="en-NZ" sz="9600" dirty="0"/>
              <a:t>(5) KISS (Keep It Simple Sunshine!)</a:t>
            </a:r>
          </a:p>
          <a:p>
            <a:pPr marL="0" indent="0">
              <a:lnSpc>
                <a:spcPct val="120000"/>
              </a:lnSpc>
              <a:spcBef>
                <a:spcPts val="0"/>
              </a:spcBef>
              <a:buNone/>
            </a:pPr>
            <a:endParaRPr lang="en-NZ" sz="9600" dirty="0"/>
          </a:p>
          <a:p>
            <a:pPr marL="0" indent="0">
              <a:lnSpc>
                <a:spcPct val="120000"/>
              </a:lnSpc>
              <a:spcBef>
                <a:spcPts val="0"/>
              </a:spcBef>
              <a:buNone/>
            </a:pPr>
            <a:r>
              <a:rPr lang="en-NZ" sz="9600" i="1" dirty="0"/>
              <a:t>‘Death by PowerPoint (and how to avoid it)’, </a:t>
            </a:r>
            <a:r>
              <a:rPr lang="en-NZ" sz="9600" dirty="0"/>
              <a:t>Professor Helen Sword (CLeaR, UoA)</a:t>
            </a:r>
            <a:r>
              <a:rPr lang="en-NZ" sz="9600" i="1" dirty="0"/>
              <a:t>  </a:t>
            </a:r>
          </a:p>
          <a:p>
            <a:pPr marL="0" indent="0">
              <a:lnSpc>
                <a:spcPct val="120000"/>
              </a:lnSpc>
              <a:spcBef>
                <a:spcPts val="0"/>
              </a:spcBef>
              <a:buNone/>
            </a:pPr>
            <a:r>
              <a:rPr lang="en-NZ" sz="9600" i="1" dirty="0"/>
              <a:t> </a:t>
            </a:r>
          </a:p>
          <a:p>
            <a:pPr marL="0" indent="0">
              <a:buNone/>
            </a:pPr>
            <a:endParaRPr lang="en-NZ" sz="7200" i="1" dirty="0"/>
          </a:p>
        </p:txBody>
      </p:sp>
    </p:spTree>
    <p:extLst>
      <p:ext uri="{BB962C8B-B14F-4D97-AF65-F5344CB8AC3E}">
        <p14:creationId xmlns:p14="http://schemas.microsoft.com/office/powerpoint/2010/main" val="3399230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eakupforsuccess.com/wp-content/uploads/2011/05/bad-powerpoint3.jpg">
            <a:extLst>
              <a:ext uri="{FF2B5EF4-FFF2-40B4-BE49-F238E27FC236}">
                <a16:creationId xmlns:a16="http://schemas.microsoft.com/office/drawing/2014/main" id="{4077F617-6DFC-451E-860A-0EADA01B04F8}"/>
              </a:ext>
            </a:extLst>
          </p:cNvPr>
          <p:cNvPicPr>
            <a:picLocks noChangeAspect="1" noChangeArrowheads="1"/>
          </p:cNvPicPr>
          <p:nvPr/>
        </p:nvPicPr>
        <p:blipFill>
          <a:blip r:embed="rId2" cstate="print"/>
          <a:srcRect/>
          <a:stretch>
            <a:fillRect/>
          </a:stretch>
        </p:blipFill>
        <p:spPr bwMode="auto">
          <a:xfrm>
            <a:off x="1489754" y="296165"/>
            <a:ext cx="8897420" cy="6550380"/>
          </a:xfrm>
          <a:prstGeom prst="rect">
            <a:avLst/>
          </a:prstGeom>
          <a:noFill/>
        </p:spPr>
      </p:pic>
    </p:spTree>
    <p:extLst>
      <p:ext uri="{BB962C8B-B14F-4D97-AF65-F5344CB8AC3E}">
        <p14:creationId xmlns:p14="http://schemas.microsoft.com/office/powerpoint/2010/main" val="1467027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1FB57-C9C7-474C-8042-2DE0AD4D3ABE}"/>
              </a:ext>
            </a:extLst>
          </p:cNvPr>
          <p:cNvSpPr>
            <a:spLocks noGrp="1"/>
          </p:cNvSpPr>
          <p:nvPr>
            <p:ph type="title"/>
          </p:nvPr>
        </p:nvSpPr>
        <p:spPr>
          <a:xfrm>
            <a:off x="838200" y="365125"/>
            <a:ext cx="10515600" cy="1011613"/>
          </a:xfrm>
        </p:spPr>
        <p:txBody>
          <a:bodyPr/>
          <a:lstStyle/>
          <a:p>
            <a:r>
              <a:rPr lang="en-NZ" dirty="0"/>
              <a:t>presentation (overview)</a:t>
            </a:r>
          </a:p>
        </p:txBody>
      </p:sp>
      <p:sp>
        <p:nvSpPr>
          <p:cNvPr id="3" name="Content Placeholder 2">
            <a:extLst>
              <a:ext uri="{FF2B5EF4-FFF2-40B4-BE49-F238E27FC236}">
                <a16:creationId xmlns:a16="http://schemas.microsoft.com/office/drawing/2014/main" id="{F1D8583C-F922-4746-A8B3-C14B347DB06D}"/>
              </a:ext>
            </a:extLst>
          </p:cNvPr>
          <p:cNvSpPr>
            <a:spLocks noGrp="1"/>
          </p:cNvSpPr>
          <p:nvPr>
            <p:ph idx="1"/>
          </p:nvPr>
        </p:nvSpPr>
        <p:spPr>
          <a:xfrm>
            <a:off x="838200" y="1263721"/>
            <a:ext cx="10515600" cy="5414481"/>
          </a:xfrm>
        </p:spPr>
        <p:txBody>
          <a:bodyPr>
            <a:normAutofit fontScale="25000" lnSpcReduction="20000"/>
          </a:bodyPr>
          <a:lstStyle/>
          <a:p>
            <a:pPr marL="0" indent="0">
              <a:lnSpc>
                <a:spcPct val="120000"/>
              </a:lnSpc>
              <a:spcBef>
                <a:spcPts val="0"/>
              </a:spcBef>
              <a:buNone/>
            </a:pPr>
            <a:r>
              <a:rPr lang="en-NZ" sz="9600" dirty="0"/>
              <a:t>Ask: what are you trying to communicate, why, to whom and with what?</a:t>
            </a:r>
          </a:p>
          <a:p>
            <a:pPr marL="0" indent="0">
              <a:lnSpc>
                <a:spcPct val="120000"/>
              </a:lnSpc>
              <a:spcBef>
                <a:spcPts val="0"/>
              </a:spcBef>
              <a:buNone/>
            </a:pPr>
            <a:endParaRPr lang="en-NZ" sz="9600" b="1" dirty="0"/>
          </a:p>
          <a:p>
            <a:pPr marL="0" indent="0">
              <a:lnSpc>
                <a:spcPct val="120000"/>
              </a:lnSpc>
              <a:spcBef>
                <a:spcPts val="0"/>
              </a:spcBef>
              <a:buNone/>
            </a:pPr>
            <a:r>
              <a:rPr lang="en-NZ" sz="9600" b="1" dirty="0"/>
              <a:t>(1) Think purpose</a:t>
            </a:r>
            <a:r>
              <a:rPr lang="en-NZ" sz="9600" dirty="0"/>
              <a:t> </a:t>
            </a:r>
          </a:p>
          <a:p>
            <a:pPr marL="0" indent="0">
              <a:lnSpc>
                <a:spcPct val="120000"/>
              </a:lnSpc>
              <a:spcBef>
                <a:spcPts val="0"/>
              </a:spcBef>
              <a:buNone/>
            </a:pPr>
            <a:endParaRPr lang="en-NZ" sz="9600" b="1" dirty="0"/>
          </a:p>
          <a:p>
            <a:pPr marL="0" indent="0">
              <a:lnSpc>
                <a:spcPct val="120000"/>
              </a:lnSpc>
              <a:spcBef>
                <a:spcPts val="0"/>
              </a:spcBef>
              <a:buNone/>
            </a:pPr>
            <a:r>
              <a:rPr lang="en-NZ" sz="9600" b="1" dirty="0"/>
              <a:t>(2) Think context</a:t>
            </a:r>
            <a:endParaRPr lang="en-NZ" sz="9600" dirty="0"/>
          </a:p>
          <a:p>
            <a:pPr marL="0" indent="0">
              <a:lnSpc>
                <a:spcPct val="120000"/>
              </a:lnSpc>
              <a:spcBef>
                <a:spcPts val="0"/>
              </a:spcBef>
              <a:buNone/>
            </a:pPr>
            <a:endParaRPr lang="en-NZ" sz="9600" dirty="0"/>
          </a:p>
          <a:p>
            <a:pPr marL="0" indent="0">
              <a:lnSpc>
                <a:spcPct val="120000"/>
              </a:lnSpc>
              <a:spcBef>
                <a:spcPts val="0"/>
              </a:spcBef>
              <a:buNone/>
            </a:pPr>
            <a:r>
              <a:rPr lang="en-NZ" sz="9600" b="1" dirty="0"/>
              <a:t>(3) Think structure and materials</a:t>
            </a:r>
            <a:endParaRPr lang="en-NZ" sz="9600" dirty="0"/>
          </a:p>
          <a:p>
            <a:pPr marL="0" indent="0">
              <a:lnSpc>
                <a:spcPct val="120000"/>
              </a:lnSpc>
              <a:spcBef>
                <a:spcPts val="0"/>
              </a:spcBef>
              <a:buNone/>
            </a:pPr>
            <a:endParaRPr lang="en-NZ" sz="9600" dirty="0"/>
          </a:p>
          <a:p>
            <a:pPr marL="0" indent="0">
              <a:lnSpc>
                <a:spcPct val="120000"/>
              </a:lnSpc>
              <a:spcBef>
                <a:spcPts val="0"/>
              </a:spcBef>
              <a:buNone/>
            </a:pPr>
            <a:r>
              <a:rPr lang="en-NZ" sz="9600" b="1" dirty="0"/>
              <a:t>(4) Think tools </a:t>
            </a:r>
            <a:endParaRPr lang="en-NZ" sz="9600" dirty="0"/>
          </a:p>
          <a:p>
            <a:pPr marL="0" indent="0">
              <a:lnSpc>
                <a:spcPct val="120000"/>
              </a:lnSpc>
              <a:spcBef>
                <a:spcPts val="0"/>
              </a:spcBef>
              <a:buNone/>
            </a:pPr>
            <a:endParaRPr lang="en-NZ" sz="9600" b="1" dirty="0"/>
          </a:p>
          <a:p>
            <a:pPr marL="0" indent="0">
              <a:lnSpc>
                <a:spcPct val="120000"/>
              </a:lnSpc>
              <a:spcBef>
                <a:spcPts val="0"/>
              </a:spcBef>
              <a:buNone/>
            </a:pPr>
            <a:r>
              <a:rPr lang="en-NZ" sz="9600" b="1" dirty="0"/>
              <a:t>(5) Think self (‘presence’ of presentation)</a:t>
            </a:r>
          </a:p>
          <a:p>
            <a:pPr marL="0" indent="0">
              <a:lnSpc>
                <a:spcPct val="120000"/>
              </a:lnSpc>
              <a:spcBef>
                <a:spcPts val="0"/>
              </a:spcBef>
              <a:buNone/>
            </a:pPr>
            <a:r>
              <a:rPr lang="en-NZ" sz="9600" dirty="0"/>
              <a:t> </a:t>
            </a:r>
          </a:p>
          <a:p>
            <a:pPr marL="0" indent="0">
              <a:lnSpc>
                <a:spcPct val="120000"/>
              </a:lnSpc>
              <a:spcBef>
                <a:spcPts val="0"/>
              </a:spcBef>
              <a:buNone/>
            </a:pPr>
            <a:endParaRPr lang="en-NZ" sz="8000" dirty="0"/>
          </a:p>
          <a:p>
            <a:pPr marL="0" indent="0">
              <a:buNone/>
            </a:pPr>
            <a:endParaRPr lang="en-NZ" sz="7200" dirty="0"/>
          </a:p>
          <a:p>
            <a:pPr marL="0" indent="0">
              <a:buNone/>
            </a:pPr>
            <a:endParaRPr lang="en-NZ" sz="7200" dirty="0"/>
          </a:p>
          <a:p>
            <a:pPr marL="0" indent="0">
              <a:buNone/>
            </a:pPr>
            <a:r>
              <a:rPr lang="en-NZ" dirty="0"/>
              <a:t> </a:t>
            </a:r>
          </a:p>
        </p:txBody>
      </p:sp>
    </p:spTree>
    <p:extLst>
      <p:ext uri="{BB962C8B-B14F-4D97-AF65-F5344CB8AC3E}">
        <p14:creationId xmlns:p14="http://schemas.microsoft.com/office/powerpoint/2010/main" val="367335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5A458B-9F02-4514-AA4E-AC5F52E27B90}"/>
              </a:ext>
            </a:extLst>
          </p:cNvPr>
          <p:cNvSpPr>
            <a:spLocks noGrp="1"/>
          </p:cNvSpPr>
          <p:nvPr>
            <p:ph idx="1"/>
          </p:nvPr>
        </p:nvSpPr>
        <p:spPr>
          <a:xfrm>
            <a:off x="838200" y="267128"/>
            <a:ext cx="10515600" cy="6287784"/>
          </a:xfrm>
        </p:spPr>
        <p:txBody>
          <a:bodyPr>
            <a:normAutofit fontScale="55000" lnSpcReduction="20000"/>
          </a:bodyPr>
          <a:lstStyle/>
          <a:p>
            <a:pPr marL="0" indent="0">
              <a:buNone/>
            </a:pPr>
            <a:r>
              <a:rPr lang="en-NZ" b="1" dirty="0"/>
              <a:t>[Example] TABLE OF CONTENTS                                                                                        PAGE</a:t>
            </a:r>
            <a:endParaRPr lang="en-NZ" dirty="0"/>
          </a:p>
          <a:p>
            <a:pPr marL="0" indent="0">
              <a:buNone/>
            </a:pPr>
            <a:r>
              <a:rPr lang="en-NZ" dirty="0"/>
              <a:t> </a:t>
            </a:r>
          </a:p>
          <a:p>
            <a:pPr marL="0" indent="0">
              <a:buNone/>
            </a:pPr>
            <a:r>
              <a:rPr lang="en-NZ" dirty="0"/>
              <a:t>EXECUTIVE SUMMARY ……………………………………………………………..…….………… 2</a:t>
            </a:r>
          </a:p>
          <a:p>
            <a:pPr marL="357188" indent="0">
              <a:buNone/>
            </a:pPr>
            <a:r>
              <a:rPr lang="en-NZ" dirty="0"/>
              <a:t>Research Objective ………………..………………..…………………...……..………...… 2 </a:t>
            </a:r>
          </a:p>
          <a:p>
            <a:pPr marL="357188" indent="0">
              <a:buNone/>
            </a:pPr>
            <a:r>
              <a:rPr lang="en-NZ" dirty="0"/>
              <a:t>Method …………………………………….………………..………………………….……….... 2 </a:t>
            </a:r>
          </a:p>
          <a:p>
            <a:pPr marL="0" indent="0">
              <a:buNone/>
            </a:pPr>
            <a:r>
              <a:rPr lang="en-NZ" dirty="0"/>
              <a:t>INTRODUCTION ………………………………….……….……………………………………………. 4</a:t>
            </a:r>
          </a:p>
          <a:p>
            <a:pPr marL="0" indent="0">
              <a:buNone/>
            </a:pPr>
            <a:r>
              <a:rPr lang="en-NZ" dirty="0"/>
              <a:t>1. CONTEXT …………………….………………….…………………………………………..………… 4 </a:t>
            </a:r>
          </a:p>
          <a:p>
            <a:pPr marL="357188" indent="0">
              <a:buNone/>
            </a:pPr>
            <a:r>
              <a:rPr lang="en-NZ" dirty="0"/>
              <a:t>1.1 Gender Diversity in the Information Technology Industry .…….…….. 4 </a:t>
            </a:r>
          </a:p>
          <a:p>
            <a:pPr marL="0" indent="0">
              <a:buNone/>
            </a:pPr>
            <a:r>
              <a:rPr lang="en-NZ" dirty="0"/>
              <a:t>2. GOOGLE VS. JAMES DAMORE …………………………………………………………..…... 5</a:t>
            </a:r>
          </a:p>
          <a:p>
            <a:pPr marL="357188" indent="0">
              <a:buNone/>
            </a:pPr>
            <a:r>
              <a:rPr lang="en-NZ" dirty="0"/>
              <a:t> 2.1. The Current Situation in Google …………………………………….………..…. 5</a:t>
            </a:r>
          </a:p>
          <a:p>
            <a:pPr marL="357188" indent="0">
              <a:buNone/>
            </a:pPr>
            <a:r>
              <a:rPr lang="en-NZ" dirty="0"/>
              <a:t> 2.2 Efforts Towards A Diverse Workforce …………………………………………… 6 </a:t>
            </a:r>
          </a:p>
          <a:p>
            <a:pPr marL="357188" indent="0">
              <a:buNone/>
            </a:pPr>
            <a:r>
              <a:rPr lang="en-NZ" dirty="0"/>
              <a:t>2.3 “Google’s Ideological Echo Chamber” (Damore’s Perspective) ……… 6 </a:t>
            </a:r>
          </a:p>
          <a:p>
            <a:pPr marL="0" indent="0">
              <a:buNone/>
            </a:pPr>
            <a:r>
              <a:rPr lang="en-NZ" dirty="0"/>
              <a:t>3. FINDINGS ………………………………………………………………….…………………….….…. 7 </a:t>
            </a:r>
          </a:p>
          <a:p>
            <a:pPr marL="357188" indent="0">
              <a:buNone/>
            </a:pPr>
            <a:r>
              <a:rPr lang="en-NZ" dirty="0"/>
              <a:t>3.1 Aiming for Gender Diversity ……………………………………..………………….. 7 </a:t>
            </a:r>
          </a:p>
          <a:p>
            <a:pPr marL="357188" indent="0">
              <a:buNone/>
            </a:pPr>
            <a:r>
              <a:rPr lang="en-NZ" dirty="0"/>
              <a:t>3.2 Effects of Unequal Gender Representation ………………………………..…. 7 </a:t>
            </a:r>
          </a:p>
          <a:p>
            <a:pPr marL="0" indent="0">
              <a:buNone/>
            </a:pPr>
            <a:r>
              <a:rPr lang="en-NZ" dirty="0"/>
              <a:t>4. PROPOSED STRATEGIES ………………………………………………………………………..... 8 </a:t>
            </a:r>
          </a:p>
          <a:p>
            <a:pPr marL="357188" indent="0">
              <a:buNone/>
            </a:pPr>
            <a:r>
              <a:rPr lang="en-NZ" dirty="0"/>
              <a:t>4.1 Communication and Inclusivity Through Staff Training ….………………. 8</a:t>
            </a:r>
          </a:p>
          <a:p>
            <a:pPr marL="357188" indent="0">
              <a:buNone/>
            </a:pPr>
            <a:r>
              <a:rPr lang="en-NZ" dirty="0"/>
              <a:t> 4.2 Equal Pay …………………………………………………………………...................... 9 </a:t>
            </a:r>
          </a:p>
          <a:p>
            <a:pPr marL="357188" indent="0">
              <a:buNone/>
            </a:pPr>
            <a:r>
              <a:rPr lang="en-NZ" dirty="0"/>
              <a:t>4.3 Policy for Increased Hiring of Women ...…..……….…….………………….…. 9</a:t>
            </a:r>
          </a:p>
          <a:p>
            <a:pPr marL="0" indent="0">
              <a:buNone/>
            </a:pPr>
            <a:r>
              <a:rPr lang="en-NZ" dirty="0"/>
              <a:t>CONCLUSION …………………………………………………………………..……………………….... 9 </a:t>
            </a:r>
          </a:p>
          <a:p>
            <a:pPr marL="0" indent="0">
              <a:buNone/>
            </a:pPr>
            <a:r>
              <a:rPr lang="en-NZ" dirty="0"/>
              <a:t>WORKS CITED .……………………………………….………………………..…………………….…. 10</a:t>
            </a:r>
          </a:p>
          <a:p>
            <a:endParaRPr lang="en-NZ" dirty="0"/>
          </a:p>
        </p:txBody>
      </p:sp>
    </p:spTree>
    <p:extLst>
      <p:ext uri="{BB962C8B-B14F-4D97-AF65-F5344CB8AC3E}">
        <p14:creationId xmlns:p14="http://schemas.microsoft.com/office/powerpoint/2010/main" val="1795603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94F5A-AE65-4777-82EA-7CE29DBF865B}"/>
              </a:ext>
            </a:extLst>
          </p:cNvPr>
          <p:cNvSpPr>
            <a:spLocks noGrp="1"/>
          </p:cNvSpPr>
          <p:nvPr>
            <p:ph type="title"/>
          </p:nvPr>
        </p:nvSpPr>
        <p:spPr/>
        <p:txBody>
          <a:bodyPr>
            <a:normAutofit/>
          </a:bodyPr>
          <a:lstStyle/>
          <a:p>
            <a:r>
              <a:rPr lang="en-NZ" sz="4000" dirty="0"/>
              <a:t>executive summary</a:t>
            </a:r>
          </a:p>
        </p:txBody>
      </p:sp>
      <p:sp>
        <p:nvSpPr>
          <p:cNvPr id="3" name="Content Placeholder 2">
            <a:extLst>
              <a:ext uri="{FF2B5EF4-FFF2-40B4-BE49-F238E27FC236}">
                <a16:creationId xmlns:a16="http://schemas.microsoft.com/office/drawing/2014/main" id="{76AADC62-8452-46CA-A629-EC1FFF75A5A0}"/>
              </a:ext>
            </a:extLst>
          </p:cNvPr>
          <p:cNvSpPr>
            <a:spLocks noGrp="1"/>
          </p:cNvSpPr>
          <p:nvPr>
            <p:ph sz="half" idx="1"/>
          </p:nvPr>
        </p:nvSpPr>
        <p:spPr>
          <a:xfrm>
            <a:off x="838200" y="1513490"/>
            <a:ext cx="5181600" cy="5344510"/>
          </a:xfrm>
        </p:spPr>
        <p:txBody>
          <a:bodyPr>
            <a:normAutofit/>
          </a:bodyPr>
          <a:lstStyle/>
          <a:p>
            <a:r>
              <a:rPr lang="en-NZ" sz="2000" dirty="0"/>
              <a:t>what is the problem, issue or starting point (consider the rhetorical situation)?</a:t>
            </a:r>
          </a:p>
          <a:p>
            <a:r>
              <a:rPr lang="en-NZ" sz="2000" dirty="0"/>
              <a:t>why is the form of analysis (methodology) of this report appropriate?</a:t>
            </a:r>
          </a:p>
          <a:p>
            <a:r>
              <a:rPr lang="en-NZ" sz="2000" dirty="0"/>
              <a:t>how is the research to be conducted? </a:t>
            </a:r>
          </a:p>
          <a:p>
            <a:r>
              <a:rPr lang="en-NZ" sz="2000" dirty="0"/>
              <a:t>what does the reader already know, and need to know, in order to grasp the problem?</a:t>
            </a:r>
          </a:p>
          <a:p>
            <a:r>
              <a:rPr lang="en-NZ" sz="2000" dirty="0"/>
              <a:t>what are the parameters of the problem?</a:t>
            </a:r>
          </a:p>
          <a:p>
            <a:r>
              <a:rPr lang="en-NZ" sz="2000" dirty="0"/>
              <a:t>what are the limits of the analysis?</a:t>
            </a:r>
          </a:p>
          <a:p>
            <a:r>
              <a:rPr lang="en-NZ" sz="2000" dirty="0"/>
              <a:t>what action is recommended?</a:t>
            </a:r>
          </a:p>
          <a:p>
            <a:pPr marL="0" indent="0">
              <a:buNone/>
            </a:pPr>
            <a:endParaRPr lang="en-NZ" sz="2000" dirty="0"/>
          </a:p>
          <a:p>
            <a:pPr marL="0" indent="0">
              <a:buNone/>
            </a:pPr>
            <a:r>
              <a:rPr lang="en-NZ" sz="2000" dirty="0"/>
              <a:t>Ask: what does the reader need to know in order to grasp the report’s rationale?</a:t>
            </a:r>
          </a:p>
          <a:p>
            <a:pPr marL="0" indent="0">
              <a:buNone/>
            </a:pPr>
            <a:endParaRPr lang="en-NZ" dirty="0"/>
          </a:p>
        </p:txBody>
      </p:sp>
    </p:spTree>
    <p:extLst>
      <p:ext uri="{BB962C8B-B14F-4D97-AF65-F5344CB8AC3E}">
        <p14:creationId xmlns:p14="http://schemas.microsoft.com/office/powerpoint/2010/main" val="297390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1DCF7-5DB5-4094-926B-A1A6282BB0FD}"/>
              </a:ext>
            </a:extLst>
          </p:cNvPr>
          <p:cNvSpPr>
            <a:spLocks noGrp="1"/>
          </p:cNvSpPr>
          <p:nvPr>
            <p:ph type="title"/>
          </p:nvPr>
        </p:nvSpPr>
        <p:spPr/>
        <p:txBody>
          <a:bodyPr>
            <a:normAutofit/>
          </a:bodyPr>
          <a:lstStyle/>
          <a:p>
            <a:r>
              <a:rPr lang="en-NZ" sz="2800" dirty="0"/>
              <a:t>executive summary (example)</a:t>
            </a:r>
          </a:p>
        </p:txBody>
      </p:sp>
      <p:sp>
        <p:nvSpPr>
          <p:cNvPr id="3" name="Content Placeholder 2">
            <a:extLst>
              <a:ext uri="{FF2B5EF4-FFF2-40B4-BE49-F238E27FC236}">
                <a16:creationId xmlns:a16="http://schemas.microsoft.com/office/drawing/2014/main" id="{26193EC8-3659-4AD0-99D6-9EDA6B1E76D5}"/>
              </a:ext>
            </a:extLst>
          </p:cNvPr>
          <p:cNvSpPr>
            <a:spLocks noGrp="1"/>
          </p:cNvSpPr>
          <p:nvPr>
            <p:ph idx="1"/>
          </p:nvPr>
        </p:nvSpPr>
        <p:spPr>
          <a:xfrm>
            <a:off x="838200" y="1387011"/>
            <a:ext cx="10515600" cy="4789952"/>
          </a:xfrm>
        </p:spPr>
        <p:txBody>
          <a:bodyPr>
            <a:normAutofit fontScale="77500" lnSpcReduction="20000"/>
          </a:bodyPr>
          <a:lstStyle/>
          <a:p>
            <a:pPr marL="0" indent="0">
              <a:lnSpc>
                <a:spcPct val="120000"/>
              </a:lnSpc>
              <a:spcBef>
                <a:spcPts val="0"/>
              </a:spcBef>
              <a:buNone/>
            </a:pPr>
            <a:r>
              <a:rPr lang="en-NZ" dirty="0"/>
              <a:t>This report examines why Law Limited loses approximately 40 per cent of its junior solicitors before their fourth year at the firm. The results are based on an analysis of current employment practice at the firm, a survey carried out on 80 per cent of junior staff, and comparative material that documents a similar situation within the law industry in other English-speaking countries. The report demonstrates that, for purposes of retention, the solicitors can be classified into three classes: those who will leave regardless of the action taken (30 per cent), those who will stay if action is taken (65%), and those who will stay regardless of whether action is taken or not (5 percent). Based on these findings, the report suggests that retention strategies should be aimed at making the solicitors feel valued and challenged. Methods proposed include a bonus scheme, a mentoring scheme and a professional development program.</a:t>
            </a:r>
          </a:p>
          <a:p>
            <a:pPr marL="0" indent="0">
              <a:lnSpc>
                <a:spcPct val="120000"/>
              </a:lnSpc>
              <a:spcBef>
                <a:spcPts val="0"/>
              </a:spcBef>
              <a:buNone/>
            </a:pPr>
            <a:endParaRPr lang="en-NZ" dirty="0"/>
          </a:p>
          <a:p>
            <a:pPr marL="0" indent="0">
              <a:lnSpc>
                <a:spcPct val="120000"/>
              </a:lnSpc>
              <a:spcBef>
                <a:spcPts val="0"/>
              </a:spcBef>
              <a:buNone/>
            </a:pPr>
            <a:r>
              <a:rPr lang="en-NZ" dirty="0"/>
              <a:t>(Marsden, 191).</a:t>
            </a:r>
          </a:p>
        </p:txBody>
      </p:sp>
    </p:spTree>
    <p:extLst>
      <p:ext uri="{BB962C8B-B14F-4D97-AF65-F5344CB8AC3E}">
        <p14:creationId xmlns:p14="http://schemas.microsoft.com/office/powerpoint/2010/main" val="321115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8D04-D9C7-4186-AA4D-C7902764C11E}"/>
              </a:ext>
            </a:extLst>
          </p:cNvPr>
          <p:cNvSpPr>
            <a:spLocks noGrp="1"/>
          </p:cNvSpPr>
          <p:nvPr>
            <p:ph type="title"/>
          </p:nvPr>
        </p:nvSpPr>
        <p:spPr/>
        <p:txBody>
          <a:bodyPr/>
          <a:lstStyle/>
          <a:p>
            <a:r>
              <a:rPr lang="en-NZ" dirty="0"/>
              <a:t>recommendations (example)</a:t>
            </a:r>
          </a:p>
        </p:txBody>
      </p:sp>
      <p:sp>
        <p:nvSpPr>
          <p:cNvPr id="3" name="Content Placeholder 2">
            <a:extLst>
              <a:ext uri="{FF2B5EF4-FFF2-40B4-BE49-F238E27FC236}">
                <a16:creationId xmlns:a16="http://schemas.microsoft.com/office/drawing/2014/main" id="{13619793-4C63-494E-BB75-2A16FBCCEF84}"/>
              </a:ext>
            </a:extLst>
          </p:cNvPr>
          <p:cNvSpPr>
            <a:spLocks noGrp="1"/>
          </p:cNvSpPr>
          <p:nvPr>
            <p:ph idx="1"/>
          </p:nvPr>
        </p:nvSpPr>
        <p:spPr>
          <a:xfrm>
            <a:off x="838200" y="1387011"/>
            <a:ext cx="10515600" cy="4789952"/>
          </a:xfrm>
        </p:spPr>
        <p:txBody>
          <a:bodyPr>
            <a:noAutofit/>
          </a:bodyPr>
          <a:lstStyle/>
          <a:p>
            <a:pPr marL="0" indent="0">
              <a:lnSpc>
                <a:spcPct val="100000"/>
              </a:lnSpc>
              <a:spcBef>
                <a:spcPts val="0"/>
              </a:spcBef>
              <a:buNone/>
            </a:pPr>
            <a:r>
              <a:rPr lang="en-NZ" sz="1800" dirty="0"/>
              <a:t>Following the results of the surveys discussed above, this report recommends the following actions:</a:t>
            </a:r>
          </a:p>
          <a:p>
            <a:pPr>
              <a:lnSpc>
                <a:spcPct val="100000"/>
              </a:lnSpc>
              <a:spcBef>
                <a:spcPts val="0"/>
              </a:spcBef>
            </a:pPr>
            <a:endParaRPr lang="en-NZ" sz="1800" dirty="0"/>
          </a:p>
          <a:p>
            <a:pPr marL="0" indent="0">
              <a:lnSpc>
                <a:spcPct val="100000"/>
              </a:lnSpc>
              <a:spcBef>
                <a:spcPts val="0"/>
              </a:spcBef>
              <a:buNone/>
            </a:pPr>
            <a:r>
              <a:rPr lang="en-NZ" sz="1800" dirty="0"/>
              <a:t>Implement a bonus scheme rewarding lawyers that surpass a given level of performance. The level of performance and the bonus should be decided by management in consultation with appointed junior lawyer representatives. Both type of bonus and level of performance should be reviewed every three years to ensure their relevance to changing industry standards.</a:t>
            </a:r>
          </a:p>
          <a:p>
            <a:pPr>
              <a:lnSpc>
                <a:spcPct val="100000"/>
              </a:lnSpc>
              <a:spcBef>
                <a:spcPts val="0"/>
              </a:spcBef>
            </a:pPr>
            <a:endParaRPr lang="en-NZ" sz="1800" dirty="0"/>
          </a:p>
          <a:p>
            <a:pPr marL="0" indent="0">
              <a:lnSpc>
                <a:spcPct val="100000"/>
              </a:lnSpc>
              <a:spcBef>
                <a:spcPts val="0"/>
              </a:spcBef>
              <a:buNone/>
            </a:pPr>
            <a:r>
              <a:rPr lang="en-NZ" sz="1800" dirty="0"/>
              <a:t>Organise a mentoring scheme where senior lawyers are paired with junior counterparts to discuss problems, aspirations and plans.</a:t>
            </a:r>
          </a:p>
          <a:p>
            <a:pPr>
              <a:lnSpc>
                <a:spcPct val="100000"/>
              </a:lnSpc>
              <a:spcBef>
                <a:spcPts val="0"/>
              </a:spcBef>
            </a:pPr>
            <a:endParaRPr lang="en-NZ" sz="1800" dirty="0"/>
          </a:p>
          <a:p>
            <a:pPr marL="0" indent="0">
              <a:lnSpc>
                <a:spcPct val="100000"/>
              </a:lnSpc>
              <a:spcBef>
                <a:spcPts val="0"/>
              </a:spcBef>
              <a:buNone/>
            </a:pPr>
            <a:r>
              <a:rPr lang="en-NZ" sz="1800" dirty="0"/>
              <a:t>Organise formal briefing meetings with management and junior staff to discuss problems of concern. These meetings should take place at least twice a year.</a:t>
            </a:r>
          </a:p>
          <a:p>
            <a:pPr>
              <a:lnSpc>
                <a:spcPct val="100000"/>
              </a:lnSpc>
              <a:spcBef>
                <a:spcPts val="0"/>
              </a:spcBef>
            </a:pPr>
            <a:endParaRPr lang="en-NZ" sz="1800" dirty="0"/>
          </a:p>
          <a:p>
            <a:pPr marL="0" indent="0">
              <a:lnSpc>
                <a:spcPct val="100000"/>
              </a:lnSpc>
              <a:spcBef>
                <a:spcPts val="0"/>
              </a:spcBef>
              <a:buNone/>
            </a:pPr>
            <a:r>
              <a:rPr lang="en-NZ" sz="1800" dirty="0"/>
              <a:t>Make changes to the budget to ensure that enough funds are available to maintain a regular orientation/professional development program. The recommended time allocated to this program is 15 hours per year for each staff member.</a:t>
            </a:r>
          </a:p>
          <a:p>
            <a:pPr marL="0" indent="0">
              <a:lnSpc>
                <a:spcPct val="100000"/>
              </a:lnSpc>
              <a:spcBef>
                <a:spcPts val="0"/>
              </a:spcBef>
              <a:buNone/>
            </a:pPr>
            <a:endParaRPr lang="en-NZ" sz="1800" dirty="0"/>
          </a:p>
          <a:p>
            <a:pPr marL="0" indent="0">
              <a:lnSpc>
                <a:spcPct val="100000"/>
              </a:lnSpc>
              <a:spcBef>
                <a:spcPts val="0"/>
              </a:spcBef>
              <a:buNone/>
            </a:pPr>
            <a:r>
              <a:rPr lang="en-NZ" sz="1800" dirty="0"/>
              <a:t>(</a:t>
            </a:r>
            <a:r>
              <a:rPr lang="en-NZ" sz="1800" dirty="0" err="1"/>
              <a:t>Marsen</a:t>
            </a:r>
            <a:r>
              <a:rPr lang="en-NZ" sz="1800" dirty="0"/>
              <a:t>, 191-192)</a:t>
            </a:r>
          </a:p>
          <a:p>
            <a:pPr marL="0" indent="0">
              <a:lnSpc>
                <a:spcPct val="100000"/>
              </a:lnSpc>
              <a:spcBef>
                <a:spcPts val="0"/>
              </a:spcBef>
              <a:buNone/>
            </a:pPr>
            <a:endParaRPr lang="en-NZ" sz="1800" dirty="0"/>
          </a:p>
          <a:p>
            <a:pPr marL="0" indent="0">
              <a:lnSpc>
                <a:spcPct val="100000"/>
              </a:lnSpc>
              <a:spcBef>
                <a:spcPts val="0"/>
              </a:spcBef>
              <a:buNone/>
            </a:pPr>
            <a:endParaRPr lang="en-NZ" sz="1800" dirty="0"/>
          </a:p>
        </p:txBody>
      </p:sp>
    </p:spTree>
    <p:extLst>
      <p:ext uri="{BB962C8B-B14F-4D97-AF65-F5344CB8AC3E}">
        <p14:creationId xmlns:p14="http://schemas.microsoft.com/office/powerpoint/2010/main" val="123575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2E320-E1DE-4A32-94E8-5967FFE5BE75}"/>
              </a:ext>
            </a:extLst>
          </p:cNvPr>
          <p:cNvSpPr>
            <a:spLocks noGrp="1"/>
          </p:cNvSpPr>
          <p:nvPr>
            <p:ph type="title"/>
          </p:nvPr>
        </p:nvSpPr>
        <p:spPr>
          <a:xfrm>
            <a:off x="838200" y="441435"/>
            <a:ext cx="10515600" cy="622052"/>
          </a:xfrm>
        </p:spPr>
        <p:txBody>
          <a:bodyPr>
            <a:normAutofit fontScale="90000"/>
          </a:bodyPr>
          <a:lstStyle/>
          <a:p>
            <a:br>
              <a:rPr lang="en-NZ" b="1" dirty="0">
                <a:solidFill>
                  <a:srgbClr val="C00000"/>
                </a:solidFill>
              </a:rPr>
            </a:br>
            <a:r>
              <a:rPr lang="en-NZ" dirty="0"/>
              <a:t>introduction</a:t>
            </a:r>
          </a:p>
        </p:txBody>
      </p:sp>
      <p:sp>
        <p:nvSpPr>
          <p:cNvPr id="3" name="Content Placeholder 2">
            <a:extLst>
              <a:ext uri="{FF2B5EF4-FFF2-40B4-BE49-F238E27FC236}">
                <a16:creationId xmlns:a16="http://schemas.microsoft.com/office/drawing/2014/main" id="{9200C2BA-8235-49EF-A815-57857D08F62A}"/>
              </a:ext>
            </a:extLst>
          </p:cNvPr>
          <p:cNvSpPr>
            <a:spLocks noGrp="1"/>
          </p:cNvSpPr>
          <p:nvPr>
            <p:ph sz="half" idx="1"/>
          </p:nvPr>
        </p:nvSpPr>
        <p:spPr>
          <a:xfrm>
            <a:off x="838200" y="1789043"/>
            <a:ext cx="5181600" cy="4939748"/>
          </a:xfrm>
        </p:spPr>
        <p:txBody>
          <a:bodyPr>
            <a:normAutofit fontScale="77500" lnSpcReduction="20000"/>
          </a:bodyPr>
          <a:lstStyle/>
          <a:p>
            <a:pPr marL="0" indent="0">
              <a:buNone/>
            </a:pPr>
            <a:r>
              <a:rPr lang="en-NZ" b="1" dirty="0"/>
              <a:t>report</a:t>
            </a:r>
          </a:p>
          <a:p>
            <a:r>
              <a:rPr lang="en-NZ" dirty="0"/>
              <a:t>purpose </a:t>
            </a:r>
          </a:p>
          <a:p>
            <a:pPr marL="0" indent="0">
              <a:buNone/>
            </a:pPr>
            <a:r>
              <a:rPr lang="en-NZ" dirty="0"/>
              <a:t>(topic and function of report)</a:t>
            </a:r>
          </a:p>
          <a:p>
            <a:r>
              <a:rPr lang="en-NZ" dirty="0"/>
              <a:t>overview/scope</a:t>
            </a:r>
          </a:p>
          <a:p>
            <a:r>
              <a:rPr lang="en-NZ" dirty="0"/>
              <a:t>background</a:t>
            </a:r>
          </a:p>
          <a:p>
            <a:r>
              <a:rPr lang="en-NZ" dirty="0"/>
              <a:t>situation/problem/issue</a:t>
            </a:r>
          </a:p>
          <a:p>
            <a:r>
              <a:rPr lang="en-NZ" dirty="0"/>
              <a:t>methodology</a:t>
            </a:r>
          </a:p>
          <a:p>
            <a:r>
              <a:rPr lang="en-NZ" dirty="0"/>
              <a:t>limitations and definitions</a:t>
            </a:r>
          </a:p>
          <a:p>
            <a:endParaRPr lang="en-NZ" dirty="0"/>
          </a:p>
          <a:p>
            <a:pPr marL="0" indent="0">
              <a:buNone/>
            </a:pPr>
            <a:r>
              <a:rPr lang="en-NZ" dirty="0"/>
              <a:t>analytic, investigative, informative (problem- and issue-oriented]</a:t>
            </a:r>
          </a:p>
          <a:p>
            <a:pPr marL="0" indent="0">
              <a:buNone/>
            </a:pPr>
            <a:endParaRPr lang="en-NZ" dirty="0"/>
          </a:p>
          <a:p>
            <a:pPr marL="0" indent="0">
              <a:buNone/>
            </a:pPr>
            <a:r>
              <a:rPr lang="en-NZ" dirty="0"/>
              <a:t>= what is wrong, what is not working, what needs changing</a:t>
            </a:r>
          </a:p>
          <a:p>
            <a:endParaRPr lang="en-NZ" dirty="0"/>
          </a:p>
        </p:txBody>
      </p:sp>
      <p:sp>
        <p:nvSpPr>
          <p:cNvPr id="4" name="Content Placeholder 3">
            <a:extLst>
              <a:ext uri="{FF2B5EF4-FFF2-40B4-BE49-F238E27FC236}">
                <a16:creationId xmlns:a16="http://schemas.microsoft.com/office/drawing/2014/main" id="{F2E3AC28-74B7-444E-BAB8-42399A83C8C1}"/>
              </a:ext>
            </a:extLst>
          </p:cNvPr>
          <p:cNvSpPr>
            <a:spLocks noGrp="1"/>
          </p:cNvSpPr>
          <p:nvPr>
            <p:ph sz="half" idx="2"/>
          </p:nvPr>
        </p:nvSpPr>
        <p:spPr>
          <a:xfrm>
            <a:off x="6172200" y="1928191"/>
            <a:ext cx="5181600" cy="4800600"/>
          </a:xfrm>
        </p:spPr>
        <p:txBody>
          <a:bodyPr>
            <a:normAutofit fontScale="77500" lnSpcReduction="20000"/>
          </a:bodyPr>
          <a:lstStyle/>
          <a:p>
            <a:pPr marL="0" indent="0">
              <a:buNone/>
            </a:pPr>
            <a:r>
              <a:rPr lang="en-NZ" b="1" dirty="0" err="1"/>
              <a:t>cf.essay</a:t>
            </a:r>
            <a:endParaRPr lang="en-NZ" b="1" dirty="0"/>
          </a:p>
          <a:p>
            <a:r>
              <a:rPr lang="en-NZ" dirty="0"/>
              <a:t>topic</a:t>
            </a:r>
          </a:p>
          <a:p>
            <a:r>
              <a:rPr lang="en-NZ" dirty="0"/>
              <a:t>necessary background/context</a:t>
            </a:r>
          </a:p>
          <a:p>
            <a:r>
              <a:rPr lang="en-NZ" dirty="0"/>
              <a:t>provisional or implied thesis</a:t>
            </a:r>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endParaRPr lang="en-NZ" dirty="0"/>
          </a:p>
          <a:p>
            <a:pPr marL="0" indent="0">
              <a:buNone/>
            </a:pPr>
            <a:r>
              <a:rPr lang="en-NZ" dirty="0"/>
              <a:t>develops understanding of issue</a:t>
            </a:r>
          </a:p>
          <a:p>
            <a:pPr marL="0" indent="0">
              <a:buNone/>
            </a:pPr>
            <a:endParaRPr lang="en-NZ" dirty="0"/>
          </a:p>
          <a:p>
            <a:pPr marL="0" indent="0">
              <a:buNone/>
            </a:pPr>
            <a:r>
              <a:rPr lang="en-NZ" dirty="0"/>
              <a:t>= discursive, exploratory, synthetic, open-ended</a:t>
            </a:r>
          </a:p>
          <a:p>
            <a:endParaRPr lang="en-NZ" dirty="0"/>
          </a:p>
        </p:txBody>
      </p:sp>
    </p:spTree>
    <p:extLst>
      <p:ext uri="{BB962C8B-B14F-4D97-AF65-F5344CB8AC3E}">
        <p14:creationId xmlns:p14="http://schemas.microsoft.com/office/powerpoint/2010/main" val="50054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5A8F13-F281-4BA4-AC2A-E06D27A12A58}"/>
              </a:ext>
            </a:extLst>
          </p:cNvPr>
          <p:cNvSpPr>
            <a:spLocks noGrp="1"/>
          </p:cNvSpPr>
          <p:nvPr>
            <p:ph idx="1"/>
          </p:nvPr>
        </p:nvSpPr>
        <p:spPr>
          <a:xfrm>
            <a:off x="838200" y="655983"/>
            <a:ext cx="10515600" cy="5520980"/>
          </a:xfrm>
        </p:spPr>
        <p:txBody>
          <a:bodyPr>
            <a:normAutofit fontScale="70000" lnSpcReduction="20000"/>
          </a:bodyPr>
          <a:lstStyle/>
          <a:p>
            <a:pPr marL="0" indent="0">
              <a:lnSpc>
                <a:spcPct val="100000"/>
              </a:lnSpc>
              <a:spcBef>
                <a:spcPts val="0"/>
              </a:spcBef>
              <a:buNone/>
            </a:pPr>
            <a:r>
              <a:rPr lang="en-NZ" b="1" dirty="0"/>
              <a:t>Layout of report</a:t>
            </a:r>
          </a:p>
          <a:p>
            <a:pPr marL="0" indent="0">
              <a:lnSpc>
                <a:spcPct val="100000"/>
              </a:lnSpc>
              <a:spcBef>
                <a:spcPts val="0"/>
              </a:spcBef>
              <a:buNone/>
            </a:pPr>
            <a:r>
              <a:rPr lang="en-NZ" dirty="0"/>
              <a:t> </a:t>
            </a:r>
          </a:p>
          <a:p>
            <a:pPr marL="0" indent="0">
              <a:lnSpc>
                <a:spcPct val="100000"/>
              </a:lnSpc>
              <a:spcBef>
                <a:spcPts val="0"/>
              </a:spcBef>
              <a:buNone/>
            </a:pPr>
            <a:r>
              <a:rPr lang="en-NZ" dirty="0"/>
              <a:t>Letter or memo of transmittal</a:t>
            </a:r>
          </a:p>
          <a:p>
            <a:pPr marL="0" indent="0">
              <a:lnSpc>
                <a:spcPct val="100000"/>
              </a:lnSpc>
              <a:spcBef>
                <a:spcPts val="0"/>
              </a:spcBef>
              <a:buNone/>
            </a:pPr>
            <a:r>
              <a:rPr lang="en-NZ" dirty="0"/>
              <a:t>Title page </a:t>
            </a:r>
          </a:p>
          <a:p>
            <a:pPr marL="0" indent="0">
              <a:lnSpc>
                <a:spcPct val="100000"/>
              </a:lnSpc>
              <a:spcBef>
                <a:spcPts val="0"/>
              </a:spcBef>
              <a:buNone/>
            </a:pPr>
            <a:endParaRPr lang="en-NZ" i="1" dirty="0"/>
          </a:p>
          <a:p>
            <a:pPr marL="0" indent="0">
              <a:lnSpc>
                <a:spcPct val="100000"/>
              </a:lnSpc>
              <a:spcBef>
                <a:spcPts val="0"/>
              </a:spcBef>
              <a:buNone/>
            </a:pPr>
            <a:r>
              <a:rPr lang="en-NZ" i="1" dirty="0"/>
              <a:t>Front matter</a:t>
            </a:r>
          </a:p>
          <a:p>
            <a:pPr marL="0" indent="0">
              <a:lnSpc>
                <a:spcPct val="100000"/>
              </a:lnSpc>
              <a:spcBef>
                <a:spcPts val="0"/>
              </a:spcBef>
              <a:buNone/>
            </a:pPr>
            <a:r>
              <a:rPr lang="en-NZ" dirty="0"/>
              <a:t>Acknowledgements (optional)</a:t>
            </a:r>
          </a:p>
          <a:p>
            <a:pPr marL="0" indent="0">
              <a:lnSpc>
                <a:spcPct val="100000"/>
              </a:lnSpc>
              <a:spcBef>
                <a:spcPts val="0"/>
              </a:spcBef>
              <a:buNone/>
            </a:pPr>
            <a:r>
              <a:rPr lang="en-NZ" dirty="0"/>
              <a:t>Executive summary</a:t>
            </a:r>
          </a:p>
          <a:p>
            <a:pPr marL="0" indent="0">
              <a:lnSpc>
                <a:spcPct val="100000"/>
              </a:lnSpc>
              <a:spcBef>
                <a:spcPts val="0"/>
              </a:spcBef>
              <a:buNone/>
            </a:pPr>
            <a:r>
              <a:rPr lang="en-NZ" dirty="0"/>
              <a:t>Table of contents</a:t>
            </a:r>
          </a:p>
          <a:p>
            <a:pPr marL="0" indent="0">
              <a:lnSpc>
                <a:spcPct val="100000"/>
              </a:lnSpc>
              <a:spcBef>
                <a:spcPts val="0"/>
              </a:spcBef>
              <a:buNone/>
            </a:pPr>
            <a:r>
              <a:rPr lang="en-NZ" dirty="0"/>
              <a:t>List of figures</a:t>
            </a:r>
          </a:p>
          <a:p>
            <a:pPr marL="0" indent="0">
              <a:lnSpc>
                <a:spcPct val="100000"/>
              </a:lnSpc>
              <a:spcBef>
                <a:spcPts val="0"/>
              </a:spcBef>
              <a:buNone/>
            </a:pPr>
            <a:endParaRPr lang="en-NZ" i="1" dirty="0"/>
          </a:p>
          <a:p>
            <a:pPr marL="0" indent="0">
              <a:lnSpc>
                <a:spcPct val="100000"/>
              </a:lnSpc>
              <a:spcBef>
                <a:spcPts val="0"/>
              </a:spcBef>
              <a:buNone/>
            </a:pPr>
            <a:r>
              <a:rPr lang="en-NZ" i="1" dirty="0"/>
              <a:t>Body</a:t>
            </a:r>
          </a:p>
          <a:p>
            <a:pPr marL="0" indent="0">
              <a:lnSpc>
                <a:spcPct val="100000"/>
              </a:lnSpc>
              <a:spcBef>
                <a:spcPts val="0"/>
              </a:spcBef>
              <a:buNone/>
            </a:pPr>
            <a:r>
              <a:rPr lang="en-NZ" dirty="0"/>
              <a:t>Introduction</a:t>
            </a:r>
          </a:p>
          <a:p>
            <a:pPr marL="0" indent="0">
              <a:lnSpc>
                <a:spcPct val="100000"/>
              </a:lnSpc>
              <a:spcBef>
                <a:spcPts val="0"/>
              </a:spcBef>
              <a:buNone/>
            </a:pPr>
            <a:r>
              <a:rPr lang="en-NZ" dirty="0"/>
              <a:t>Discussion – divided into sections with headings and sub-headings</a:t>
            </a:r>
          </a:p>
          <a:p>
            <a:pPr marL="0" indent="0">
              <a:lnSpc>
                <a:spcPct val="100000"/>
              </a:lnSpc>
              <a:spcBef>
                <a:spcPts val="0"/>
              </a:spcBef>
              <a:buNone/>
            </a:pPr>
            <a:r>
              <a:rPr lang="en-NZ" dirty="0"/>
              <a:t>Recommendations</a:t>
            </a:r>
          </a:p>
          <a:p>
            <a:pPr marL="0" indent="0">
              <a:lnSpc>
                <a:spcPct val="100000"/>
              </a:lnSpc>
              <a:spcBef>
                <a:spcPts val="0"/>
              </a:spcBef>
              <a:buNone/>
            </a:pPr>
            <a:endParaRPr lang="en-NZ" i="1" dirty="0"/>
          </a:p>
          <a:p>
            <a:pPr marL="0" indent="0">
              <a:lnSpc>
                <a:spcPct val="100000"/>
              </a:lnSpc>
              <a:spcBef>
                <a:spcPts val="0"/>
              </a:spcBef>
              <a:buNone/>
            </a:pPr>
            <a:r>
              <a:rPr lang="en-NZ" i="1" dirty="0"/>
              <a:t>End matter</a:t>
            </a:r>
          </a:p>
          <a:p>
            <a:pPr marL="0" indent="0">
              <a:lnSpc>
                <a:spcPct val="100000"/>
              </a:lnSpc>
              <a:spcBef>
                <a:spcPts val="0"/>
              </a:spcBef>
              <a:buNone/>
            </a:pPr>
            <a:r>
              <a:rPr lang="en-NZ" dirty="0"/>
              <a:t>References</a:t>
            </a:r>
          </a:p>
          <a:p>
            <a:pPr marL="0" indent="0">
              <a:lnSpc>
                <a:spcPct val="100000"/>
              </a:lnSpc>
              <a:spcBef>
                <a:spcPts val="0"/>
              </a:spcBef>
              <a:buNone/>
            </a:pPr>
            <a:r>
              <a:rPr lang="en-NZ" dirty="0"/>
              <a:t>Glossary (optional)</a:t>
            </a:r>
          </a:p>
          <a:p>
            <a:pPr marL="0" indent="0">
              <a:lnSpc>
                <a:spcPct val="100000"/>
              </a:lnSpc>
              <a:spcBef>
                <a:spcPts val="0"/>
              </a:spcBef>
              <a:buNone/>
            </a:pPr>
            <a:r>
              <a:rPr lang="en-NZ" dirty="0"/>
              <a:t>Appendices (optional)                                  </a:t>
            </a:r>
          </a:p>
          <a:p>
            <a:pPr marL="0" indent="0">
              <a:lnSpc>
                <a:spcPct val="100000"/>
              </a:lnSpc>
              <a:spcBef>
                <a:spcPts val="0"/>
              </a:spcBef>
              <a:buNone/>
            </a:pPr>
            <a:endParaRPr lang="en-NZ" dirty="0"/>
          </a:p>
          <a:p>
            <a:pPr marL="0" indent="0">
              <a:lnSpc>
                <a:spcPct val="100000"/>
              </a:lnSpc>
              <a:spcBef>
                <a:spcPts val="0"/>
              </a:spcBef>
              <a:buNone/>
            </a:pPr>
            <a:r>
              <a:rPr lang="en-NZ" dirty="0"/>
              <a:t>(</a:t>
            </a:r>
            <a:r>
              <a:rPr lang="en-NZ" dirty="0" err="1"/>
              <a:t>Marsen</a:t>
            </a:r>
            <a:r>
              <a:rPr lang="en-NZ" dirty="0"/>
              <a:t>, p.190)</a:t>
            </a:r>
          </a:p>
          <a:p>
            <a:endParaRPr lang="en-NZ" dirty="0"/>
          </a:p>
        </p:txBody>
      </p:sp>
    </p:spTree>
    <p:extLst>
      <p:ext uri="{BB962C8B-B14F-4D97-AF65-F5344CB8AC3E}">
        <p14:creationId xmlns:p14="http://schemas.microsoft.com/office/powerpoint/2010/main" val="2700126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73271-F5F4-4E79-8F92-A998C69DD8A8}"/>
              </a:ext>
            </a:extLst>
          </p:cNvPr>
          <p:cNvSpPr>
            <a:spLocks noGrp="1"/>
          </p:cNvSpPr>
          <p:nvPr>
            <p:ph type="title"/>
          </p:nvPr>
        </p:nvSpPr>
        <p:spPr>
          <a:xfrm>
            <a:off x="838200" y="365125"/>
            <a:ext cx="4370798" cy="1325563"/>
          </a:xfrm>
        </p:spPr>
        <p:txBody>
          <a:bodyPr/>
          <a:lstStyle/>
          <a:p>
            <a:r>
              <a:rPr lang="en-NZ" dirty="0"/>
              <a:t>section principles</a:t>
            </a:r>
          </a:p>
        </p:txBody>
      </p:sp>
      <p:sp>
        <p:nvSpPr>
          <p:cNvPr id="3" name="Content Placeholder 2">
            <a:extLst>
              <a:ext uri="{FF2B5EF4-FFF2-40B4-BE49-F238E27FC236}">
                <a16:creationId xmlns:a16="http://schemas.microsoft.com/office/drawing/2014/main" id="{5897C01E-DB16-47EA-A00E-AD4A23C07A49}"/>
              </a:ext>
            </a:extLst>
          </p:cNvPr>
          <p:cNvSpPr>
            <a:spLocks noGrp="1"/>
          </p:cNvSpPr>
          <p:nvPr>
            <p:ph sz="half" idx="1"/>
          </p:nvPr>
        </p:nvSpPr>
        <p:spPr/>
        <p:txBody>
          <a:bodyPr/>
          <a:lstStyle/>
          <a:p>
            <a:r>
              <a:rPr lang="en-NZ" dirty="0"/>
              <a:t>not too long or short</a:t>
            </a:r>
          </a:p>
          <a:p>
            <a:r>
              <a:rPr lang="en-NZ" dirty="0"/>
              <a:t>even-sized</a:t>
            </a:r>
          </a:p>
          <a:p>
            <a:r>
              <a:rPr lang="en-NZ" dirty="0"/>
              <a:t>chunked /blocked</a:t>
            </a:r>
          </a:p>
          <a:p>
            <a:r>
              <a:rPr lang="en-NZ" dirty="0"/>
              <a:t>parallel</a:t>
            </a:r>
          </a:p>
          <a:p>
            <a:r>
              <a:rPr lang="en-NZ" dirty="0"/>
              <a:t>hierarchized </a:t>
            </a:r>
          </a:p>
          <a:p>
            <a:pPr marL="0" indent="0">
              <a:buNone/>
            </a:pPr>
            <a:r>
              <a:rPr lang="en-NZ" dirty="0"/>
              <a:t>(subordinate sub-section to section)</a:t>
            </a:r>
          </a:p>
          <a:p>
            <a:r>
              <a:rPr lang="en-NZ" dirty="0"/>
              <a:t>importance highlighted by font (or underlined)</a:t>
            </a:r>
          </a:p>
          <a:p>
            <a:endParaRPr lang="en-NZ" dirty="0"/>
          </a:p>
        </p:txBody>
      </p:sp>
    </p:spTree>
    <p:extLst>
      <p:ext uri="{BB962C8B-B14F-4D97-AF65-F5344CB8AC3E}">
        <p14:creationId xmlns:p14="http://schemas.microsoft.com/office/powerpoint/2010/main" val="1247861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14071</TotalTime>
  <Words>2227</Words>
  <Application>Microsoft Office PowerPoint</Application>
  <PresentationFormat>Widescreen</PresentationFormat>
  <Paragraphs>369</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Comms 200  Week 10: teamwork  and presentation</vt:lpstr>
      <vt:lpstr>writing reports: report types</vt:lpstr>
      <vt:lpstr>PowerPoint Presentation</vt:lpstr>
      <vt:lpstr>executive summary</vt:lpstr>
      <vt:lpstr>executive summary (example)</vt:lpstr>
      <vt:lpstr>recommendations (example)</vt:lpstr>
      <vt:lpstr> introduction</vt:lpstr>
      <vt:lpstr>PowerPoint Presentation</vt:lpstr>
      <vt:lpstr>section principles</vt:lpstr>
      <vt:lpstr>numbering of report sections #1: alphanumeric </vt:lpstr>
      <vt:lpstr>numbering of report sections #2: decimal</vt:lpstr>
      <vt:lpstr>paragraphing #1</vt:lpstr>
      <vt:lpstr>paragraphing #2</vt:lpstr>
      <vt:lpstr>visual aids (document design) </vt:lpstr>
      <vt:lpstr>principles of critical thinking</vt:lpstr>
      <vt:lpstr>fallacies of reasoning (critical fallacies)</vt:lpstr>
      <vt:lpstr>PowerPoint Presentation</vt:lpstr>
      <vt:lpstr>teamwork concepts (overview)</vt:lpstr>
      <vt:lpstr>teamwork principles (summary)</vt:lpstr>
      <vt:lpstr>PowerPoint Presentation</vt:lpstr>
      <vt:lpstr>effective listening </vt:lpstr>
      <vt:lpstr>listening</vt:lpstr>
      <vt:lpstr>presentation principles #1 (‘the material’)</vt:lpstr>
      <vt:lpstr>presentation  principles #2 (‘the situation’)</vt:lpstr>
      <vt:lpstr>presentation principles #3 (‘the address’)</vt:lpstr>
      <vt:lpstr>the importance of being nervous</vt:lpstr>
      <vt:lpstr>using powerpoint</vt:lpstr>
      <vt:lpstr>PowerPoint Presentation</vt:lpstr>
      <vt:lpstr>presentation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Comms 200: Writing in the Workplace</dc:title>
  <dc:creator>Stephen Turner</dc:creator>
  <cp:lastModifiedBy>Stephen Turner</cp:lastModifiedBy>
  <cp:revision>332</cp:revision>
  <cp:lastPrinted>2019-05-22T03:38:25Z</cp:lastPrinted>
  <dcterms:created xsi:type="dcterms:W3CDTF">2017-07-26T02:26:36Z</dcterms:created>
  <dcterms:modified xsi:type="dcterms:W3CDTF">2019-05-22T07:39:28Z</dcterms:modified>
</cp:coreProperties>
</file>