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61" r:id="rId3"/>
    <p:sldId id="264" r:id="rId4"/>
    <p:sldId id="262" r:id="rId5"/>
    <p:sldId id="263" r:id="rId6"/>
    <p:sldId id="265" r:id="rId7"/>
    <p:sldId id="266" r:id="rId8"/>
    <p:sldId id="267" r:id="rId9"/>
    <p:sldId id="268" r:id="rId10"/>
    <p:sldId id="269"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87"/>
  </p:normalViewPr>
  <p:slideViewPr>
    <p:cSldViewPr snapToGrid="0" snapToObjects="1">
      <p:cViewPr varScale="1">
        <p:scale>
          <a:sx n="111" d="100"/>
          <a:sy n="111" d="100"/>
        </p:scale>
        <p:origin x="6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9092E-44A3-AF48-8933-6FAFEDEC39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7BF161-BB82-324B-8EFF-7D92BB7BF6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1575A0-1368-F04E-AB6B-24726CE1B85A}"/>
              </a:ext>
            </a:extLst>
          </p:cNvPr>
          <p:cNvSpPr>
            <a:spLocks noGrp="1"/>
          </p:cNvSpPr>
          <p:nvPr>
            <p:ph type="dt" sz="half" idx="10"/>
          </p:nvPr>
        </p:nvSpPr>
        <p:spPr/>
        <p:txBody>
          <a:bodyPr/>
          <a:lstStyle/>
          <a:p>
            <a:fld id="{17569B58-9AFA-624E-8AAA-86DE6A434ACC}" type="datetimeFigureOut">
              <a:rPr lang="en-US" smtClean="0"/>
              <a:t>5/30/19</a:t>
            </a:fld>
            <a:endParaRPr lang="en-US"/>
          </a:p>
        </p:txBody>
      </p:sp>
      <p:sp>
        <p:nvSpPr>
          <p:cNvPr id="5" name="Footer Placeholder 4">
            <a:extLst>
              <a:ext uri="{FF2B5EF4-FFF2-40B4-BE49-F238E27FC236}">
                <a16:creationId xmlns:a16="http://schemas.microsoft.com/office/drawing/2014/main" id="{8FF9AAE1-3D42-0341-8D05-84D8BEBC5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F01A2-0CFA-EF42-B0FC-A326A83AAC45}"/>
              </a:ext>
            </a:extLst>
          </p:cNvPr>
          <p:cNvSpPr>
            <a:spLocks noGrp="1"/>
          </p:cNvSpPr>
          <p:nvPr>
            <p:ph type="sldNum" sz="quarter" idx="12"/>
          </p:nvPr>
        </p:nvSpPr>
        <p:spPr/>
        <p:txBody>
          <a:bodyPr/>
          <a:lstStyle/>
          <a:p>
            <a:fld id="{55D9CBD4-30D2-374B-AB94-48D6FD1999E9}" type="slidenum">
              <a:rPr lang="en-US" smtClean="0"/>
              <a:t>‹#›</a:t>
            </a:fld>
            <a:endParaRPr lang="en-US"/>
          </a:p>
        </p:txBody>
      </p:sp>
    </p:spTree>
    <p:extLst>
      <p:ext uri="{BB962C8B-B14F-4D97-AF65-F5344CB8AC3E}">
        <p14:creationId xmlns:p14="http://schemas.microsoft.com/office/powerpoint/2010/main" val="345567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A9FF0-9EF8-B442-9C0F-91D21F7577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83447E-49D3-9B41-9AE2-9391FD3000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7B59DF-5C0B-8043-BC0A-DD2E390A58E2}"/>
              </a:ext>
            </a:extLst>
          </p:cNvPr>
          <p:cNvSpPr>
            <a:spLocks noGrp="1"/>
          </p:cNvSpPr>
          <p:nvPr>
            <p:ph type="dt" sz="half" idx="10"/>
          </p:nvPr>
        </p:nvSpPr>
        <p:spPr/>
        <p:txBody>
          <a:bodyPr/>
          <a:lstStyle/>
          <a:p>
            <a:fld id="{17569B58-9AFA-624E-8AAA-86DE6A434ACC}" type="datetimeFigureOut">
              <a:rPr lang="en-US" smtClean="0"/>
              <a:t>5/30/19</a:t>
            </a:fld>
            <a:endParaRPr lang="en-US"/>
          </a:p>
        </p:txBody>
      </p:sp>
      <p:sp>
        <p:nvSpPr>
          <p:cNvPr id="5" name="Footer Placeholder 4">
            <a:extLst>
              <a:ext uri="{FF2B5EF4-FFF2-40B4-BE49-F238E27FC236}">
                <a16:creationId xmlns:a16="http://schemas.microsoft.com/office/drawing/2014/main" id="{A6794776-63FE-614E-994A-09D53D89B8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34583-AEEA-0146-B984-FEE1D95D9ACF}"/>
              </a:ext>
            </a:extLst>
          </p:cNvPr>
          <p:cNvSpPr>
            <a:spLocks noGrp="1"/>
          </p:cNvSpPr>
          <p:nvPr>
            <p:ph type="sldNum" sz="quarter" idx="12"/>
          </p:nvPr>
        </p:nvSpPr>
        <p:spPr/>
        <p:txBody>
          <a:bodyPr/>
          <a:lstStyle/>
          <a:p>
            <a:fld id="{55D9CBD4-30D2-374B-AB94-48D6FD1999E9}" type="slidenum">
              <a:rPr lang="en-US" smtClean="0"/>
              <a:t>‹#›</a:t>
            </a:fld>
            <a:endParaRPr lang="en-US"/>
          </a:p>
        </p:txBody>
      </p:sp>
    </p:spTree>
    <p:extLst>
      <p:ext uri="{BB962C8B-B14F-4D97-AF65-F5344CB8AC3E}">
        <p14:creationId xmlns:p14="http://schemas.microsoft.com/office/powerpoint/2010/main" val="276290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C22D82-FEA4-9544-8828-DD3650B0D2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F90D1D-0D35-7443-BEF8-559F32D2CA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204EFD-8022-FA45-B01A-D641D8A91A95}"/>
              </a:ext>
            </a:extLst>
          </p:cNvPr>
          <p:cNvSpPr>
            <a:spLocks noGrp="1"/>
          </p:cNvSpPr>
          <p:nvPr>
            <p:ph type="dt" sz="half" idx="10"/>
          </p:nvPr>
        </p:nvSpPr>
        <p:spPr/>
        <p:txBody>
          <a:bodyPr/>
          <a:lstStyle/>
          <a:p>
            <a:fld id="{17569B58-9AFA-624E-8AAA-86DE6A434ACC}" type="datetimeFigureOut">
              <a:rPr lang="en-US" smtClean="0"/>
              <a:t>5/30/19</a:t>
            </a:fld>
            <a:endParaRPr lang="en-US"/>
          </a:p>
        </p:txBody>
      </p:sp>
      <p:sp>
        <p:nvSpPr>
          <p:cNvPr id="5" name="Footer Placeholder 4">
            <a:extLst>
              <a:ext uri="{FF2B5EF4-FFF2-40B4-BE49-F238E27FC236}">
                <a16:creationId xmlns:a16="http://schemas.microsoft.com/office/drawing/2014/main" id="{99BBB4D7-00CA-DD4A-A93B-C638234A39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9F90F-AEC9-CF42-B63A-5EDA3CC7E94D}"/>
              </a:ext>
            </a:extLst>
          </p:cNvPr>
          <p:cNvSpPr>
            <a:spLocks noGrp="1"/>
          </p:cNvSpPr>
          <p:nvPr>
            <p:ph type="sldNum" sz="quarter" idx="12"/>
          </p:nvPr>
        </p:nvSpPr>
        <p:spPr/>
        <p:txBody>
          <a:bodyPr/>
          <a:lstStyle/>
          <a:p>
            <a:fld id="{55D9CBD4-30D2-374B-AB94-48D6FD1999E9}" type="slidenum">
              <a:rPr lang="en-US" smtClean="0"/>
              <a:t>‹#›</a:t>
            </a:fld>
            <a:endParaRPr lang="en-US"/>
          </a:p>
        </p:txBody>
      </p:sp>
    </p:spTree>
    <p:extLst>
      <p:ext uri="{BB962C8B-B14F-4D97-AF65-F5344CB8AC3E}">
        <p14:creationId xmlns:p14="http://schemas.microsoft.com/office/powerpoint/2010/main" val="43197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25D4-6C1B-3641-BBAA-8AD3509C38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0576DF-11A0-4945-B5EF-86E85D22E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4C1B4-B256-6A42-B047-8541E5B78E76}"/>
              </a:ext>
            </a:extLst>
          </p:cNvPr>
          <p:cNvSpPr>
            <a:spLocks noGrp="1"/>
          </p:cNvSpPr>
          <p:nvPr>
            <p:ph type="dt" sz="half" idx="10"/>
          </p:nvPr>
        </p:nvSpPr>
        <p:spPr/>
        <p:txBody>
          <a:bodyPr/>
          <a:lstStyle/>
          <a:p>
            <a:fld id="{17569B58-9AFA-624E-8AAA-86DE6A434ACC}" type="datetimeFigureOut">
              <a:rPr lang="en-US" smtClean="0"/>
              <a:t>5/30/19</a:t>
            </a:fld>
            <a:endParaRPr lang="en-US"/>
          </a:p>
        </p:txBody>
      </p:sp>
      <p:sp>
        <p:nvSpPr>
          <p:cNvPr id="5" name="Footer Placeholder 4">
            <a:extLst>
              <a:ext uri="{FF2B5EF4-FFF2-40B4-BE49-F238E27FC236}">
                <a16:creationId xmlns:a16="http://schemas.microsoft.com/office/drawing/2014/main" id="{84FB6313-707B-EA4E-AC51-D47A1B260D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ED013A-C90E-AD42-A7ED-EFB131688070}"/>
              </a:ext>
            </a:extLst>
          </p:cNvPr>
          <p:cNvSpPr>
            <a:spLocks noGrp="1"/>
          </p:cNvSpPr>
          <p:nvPr>
            <p:ph type="sldNum" sz="quarter" idx="12"/>
          </p:nvPr>
        </p:nvSpPr>
        <p:spPr/>
        <p:txBody>
          <a:bodyPr/>
          <a:lstStyle/>
          <a:p>
            <a:fld id="{55D9CBD4-30D2-374B-AB94-48D6FD1999E9}" type="slidenum">
              <a:rPr lang="en-US" smtClean="0"/>
              <a:t>‹#›</a:t>
            </a:fld>
            <a:endParaRPr lang="en-US"/>
          </a:p>
        </p:txBody>
      </p:sp>
    </p:spTree>
    <p:extLst>
      <p:ext uri="{BB962C8B-B14F-4D97-AF65-F5344CB8AC3E}">
        <p14:creationId xmlns:p14="http://schemas.microsoft.com/office/powerpoint/2010/main" val="280642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0719A-F6C8-3B45-8EF4-D031537C5E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9A8AAF-4469-404F-9EC9-58CA9D010C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71C82B-8773-4A4B-AE0E-22B59FA903D5}"/>
              </a:ext>
            </a:extLst>
          </p:cNvPr>
          <p:cNvSpPr>
            <a:spLocks noGrp="1"/>
          </p:cNvSpPr>
          <p:nvPr>
            <p:ph type="dt" sz="half" idx="10"/>
          </p:nvPr>
        </p:nvSpPr>
        <p:spPr/>
        <p:txBody>
          <a:bodyPr/>
          <a:lstStyle/>
          <a:p>
            <a:fld id="{17569B58-9AFA-624E-8AAA-86DE6A434ACC}" type="datetimeFigureOut">
              <a:rPr lang="en-US" smtClean="0"/>
              <a:t>5/30/19</a:t>
            </a:fld>
            <a:endParaRPr lang="en-US"/>
          </a:p>
        </p:txBody>
      </p:sp>
      <p:sp>
        <p:nvSpPr>
          <p:cNvPr id="5" name="Footer Placeholder 4">
            <a:extLst>
              <a:ext uri="{FF2B5EF4-FFF2-40B4-BE49-F238E27FC236}">
                <a16:creationId xmlns:a16="http://schemas.microsoft.com/office/drawing/2014/main" id="{21687289-F00D-524C-806B-B6186ED07D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1C39C-A1F9-4447-B4DB-BC3045C0AC48}"/>
              </a:ext>
            </a:extLst>
          </p:cNvPr>
          <p:cNvSpPr>
            <a:spLocks noGrp="1"/>
          </p:cNvSpPr>
          <p:nvPr>
            <p:ph type="sldNum" sz="quarter" idx="12"/>
          </p:nvPr>
        </p:nvSpPr>
        <p:spPr/>
        <p:txBody>
          <a:bodyPr/>
          <a:lstStyle/>
          <a:p>
            <a:fld id="{55D9CBD4-30D2-374B-AB94-48D6FD1999E9}" type="slidenum">
              <a:rPr lang="en-US" smtClean="0"/>
              <a:t>‹#›</a:t>
            </a:fld>
            <a:endParaRPr lang="en-US"/>
          </a:p>
        </p:txBody>
      </p:sp>
    </p:spTree>
    <p:extLst>
      <p:ext uri="{BB962C8B-B14F-4D97-AF65-F5344CB8AC3E}">
        <p14:creationId xmlns:p14="http://schemas.microsoft.com/office/powerpoint/2010/main" val="264112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7C7C-DA97-CB4C-86A5-708DC5E155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4124FC-8CBE-7345-80BF-A609208B0D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81CEC4-9CA3-794E-9E96-B1392F716B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B58D43-535D-C849-87C2-F3BB57CD75E4}"/>
              </a:ext>
            </a:extLst>
          </p:cNvPr>
          <p:cNvSpPr>
            <a:spLocks noGrp="1"/>
          </p:cNvSpPr>
          <p:nvPr>
            <p:ph type="dt" sz="half" idx="10"/>
          </p:nvPr>
        </p:nvSpPr>
        <p:spPr/>
        <p:txBody>
          <a:bodyPr/>
          <a:lstStyle/>
          <a:p>
            <a:fld id="{17569B58-9AFA-624E-8AAA-86DE6A434ACC}" type="datetimeFigureOut">
              <a:rPr lang="en-US" smtClean="0"/>
              <a:t>5/30/19</a:t>
            </a:fld>
            <a:endParaRPr lang="en-US"/>
          </a:p>
        </p:txBody>
      </p:sp>
      <p:sp>
        <p:nvSpPr>
          <p:cNvPr id="6" name="Footer Placeholder 5">
            <a:extLst>
              <a:ext uri="{FF2B5EF4-FFF2-40B4-BE49-F238E27FC236}">
                <a16:creationId xmlns:a16="http://schemas.microsoft.com/office/drawing/2014/main" id="{337A3F9E-C040-644C-BE61-1D6876477C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B71689-3550-2041-BE2C-B8AAC614399A}"/>
              </a:ext>
            </a:extLst>
          </p:cNvPr>
          <p:cNvSpPr>
            <a:spLocks noGrp="1"/>
          </p:cNvSpPr>
          <p:nvPr>
            <p:ph type="sldNum" sz="quarter" idx="12"/>
          </p:nvPr>
        </p:nvSpPr>
        <p:spPr/>
        <p:txBody>
          <a:bodyPr/>
          <a:lstStyle/>
          <a:p>
            <a:fld id="{55D9CBD4-30D2-374B-AB94-48D6FD1999E9}" type="slidenum">
              <a:rPr lang="en-US" smtClean="0"/>
              <a:t>‹#›</a:t>
            </a:fld>
            <a:endParaRPr lang="en-US"/>
          </a:p>
        </p:txBody>
      </p:sp>
    </p:spTree>
    <p:extLst>
      <p:ext uri="{BB962C8B-B14F-4D97-AF65-F5344CB8AC3E}">
        <p14:creationId xmlns:p14="http://schemas.microsoft.com/office/powerpoint/2010/main" val="848379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23B9-7896-DD43-83E2-D6D6845D77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CF6FB4-6ABA-1E4D-9AD4-FCA12C7810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DFB32B-DF7A-BC4E-BED7-935BD729BE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D50DA6-585D-E64E-B89D-A8BEC4149E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378CF6-E27B-9C49-8EFF-B721E00FF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32C2B2-5379-3248-AA4C-E9C9023C7B2C}"/>
              </a:ext>
            </a:extLst>
          </p:cNvPr>
          <p:cNvSpPr>
            <a:spLocks noGrp="1"/>
          </p:cNvSpPr>
          <p:nvPr>
            <p:ph type="dt" sz="half" idx="10"/>
          </p:nvPr>
        </p:nvSpPr>
        <p:spPr/>
        <p:txBody>
          <a:bodyPr/>
          <a:lstStyle/>
          <a:p>
            <a:fld id="{17569B58-9AFA-624E-8AAA-86DE6A434ACC}" type="datetimeFigureOut">
              <a:rPr lang="en-US" smtClean="0"/>
              <a:t>5/30/19</a:t>
            </a:fld>
            <a:endParaRPr lang="en-US"/>
          </a:p>
        </p:txBody>
      </p:sp>
      <p:sp>
        <p:nvSpPr>
          <p:cNvPr id="8" name="Footer Placeholder 7">
            <a:extLst>
              <a:ext uri="{FF2B5EF4-FFF2-40B4-BE49-F238E27FC236}">
                <a16:creationId xmlns:a16="http://schemas.microsoft.com/office/drawing/2014/main" id="{C6BD0776-3C6E-EC4F-A779-FE196F38B2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4D7EFF-5F72-B840-8952-4CFE9678A72E}"/>
              </a:ext>
            </a:extLst>
          </p:cNvPr>
          <p:cNvSpPr>
            <a:spLocks noGrp="1"/>
          </p:cNvSpPr>
          <p:nvPr>
            <p:ph type="sldNum" sz="quarter" idx="12"/>
          </p:nvPr>
        </p:nvSpPr>
        <p:spPr/>
        <p:txBody>
          <a:bodyPr/>
          <a:lstStyle/>
          <a:p>
            <a:fld id="{55D9CBD4-30D2-374B-AB94-48D6FD1999E9}" type="slidenum">
              <a:rPr lang="en-US" smtClean="0"/>
              <a:t>‹#›</a:t>
            </a:fld>
            <a:endParaRPr lang="en-US"/>
          </a:p>
        </p:txBody>
      </p:sp>
    </p:spTree>
    <p:extLst>
      <p:ext uri="{BB962C8B-B14F-4D97-AF65-F5344CB8AC3E}">
        <p14:creationId xmlns:p14="http://schemas.microsoft.com/office/powerpoint/2010/main" val="2142707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2EE7-FB64-9340-83A1-32FE9D5A35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3C4119-5DC5-D948-81D5-541A0AA4D5A3}"/>
              </a:ext>
            </a:extLst>
          </p:cNvPr>
          <p:cNvSpPr>
            <a:spLocks noGrp="1"/>
          </p:cNvSpPr>
          <p:nvPr>
            <p:ph type="dt" sz="half" idx="10"/>
          </p:nvPr>
        </p:nvSpPr>
        <p:spPr/>
        <p:txBody>
          <a:bodyPr/>
          <a:lstStyle/>
          <a:p>
            <a:fld id="{17569B58-9AFA-624E-8AAA-86DE6A434ACC}" type="datetimeFigureOut">
              <a:rPr lang="en-US" smtClean="0"/>
              <a:t>5/30/19</a:t>
            </a:fld>
            <a:endParaRPr lang="en-US"/>
          </a:p>
        </p:txBody>
      </p:sp>
      <p:sp>
        <p:nvSpPr>
          <p:cNvPr id="4" name="Footer Placeholder 3">
            <a:extLst>
              <a:ext uri="{FF2B5EF4-FFF2-40B4-BE49-F238E27FC236}">
                <a16:creationId xmlns:a16="http://schemas.microsoft.com/office/drawing/2014/main" id="{EE18B145-4250-4D49-A0CC-E144BB451F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75874B-CB1F-814D-A890-63E67993510C}"/>
              </a:ext>
            </a:extLst>
          </p:cNvPr>
          <p:cNvSpPr>
            <a:spLocks noGrp="1"/>
          </p:cNvSpPr>
          <p:nvPr>
            <p:ph type="sldNum" sz="quarter" idx="12"/>
          </p:nvPr>
        </p:nvSpPr>
        <p:spPr/>
        <p:txBody>
          <a:bodyPr/>
          <a:lstStyle/>
          <a:p>
            <a:fld id="{55D9CBD4-30D2-374B-AB94-48D6FD1999E9}" type="slidenum">
              <a:rPr lang="en-US" smtClean="0"/>
              <a:t>‹#›</a:t>
            </a:fld>
            <a:endParaRPr lang="en-US"/>
          </a:p>
        </p:txBody>
      </p:sp>
    </p:spTree>
    <p:extLst>
      <p:ext uri="{BB962C8B-B14F-4D97-AF65-F5344CB8AC3E}">
        <p14:creationId xmlns:p14="http://schemas.microsoft.com/office/powerpoint/2010/main" val="402103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C1507A-D6EA-8942-A1F3-8698D49D755A}"/>
              </a:ext>
            </a:extLst>
          </p:cNvPr>
          <p:cNvSpPr>
            <a:spLocks noGrp="1"/>
          </p:cNvSpPr>
          <p:nvPr>
            <p:ph type="dt" sz="half" idx="10"/>
          </p:nvPr>
        </p:nvSpPr>
        <p:spPr/>
        <p:txBody>
          <a:bodyPr/>
          <a:lstStyle/>
          <a:p>
            <a:fld id="{17569B58-9AFA-624E-8AAA-86DE6A434ACC}" type="datetimeFigureOut">
              <a:rPr lang="en-US" smtClean="0"/>
              <a:t>5/30/19</a:t>
            </a:fld>
            <a:endParaRPr lang="en-US"/>
          </a:p>
        </p:txBody>
      </p:sp>
      <p:sp>
        <p:nvSpPr>
          <p:cNvPr id="3" name="Footer Placeholder 2">
            <a:extLst>
              <a:ext uri="{FF2B5EF4-FFF2-40B4-BE49-F238E27FC236}">
                <a16:creationId xmlns:a16="http://schemas.microsoft.com/office/drawing/2014/main" id="{E877B09C-E4D5-C247-A07F-151C80210D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BD7549-D845-E844-A7DD-219ED351D71F}"/>
              </a:ext>
            </a:extLst>
          </p:cNvPr>
          <p:cNvSpPr>
            <a:spLocks noGrp="1"/>
          </p:cNvSpPr>
          <p:nvPr>
            <p:ph type="sldNum" sz="quarter" idx="12"/>
          </p:nvPr>
        </p:nvSpPr>
        <p:spPr/>
        <p:txBody>
          <a:bodyPr/>
          <a:lstStyle/>
          <a:p>
            <a:fld id="{55D9CBD4-30D2-374B-AB94-48D6FD1999E9}" type="slidenum">
              <a:rPr lang="en-US" smtClean="0"/>
              <a:t>‹#›</a:t>
            </a:fld>
            <a:endParaRPr lang="en-US"/>
          </a:p>
        </p:txBody>
      </p:sp>
    </p:spTree>
    <p:extLst>
      <p:ext uri="{BB962C8B-B14F-4D97-AF65-F5344CB8AC3E}">
        <p14:creationId xmlns:p14="http://schemas.microsoft.com/office/powerpoint/2010/main" val="265641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74DEF-BB4C-1A46-87F9-820E8B01A6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0A93D1-ABB0-2A4B-AEF3-A3977C671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805569-9147-1E4C-A109-5C151F31C7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05ADD4-6470-9D40-9B7A-92E5E19E9350}"/>
              </a:ext>
            </a:extLst>
          </p:cNvPr>
          <p:cNvSpPr>
            <a:spLocks noGrp="1"/>
          </p:cNvSpPr>
          <p:nvPr>
            <p:ph type="dt" sz="half" idx="10"/>
          </p:nvPr>
        </p:nvSpPr>
        <p:spPr/>
        <p:txBody>
          <a:bodyPr/>
          <a:lstStyle/>
          <a:p>
            <a:fld id="{17569B58-9AFA-624E-8AAA-86DE6A434ACC}" type="datetimeFigureOut">
              <a:rPr lang="en-US" smtClean="0"/>
              <a:t>5/30/19</a:t>
            </a:fld>
            <a:endParaRPr lang="en-US"/>
          </a:p>
        </p:txBody>
      </p:sp>
      <p:sp>
        <p:nvSpPr>
          <p:cNvPr id="6" name="Footer Placeholder 5">
            <a:extLst>
              <a:ext uri="{FF2B5EF4-FFF2-40B4-BE49-F238E27FC236}">
                <a16:creationId xmlns:a16="http://schemas.microsoft.com/office/drawing/2014/main" id="{16FD7DA6-4D1C-5047-B478-4489C21184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E6CFEF-B6D5-A149-9D0F-DA95CD244AC5}"/>
              </a:ext>
            </a:extLst>
          </p:cNvPr>
          <p:cNvSpPr>
            <a:spLocks noGrp="1"/>
          </p:cNvSpPr>
          <p:nvPr>
            <p:ph type="sldNum" sz="quarter" idx="12"/>
          </p:nvPr>
        </p:nvSpPr>
        <p:spPr/>
        <p:txBody>
          <a:bodyPr/>
          <a:lstStyle/>
          <a:p>
            <a:fld id="{55D9CBD4-30D2-374B-AB94-48D6FD1999E9}" type="slidenum">
              <a:rPr lang="en-US" smtClean="0"/>
              <a:t>‹#›</a:t>
            </a:fld>
            <a:endParaRPr lang="en-US"/>
          </a:p>
        </p:txBody>
      </p:sp>
    </p:spTree>
    <p:extLst>
      <p:ext uri="{BB962C8B-B14F-4D97-AF65-F5344CB8AC3E}">
        <p14:creationId xmlns:p14="http://schemas.microsoft.com/office/powerpoint/2010/main" val="237118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8156C-3A4D-794C-9C3D-6C94104BC7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B552AF-1A7E-F14C-8AB7-3DDBA13A10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68932A-CEE1-F748-914A-F50D77E766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6B2502-7441-4841-B4B6-DC28A752ED77}"/>
              </a:ext>
            </a:extLst>
          </p:cNvPr>
          <p:cNvSpPr>
            <a:spLocks noGrp="1"/>
          </p:cNvSpPr>
          <p:nvPr>
            <p:ph type="dt" sz="half" idx="10"/>
          </p:nvPr>
        </p:nvSpPr>
        <p:spPr/>
        <p:txBody>
          <a:bodyPr/>
          <a:lstStyle/>
          <a:p>
            <a:fld id="{17569B58-9AFA-624E-8AAA-86DE6A434ACC}" type="datetimeFigureOut">
              <a:rPr lang="en-US" smtClean="0"/>
              <a:t>5/30/19</a:t>
            </a:fld>
            <a:endParaRPr lang="en-US"/>
          </a:p>
        </p:txBody>
      </p:sp>
      <p:sp>
        <p:nvSpPr>
          <p:cNvPr id="6" name="Footer Placeholder 5">
            <a:extLst>
              <a:ext uri="{FF2B5EF4-FFF2-40B4-BE49-F238E27FC236}">
                <a16:creationId xmlns:a16="http://schemas.microsoft.com/office/drawing/2014/main" id="{B1959A6B-B34F-EE4A-AB0B-164392ACE9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277E40-281A-AD4E-9F55-2903F34A7026}"/>
              </a:ext>
            </a:extLst>
          </p:cNvPr>
          <p:cNvSpPr>
            <a:spLocks noGrp="1"/>
          </p:cNvSpPr>
          <p:nvPr>
            <p:ph type="sldNum" sz="quarter" idx="12"/>
          </p:nvPr>
        </p:nvSpPr>
        <p:spPr/>
        <p:txBody>
          <a:bodyPr/>
          <a:lstStyle/>
          <a:p>
            <a:fld id="{55D9CBD4-30D2-374B-AB94-48D6FD1999E9}" type="slidenum">
              <a:rPr lang="en-US" smtClean="0"/>
              <a:t>‹#›</a:t>
            </a:fld>
            <a:endParaRPr lang="en-US"/>
          </a:p>
        </p:txBody>
      </p:sp>
    </p:spTree>
    <p:extLst>
      <p:ext uri="{BB962C8B-B14F-4D97-AF65-F5344CB8AC3E}">
        <p14:creationId xmlns:p14="http://schemas.microsoft.com/office/powerpoint/2010/main" val="302758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C241AC-4D34-7B49-9ED6-3EB84B0DCE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F60B3D-F975-7941-9EA1-F8FDC10D6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6CC256-E15B-D148-BAD8-2F68B67A6B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69B58-9AFA-624E-8AAA-86DE6A434ACC}" type="datetimeFigureOut">
              <a:rPr lang="en-US" smtClean="0"/>
              <a:t>5/30/19</a:t>
            </a:fld>
            <a:endParaRPr lang="en-US"/>
          </a:p>
        </p:txBody>
      </p:sp>
      <p:sp>
        <p:nvSpPr>
          <p:cNvPr id="5" name="Footer Placeholder 4">
            <a:extLst>
              <a:ext uri="{FF2B5EF4-FFF2-40B4-BE49-F238E27FC236}">
                <a16:creationId xmlns:a16="http://schemas.microsoft.com/office/drawing/2014/main" id="{0814E06C-32B7-394D-9245-6EFEFB0789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E04875-08E9-4647-9478-2D4093347F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9CBD4-30D2-374B-AB94-48D6FD1999E9}" type="slidenum">
              <a:rPr lang="en-US" smtClean="0"/>
              <a:t>‹#›</a:t>
            </a:fld>
            <a:endParaRPr lang="en-US"/>
          </a:p>
        </p:txBody>
      </p:sp>
    </p:spTree>
    <p:extLst>
      <p:ext uri="{BB962C8B-B14F-4D97-AF65-F5344CB8AC3E}">
        <p14:creationId xmlns:p14="http://schemas.microsoft.com/office/powerpoint/2010/main" val="2578717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704F1-CD40-420B-85AF-0C471CFC06F3}"/>
              </a:ext>
            </a:extLst>
          </p:cNvPr>
          <p:cNvSpPr>
            <a:spLocks noGrp="1"/>
          </p:cNvSpPr>
          <p:nvPr>
            <p:ph type="ctrTitle"/>
          </p:nvPr>
        </p:nvSpPr>
        <p:spPr>
          <a:xfrm>
            <a:off x="1524000" y="1122362"/>
            <a:ext cx="9144000" cy="2977027"/>
          </a:xfrm>
        </p:spPr>
        <p:txBody>
          <a:bodyPr>
            <a:normAutofit/>
          </a:bodyPr>
          <a:lstStyle/>
          <a:p>
            <a:r>
              <a:rPr lang="en-NZ" sz="4900" b="1" dirty="0"/>
              <a:t>Comms 200</a:t>
            </a:r>
            <a:br>
              <a:rPr lang="en-NZ" sz="4900" b="1" dirty="0"/>
            </a:br>
            <a:br>
              <a:rPr lang="en-NZ" sz="4900" b="1" dirty="0"/>
            </a:br>
            <a:r>
              <a:rPr lang="en-NZ" sz="4900" b="1" dirty="0"/>
              <a:t>Week 11: revision strategies</a:t>
            </a:r>
          </a:p>
        </p:txBody>
      </p:sp>
    </p:spTree>
    <p:extLst>
      <p:ext uri="{BB962C8B-B14F-4D97-AF65-F5344CB8AC3E}">
        <p14:creationId xmlns:p14="http://schemas.microsoft.com/office/powerpoint/2010/main" val="1805997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C4B12-A364-884A-83F1-8E009594FA63}"/>
              </a:ext>
            </a:extLst>
          </p:cNvPr>
          <p:cNvSpPr>
            <a:spLocks noGrp="1"/>
          </p:cNvSpPr>
          <p:nvPr>
            <p:ph type="title"/>
          </p:nvPr>
        </p:nvSpPr>
        <p:spPr/>
        <p:txBody>
          <a:bodyPr/>
          <a:lstStyle/>
          <a:p>
            <a:r>
              <a:rPr lang="en-US" dirty="0"/>
              <a:t>Proofreading: dashes and parentheses</a:t>
            </a:r>
          </a:p>
        </p:txBody>
      </p:sp>
      <p:sp>
        <p:nvSpPr>
          <p:cNvPr id="3" name="Content Placeholder 2">
            <a:extLst>
              <a:ext uri="{FF2B5EF4-FFF2-40B4-BE49-F238E27FC236}">
                <a16:creationId xmlns:a16="http://schemas.microsoft.com/office/drawing/2014/main" id="{BFBC5125-9416-624B-AAD7-750EBA56A002}"/>
              </a:ext>
            </a:extLst>
          </p:cNvPr>
          <p:cNvSpPr>
            <a:spLocks noGrp="1"/>
          </p:cNvSpPr>
          <p:nvPr>
            <p:ph idx="1"/>
          </p:nvPr>
        </p:nvSpPr>
        <p:spPr/>
        <p:txBody>
          <a:bodyPr/>
          <a:lstStyle/>
          <a:p>
            <a:r>
              <a:rPr lang="en-US" dirty="0"/>
              <a:t>Both dashes and parentheses indicate an interruption to the sentence, but</a:t>
            </a:r>
          </a:p>
          <a:p>
            <a:endParaRPr lang="en-US" dirty="0"/>
          </a:p>
          <a:p>
            <a:pPr lvl="1"/>
            <a:r>
              <a:rPr lang="en-US" dirty="0"/>
              <a:t>Dashes indicate that the additional information is </a:t>
            </a:r>
            <a:r>
              <a:rPr lang="en-US" u="sng" dirty="0"/>
              <a:t>more</a:t>
            </a:r>
            <a:r>
              <a:rPr lang="en-US" dirty="0"/>
              <a:t> important</a:t>
            </a:r>
          </a:p>
          <a:p>
            <a:pPr lvl="2"/>
            <a:r>
              <a:rPr lang="en-US" dirty="0"/>
              <a:t>The report you wrote – which has been approved by the CEO – will be published tomorrow.</a:t>
            </a:r>
          </a:p>
          <a:p>
            <a:pPr lvl="1"/>
            <a:r>
              <a:rPr lang="en-US" dirty="0"/>
              <a:t>Parentheses indicate that the new additional information is </a:t>
            </a:r>
            <a:r>
              <a:rPr lang="en-US" u="sng" dirty="0"/>
              <a:t>less</a:t>
            </a:r>
            <a:r>
              <a:rPr lang="en-US" dirty="0"/>
              <a:t> important</a:t>
            </a:r>
          </a:p>
          <a:p>
            <a:pPr lvl="2"/>
            <a:r>
              <a:rPr lang="en-US" dirty="0"/>
              <a:t>The report you wrote (which the CEO read over dinner) will be published tomorrow.</a:t>
            </a:r>
          </a:p>
        </p:txBody>
      </p:sp>
    </p:spTree>
    <p:extLst>
      <p:ext uri="{BB962C8B-B14F-4D97-AF65-F5344CB8AC3E}">
        <p14:creationId xmlns:p14="http://schemas.microsoft.com/office/powerpoint/2010/main" val="620468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E0C3224A-07ED-7B4D-9A54-1F5C37246EE0}"/>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Proofreading: Quotations</a:t>
            </a:r>
          </a:p>
        </p:txBody>
      </p:sp>
      <p:sp>
        <p:nvSpPr>
          <p:cNvPr id="20482" name="Content Placeholder 2">
            <a:extLst>
              <a:ext uri="{FF2B5EF4-FFF2-40B4-BE49-F238E27FC236}">
                <a16:creationId xmlns:a16="http://schemas.microsoft.com/office/drawing/2014/main" id="{9C32B94F-C0F5-5848-9B44-AF0BD4CF21B5}"/>
              </a:ext>
            </a:extLst>
          </p:cNvPr>
          <p:cNvSpPr>
            <a:spLocks noGrp="1"/>
          </p:cNvSpPr>
          <p:nvPr>
            <p:ph idx="1"/>
          </p:nvPr>
        </p:nvSpPr>
        <p:spPr>
          <a:xfrm>
            <a:off x="838200" y="1417639"/>
            <a:ext cx="10782782" cy="5075236"/>
          </a:xfrm>
        </p:spPr>
        <p:txBody>
          <a:bodyPr>
            <a:normAutofit lnSpcReduction="10000"/>
          </a:bodyPr>
          <a:lstStyle/>
          <a:p>
            <a:pPr eaLnBrk="1" hangingPunct="1">
              <a:lnSpc>
                <a:spcPct val="80000"/>
              </a:lnSpc>
              <a:buFont typeface="Arial" panose="020B0604020202020204" pitchFamily="34" charset="0"/>
              <a:buNone/>
            </a:pPr>
            <a:r>
              <a:rPr lang="en-AU" altLang="en-US" sz="1800" dirty="0">
                <a:ea typeface="ＭＳ Ｐゴシック" panose="020B0600070205080204" pitchFamily="34" charset="-128"/>
              </a:rPr>
              <a:t>Quotations are used to lend authority to your writing. There are three basic ways to incorporate a quotation into your text: </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r>
              <a:rPr lang="en-AU" altLang="en-US" sz="1800" dirty="0">
                <a:ea typeface="ＭＳ Ｐゴシック" panose="020B0600070205080204" pitchFamily="34" charset="-128"/>
              </a:rPr>
              <a:t>1) the grammatical springboard:</a:t>
            </a:r>
          </a:p>
          <a:p>
            <a:pPr eaLnBrk="1" hangingPunct="1">
              <a:lnSpc>
                <a:spcPct val="80000"/>
              </a:lnSpc>
              <a:buFont typeface="Arial" panose="020B0604020202020204" pitchFamily="34" charset="0"/>
              <a:buNone/>
            </a:pPr>
            <a:r>
              <a:rPr lang="en-AU" altLang="en-US" sz="1800" dirty="0">
                <a:ea typeface="ＭＳ Ｐゴシック" panose="020B0600070205080204" pitchFamily="34" charset="-128"/>
              </a:rPr>
              <a:t>	‘X says/writes/claims’ followed by a </a:t>
            </a:r>
            <a:r>
              <a:rPr lang="en-AU" altLang="en-US" sz="1800" b="1" dirty="0">
                <a:ea typeface="ＭＳ Ｐゴシック" panose="020B0600070205080204" pitchFamily="34" charset="-128"/>
              </a:rPr>
              <a:t>comma</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r>
              <a:rPr lang="en-AU" altLang="en-US" sz="1800" dirty="0">
                <a:ea typeface="ＭＳ Ｐゴシック" panose="020B0600070205080204" pitchFamily="34" charset="-128"/>
              </a:rPr>
              <a:t>				OR</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r>
              <a:rPr lang="en-AU" altLang="en-US" sz="1800" dirty="0">
                <a:ea typeface="ＭＳ Ｐゴシック" panose="020B0600070205080204" pitchFamily="34" charset="-128"/>
              </a:rPr>
              <a:t>			‘X says/writes/claims that’ followed by </a:t>
            </a:r>
            <a:r>
              <a:rPr lang="en-AU" altLang="en-US" sz="1800" b="1" dirty="0">
                <a:ea typeface="ＭＳ Ｐゴシック" panose="020B0600070205080204" pitchFamily="34" charset="-128"/>
              </a:rPr>
              <a:t>no punctuation</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r>
              <a:rPr lang="en-AU" altLang="en-US" sz="1800" b="1" dirty="0">
                <a:ea typeface="ＭＳ Ｐゴシック" panose="020B0600070205080204" pitchFamily="34" charset="-128"/>
              </a:rPr>
              <a:t> </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r>
              <a:rPr lang="en-AU" altLang="en-US" sz="1800" dirty="0">
                <a:ea typeface="ＭＳ Ｐゴシック" panose="020B0600070205080204" pitchFamily="34" charset="-128"/>
              </a:rPr>
              <a:t>2) working the other person’s words into your own syntax:</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r>
              <a:rPr lang="en-AU" altLang="en-US" sz="1800" b="1" dirty="0">
                <a:ea typeface="ＭＳ Ｐゴシック" panose="020B0600070205080204" pitchFamily="34" charset="-128"/>
              </a:rPr>
              <a:t>Ex.</a:t>
            </a:r>
            <a:r>
              <a:rPr lang="en-AU" altLang="en-US" sz="1800" dirty="0">
                <a:ea typeface="ＭＳ Ｐゴシック" panose="020B0600070205080204" pitchFamily="34" charset="-128"/>
              </a:rPr>
              <a:t>  Similarly, </a:t>
            </a:r>
            <a:r>
              <a:rPr lang="en-AU" altLang="en-US" sz="1800" dirty="0" err="1">
                <a:ea typeface="ＭＳ Ｐゴシック" panose="020B0600070205080204" pitchFamily="34" charset="-128"/>
              </a:rPr>
              <a:t>Shaviro</a:t>
            </a:r>
            <a:r>
              <a:rPr lang="en-AU" altLang="en-US" sz="1800" dirty="0">
                <a:ea typeface="ＭＳ Ｐゴシック" panose="020B0600070205080204" pitchFamily="34" charset="-128"/>
              </a:rPr>
              <a:t> figures stupidity as an ‘emptying out’ of representation and significance, so that one is left with ‘something that freely offers itself to all categories of thought and representation’ (cited in </a:t>
            </a:r>
            <a:r>
              <a:rPr lang="en-AU" altLang="en-US" sz="1800" dirty="0" err="1">
                <a:ea typeface="ＭＳ Ｐゴシック" panose="020B0600070205080204" pitchFamily="34" charset="-128"/>
              </a:rPr>
              <a:t>Rutsky</a:t>
            </a:r>
            <a:r>
              <a:rPr lang="en-AU" altLang="en-US" sz="1800" dirty="0">
                <a:ea typeface="ＭＳ Ｐゴシック" panose="020B0600070205080204" pitchFamily="34" charset="-128"/>
              </a:rPr>
              <a:t> 187).</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r>
              <a:rPr lang="en-AU" altLang="en-US" sz="1800" dirty="0">
                <a:ea typeface="ＭＳ Ｐゴシック" panose="020B0600070205080204" pitchFamily="34" charset="-128"/>
              </a:rPr>
              <a:t> </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r>
              <a:rPr lang="en-AU" altLang="en-US" sz="1800" dirty="0">
                <a:ea typeface="ＭＳ Ｐゴシック" panose="020B0600070205080204" pitchFamily="34" charset="-128"/>
              </a:rPr>
              <a:t>3) making your own point as a lead-in to the quote, followed by a </a:t>
            </a:r>
            <a:r>
              <a:rPr lang="en-AU" altLang="en-US" sz="1800" b="1" dirty="0">
                <a:ea typeface="ＭＳ Ｐゴシック" panose="020B0600070205080204" pitchFamily="34" charset="-128"/>
              </a:rPr>
              <a:t>colon</a:t>
            </a:r>
            <a:r>
              <a:rPr lang="en-AU" altLang="en-US" sz="1800" dirty="0">
                <a:ea typeface="ＭＳ Ｐゴシック" panose="020B0600070205080204" pitchFamily="34" charset="-128"/>
              </a:rPr>
              <a:t>:</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r>
              <a:rPr lang="en-AU" altLang="en-US" sz="1800" b="1" dirty="0">
                <a:ea typeface="ＭＳ Ｐゴシック" panose="020B0600070205080204" pitchFamily="34" charset="-128"/>
              </a:rPr>
              <a:t>Ex.  </a:t>
            </a:r>
            <a:r>
              <a:rPr lang="en-AU" altLang="en-US" sz="1800" dirty="0" err="1">
                <a:ea typeface="ＭＳ Ｐゴシック" panose="020B0600070205080204" pitchFamily="34" charset="-128"/>
              </a:rPr>
              <a:t>Shaviro</a:t>
            </a:r>
            <a:r>
              <a:rPr lang="en-AU" altLang="en-US" sz="1800" dirty="0">
                <a:ea typeface="ＭＳ Ｐゴシック" panose="020B0600070205080204" pitchFamily="34" charset="-128"/>
              </a:rPr>
              <a:t> finds this notion of stupidity particularly relevant to Warhol’s films: ‘All of Warhol’s films . . .’ (cited in </a:t>
            </a:r>
            <a:r>
              <a:rPr lang="en-AU" altLang="en-US" sz="1800" dirty="0" err="1">
                <a:ea typeface="ＭＳ Ｐゴシック" panose="020B0600070205080204" pitchFamily="34" charset="-128"/>
              </a:rPr>
              <a:t>Rutsky</a:t>
            </a:r>
            <a:r>
              <a:rPr lang="en-AU" altLang="en-US" sz="1800" dirty="0">
                <a:ea typeface="ＭＳ Ｐゴシック" panose="020B0600070205080204" pitchFamily="34" charset="-128"/>
              </a:rPr>
              <a:t> 187).</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r>
              <a:rPr lang="en-AU" altLang="en-US" sz="1800" dirty="0">
                <a:ea typeface="ＭＳ Ｐゴシック" panose="020B0600070205080204" pitchFamily="34" charset="-128"/>
              </a:rPr>
              <a:t> </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r>
              <a:rPr lang="en-AU" altLang="en-US" sz="1800" b="1" dirty="0">
                <a:ea typeface="ＭＳ Ｐゴシック" panose="020B0600070205080204" pitchFamily="34" charset="-128"/>
              </a:rPr>
              <a:t>Please note: </a:t>
            </a:r>
            <a:r>
              <a:rPr lang="en-AU" altLang="en-US" sz="1800" dirty="0">
                <a:ea typeface="ＭＳ Ｐゴシック" panose="020B0600070205080204" pitchFamily="34" charset="-128"/>
              </a:rPr>
              <a:t>No quotation is self-explanatory; always write a </a:t>
            </a:r>
            <a:r>
              <a:rPr lang="en-AU" altLang="en-US" sz="1800" b="1" dirty="0">
                <a:ea typeface="ＭＳ Ｐゴシック" panose="020B0600070205080204" pitchFamily="34" charset="-128"/>
              </a:rPr>
              <a:t>lead-in</a:t>
            </a:r>
            <a:r>
              <a:rPr lang="en-AU" altLang="en-US" sz="1800" b="1" i="1" dirty="0">
                <a:ea typeface="ＭＳ Ｐゴシック" panose="020B0600070205080204" pitchFamily="34" charset="-128"/>
              </a:rPr>
              <a:t> </a:t>
            </a:r>
            <a:r>
              <a:rPr lang="en-AU" altLang="en-US" sz="1800" dirty="0">
                <a:ea typeface="ＭＳ Ｐゴシック" panose="020B0600070205080204" pitchFamily="34" charset="-128"/>
              </a:rPr>
              <a:t>to a quotations as well as a </a:t>
            </a:r>
            <a:r>
              <a:rPr lang="en-AU" altLang="en-US" sz="1800" b="1" dirty="0">
                <a:ea typeface="ＭＳ Ｐゴシック" panose="020B0600070205080204" pitchFamily="34" charset="-128"/>
              </a:rPr>
              <a:t>follow-up</a:t>
            </a:r>
            <a:r>
              <a:rPr lang="en-AU" altLang="en-US" sz="1800" dirty="0">
                <a:ea typeface="ＭＳ Ｐゴシック" panose="020B0600070205080204" pitchFamily="34" charset="-128"/>
              </a:rPr>
              <a:t> that explains what it is about the quote that is useful for the main idea of the paragraph.</a:t>
            </a:r>
            <a:endParaRPr lang="cs-CZ" altLang="en-US" sz="1800" dirty="0">
              <a:ea typeface="ＭＳ Ｐゴシック" panose="020B0600070205080204" pitchFamily="34" charset="-128"/>
            </a:endParaRPr>
          </a:p>
          <a:p>
            <a:pPr eaLnBrk="1" hangingPunct="1">
              <a:lnSpc>
                <a:spcPct val="80000"/>
              </a:lnSpc>
              <a:buFont typeface="Arial" panose="020B0604020202020204" pitchFamily="34" charset="0"/>
              <a:buNone/>
            </a:pPr>
            <a:endParaRPr lang="cs-CZ" altLang="en-US" sz="1800" dirty="0">
              <a:ea typeface="ＭＳ Ｐゴシック" panose="020B0600070205080204" pitchFamily="34" charset="-128"/>
            </a:endParaRPr>
          </a:p>
          <a:p>
            <a:pPr eaLnBrk="1" hangingPunct="1">
              <a:lnSpc>
                <a:spcPct val="80000"/>
              </a:lnSpc>
            </a:pPr>
            <a:endParaRPr lang="en-US" altLang="en-US" sz="800" dirty="0">
              <a:ea typeface="ＭＳ Ｐゴシック" panose="020B0600070205080204" pitchFamily="34" charset="-128"/>
            </a:endParaRPr>
          </a:p>
        </p:txBody>
      </p:sp>
    </p:spTree>
    <p:extLst>
      <p:ext uri="{BB962C8B-B14F-4D97-AF65-F5344CB8AC3E}">
        <p14:creationId xmlns:p14="http://schemas.microsoft.com/office/powerpoint/2010/main" val="413929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B6BB7-55CD-854B-9712-1CC5BE9199E9}"/>
              </a:ext>
            </a:extLst>
          </p:cNvPr>
          <p:cNvSpPr>
            <a:spLocks noGrp="1"/>
          </p:cNvSpPr>
          <p:nvPr>
            <p:ph type="title"/>
          </p:nvPr>
        </p:nvSpPr>
        <p:spPr/>
        <p:txBody>
          <a:bodyPr/>
          <a:lstStyle/>
          <a:p>
            <a:r>
              <a:rPr lang="en-US" dirty="0"/>
              <a:t>What does it mean to revise?</a:t>
            </a:r>
          </a:p>
        </p:txBody>
      </p:sp>
      <p:sp>
        <p:nvSpPr>
          <p:cNvPr id="3" name="Content Placeholder 2">
            <a:extLst>
              <a:ext uri="{FF2B5EF4-FFF2-40B4-BE49-F238E27FC236}">
                <a16:creationId xmlns:a16="http://schemas.microsoft.com/office/drawing/2014/main" id="{EB5609E9-0975-2F40-BBDA-28CB2E7AEBC4}"/>
              </a:ext>
            </a:extLst>
          </p:cNvPr>
          <p:cNvSpPr>
            <a:spLocks noGrp="1"/>
          </p:cNvSpPr>
          <p:nvPr>
            <p:ph idx="1"/>
          </p:nvPr>
        </p:nvSpPr>
        <p:spPr/>
        <p:txBody>
          <a:bodyPr/>
          <a:lstStyle/>
          <a:p>
            <a:r>
              <a:rPr lang="en-US" dirty="0"/>
              <a:t>‘</a:t>
            </a:r>
            <a:r>
              <a:rPr lang="en-NZ" dirty="0"/>
              <a:t>Revision literally means to “see again,” to look at something from a fresh, critical perspective’. </a:t>
            </a:r>
          </a:p>
          <a:p>
            <a:endParaRPr lang="en-NZ" dirty="0"/>
          </a:p>
          <a:p>
            <a:r>
              <a:rPr lang="en-NZ" dirty="0"/>
              <a:t>It is a process of rethinking what you have written </a:t>
            </a:r>
            <a:r>
              <a:rPr lang="en-NZ" i="1" dirty="0"/>
              <a:t>from the perspective of your reader(s)</a:t>
            </a:r>
            <a:r>
              <a:rPr lang="en-NZ" dirty="0"/>
              <a:t>: </a:t>
            </a:r>
          </a:p>
          <a:p>
            <a:pPr lvl="1"/>
            <a:r>
              <a:rPr lang="en-NZ" dirty="0"/>
              <a:t>‘reconsidering your arguments, reviewing your evidence, refining your purpose, reorganizing your presentation, reviving stale prose.’</a:t>
            </a:r>
          </a:p>
          <a:p>
            <a:pPr lvl="1"/>
            <a:endParaRPr lang="en-NZ" dirty="0"/>
          </a:p>
          <a:p>
            <a:pPr marL="0" indent="0">
              <a:buNone/>
            </a:pPr>
            <a:r>
              <a:rPr lang="en-NZ" sz="2000" dirty="0"/>
              <a:t>The Writing </a:t>
            </a:r>
            <a:r>
              <a:rPr lang="en-NZ" sz="2000" dirty="0" err="1"/>
              <a:t>Center</a:t>
            </a:r>
            <a:r>
              <a:rPr lang="en-NZ" sz="2000" dirty="0"/>
              <a:t>, University of North Carolina Chapel Hill (https://</a:t>
            </a:r>
            <a:r>
              <a:rPr lang="en-NZ" sz="2000" dirty="0" err="1"/>
              <a:t>writingcenter.unc.edu</a:t>
            </a:r>
            <a:r>
              <a:rPr lang="en-NZ" sz="2000" dirty="0"/>
              <a:t>/tips-and-tools/revising-drafts/)</a:t>
            </a:r>
            <a:endParaRPr lang="en-US" sz="2000" dirty="0"/>
          </a:p>
        </p:txBody>
      </p:sp>
    </p:spTree>
    <p:extLst>
      <p:ext uri="{BB962C8B-B14F-4D97-AF65-F5344CB8AC3E}">
        <p14:creationId xmlns:p14="http://schemas.microsoft.com/office/powerpoint/2010/main" val="358570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05B99-B94D-9B42-B23D-9429203B3D06}"/>
              </a:ext>
            </a:extLst>
          </p:cNvPr>
          <p:cNvSpPr>
            <a:spLocks noGrp="1"/>
          </p:cNvSpPr>
          <p:nvPr>
            <p:ph type="title"/>
          </p:nvPr>
        </p:nvSpPr>
        <p:spPr/>
        <p:txBody>
          <a:bodyPr/>
          <a:lstStyle/>
          <a:p>
            <a:r>
              <a:rPr lang="en-US" dirty="0"/>
              <a:t>Why is revision important?</a:t>
            </a:r>
          </a:p>
        </p:txBody>
      </p:sp>
      <p:sp>
        <p:nvSpPr>
          <p:cNvPr id="3" name="Content Placeholder 2">
            <a:extLst>
              <a:ext uri="{FF2B5EF4-FFF2-40B4-BE49-F238E27FC236}">
                <a16:creationId xmlns:a16="http://schemas.microsoft.com/office/drawing/2014/main" id="{ED4D4BD3-1C92-9C44-91A4-B0BED89CD687}"/>
              </a:ext>
            </a:extLst>
          </p:cNvPr>
          <p:cNvSpPr>
            <a:spLocks noGrp="1"/>
          </p:cNvSpPr>
          <p:nvPr>
            <p:ph idx="1"/>
          </p:nvPr>
        </p:nvSpPr>
        <p:spPr/>
        <p:txBody>
          <a:bodyPr>
            <a:normAutofit lnSpcReduction="10000"/>
          </a:bodyPr>
          <a:lstStyle/>
          <a:p>
            <a:pPr marL="0" indent="0">
              <a:buNone/>
            </a:pPr>
            <a:r>
              <a:rPr lang="en-US" dirty="0"/>
              <a:t>‘</a:t>
            </a:r>
            <a:r>
              <a:rPr lang="en-NZ" dirty="0"/>
              <a:t>Writing is a process of discovery, and you don’t always produce your best stuff when you first get started.</a:t>
            </a:r>
            <a:r>
              <a:rPr lang="en-NZ" b="1" dirty="0"/>
              <a:t> So revision is a chance for you to look critically at what you have written to see</a:t>
            </a:r>
            <a:endParaRPr lang="en-NZ" dirty="0"/>
          </a:p>
          <a:p>
            <a:pPr lvl="1"/>
            <a:r>
              <a:rPr lang="en-NZ" dirty="0"/>
              <a:t>if it’s really worth saying,</a:t>
            </a:r>
          </a:p>
          <a:p>
            <a:pPr lvl="1"/>
            <a:r>
              <a:rPr lang="en-NZ" dirty="0"/>
              <a:t>if it says what you wanted to say, and</a:t>
            </a:r>
          </a:p>
          <a:p>
            <a:pPr lvl="1"/>
            <a:r>
              <a:rPr lang="en-NZ" dirty="0"/>
              <a:t>if a reader will understand what you’re saying.’</a:t>
            </a:r>
          </a:p>
          <a:p>
            <a:pPr lvl="1"/>
            <a:endParaRPr lang="en-NZ" dirty="0"/>
          </a:p>
          <a:p>
            <a:pPr marL="0" indent="0">
              <a:buNone/>
            </a:pPr>
            <a:r>
              <a:rPr lang="en-NZ" dirty="0"/>
              <a:t>Advantage of groupwork: you have in-built readers!</a:t>
            </a:r>
          </a:p>
          <a:p>
            <a:pPr marL="0" indent="0">
              <a:buNone/>
            </a:pPr>
            <a:endParaRPr lang="en-NZ" dirty="0"/>
          </a:p>
          <a:p>
            <a:pPr marL="0" indent="0">
              <a:buNone/>
            </a:pPr>
            <a:r>
              <a:rPr lang="en-NZ" sz="2000" dirty="0"/>
              <a:t>The Writing </a:t>
            </a:r>
            <a:r>
              <a:rPr lang="en-NZ" sz="2000" dirty="0" err="1"/>
              <a:t>Center</a:t>
            </a:r>
            <a:r>
              <a:rPr lang="en-NZ" sz="2000" dirty="0"/>
              <a:t>, University of North Carolina Chapel Hill (https://</a:t>
            </a:r>
            <a:r>
              <a:rPr lang="en-NZ" sz="2000" dirty="0" err="1"/>
              <a:t>writingcenter.unc.edu</a:t>
            </a:r>
            <a:r>
              <a:rPr lang="en-NZ" sz="2000" dirty="0"/>
              <a:t>/tips-and-tools/revising-drafts/)</a:t>
            </a:r>
            <a:endParaRPr lang="en-US" sz="2000" dirty="0"/>
          </a:p>
          <a:p>
            <a:pPr marL="0" indent="0">
              <a:buNone/>
            </a:pPr>
            <a:endParaRPr lang="en-NZ" sz="2000" dirty="0"/>
          </a:p>
          <a:p>
            <a:pPr marL="0" indent="0">
              <a:buNone/>
            </a:pPr>
            <a:endParaRPr lang="en-US" dirty="0"/>
          </a:p>
        </p:txBody>
      </p:sp>
    </p:spTree>
    <p:extLst>
      <p:ext uri="{BB962C8B-B14F-4D97-AF65-F5344CB8AC3E}">
        <p14:creationId xmlns:p14="http://schemas.microsoft.com/office/powerpoint/2010/main" val="318363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68E0-5DEF-E14F-AD1B-2BC58A69F374}"/>
              </a:ext>
            </a:extLst>
          </p:cNvPr>
          <p:cNvSpPr>
            <a:spLocks noGrp="1"/>
          </p:cNvSpPr>
          <p:nvPr>
            <p:ph type="title"/>
          </p:nvPr>
        </p:nvSpPr>
        <p:spPr/>
        <p:txBody>
          <a:bodyPr/>
          <a:lstStyle/>
          <a:p>
            <a:r>
              <a:rPr lang="en-US" dirty="0"/>
              <a:t>Stages of revision</a:t>
            </a:r>
          </a:p>
        </p:txBody>
      </p:sp>
      <p:sp>
        <p:nvSpPr>
          <p:cNvPr id="3" name="Content Placeholder 2">
            <a:extLst>
              <a:ext uri="{FF2B5EF4-FFF2-40B4-BE49-F238E27FC236}">
                <a16:creationId xmlns:a16="http://schemas.microsoft.com/office/drawing/2014/main" id="{D968CB19-DBD7-E64C-A606-8DF63C5407B2}"/>
              </a:ext>
            </a:extLst>
          </p:cNvPr>
          <p:cNvSpPr>
            <a:spLocks noGrp="1"/>
          </p:cNvSpPr>
          <p:nvPr>
            <p:ph idx="1"/>
          </p:nvPr>
        </p:nvSpPr>
        <p:spPr/>
        <p:txBody>
          <a:bodyPr>
            <a:normAutofit lnSpcReduction="10000"/>
          </a:bodyPr>
          <a:lstStyle/>
          <a:p>
            <a:r>
              <a:rPr lang="en-US" dirty="0"/>
              <a:t>Revising: looking at the work with a fresh perspective and being willing to </a:t>
            </a:r>
            <a:r>
              <a:rPr lang="en-US" i="1" dirty="0"/>
              <a:t>make changes</a:t>
            </a:r>
            <a:endParaRPr lang="en-US" dirty="0"/>
          </a:p>
          <a:p>
            <a:endParaRPr lang="en-US" dirty="0"/>
          </a:p>
          <a:p>
            <a:r>
              <a:rPr lang="en-US" dirty="0"/>
              <a:t>Editing: improving the </a:t>
            </a:r>
            <a:r>
              <a:rPr lang="en-US" dirty="0" err="1"/>
              <a:t>organisation</a:t>
            </a:r>
            <a:r>
              <a:rPr lang="en-US" dirty="0"/>
              <a:t> of points as well as the word choice, syntax and grammar of the writing</a:t>
            </a:r>
          </a:p>
          <a:p>
            <a:pPr lvl="1"/>
            <a:r>
              <a:rPr lang="en-US" dirty="0"/>
              <a:t>Tips: a) use your 200 grammar slides, b) read the writing back to yourself </a:t>
            </a:r>
          </a:p>
          <a:p>
            <a:endParaRPr lang="en-US" dirty="0"/>
          </a:p>
          <a:p>
            <a:r>
              <a:rPr lang="en-US" dirty="0"/>
              <a:t>Proofreading: fixing mistakes of grammar, punctuation and typing</a:t>
            </a:r>
          </a:p>
          <a:p>
            <a:pPr lvl="1"/>
            <a:r>
              <a:rPr lang="en-US" dirty="0"/>
              <a:t>Ex., ‘So, in a manner of s[</a:t>
            </a:r>
            <a:r>
              <a:rPr lang="en-US" dirty="0" err="1"/>
              <a:t>ealong</a:t>
            </a:r>
            <a:r>
              <a:rPr lang="en-US" dirty="0"/>
              <a:t>,  . . .’ (anon.)</a:t>
            </a:r>
          </a:p>
          <a:p>
            <a:pPr lvl="1"/>
            <a:r>
              <a:rPr lang="en-US" dirty="0"/>
              <a:t>Tips: a) read it out loud, b) get others to read it</a:t>
            </a:r>
          </a:p>
        </p:txBody>
      </p:sp>
    </p:spTree>
    <p:extLst>
      <p:ext uri="{BB962C8B-B14F-4D97-AF65-F5344CB8AC3E}">
        <p14:creationId xmlns:p14="http://schemas.microsoft.com/office/powerpoint/2010/main" val="85414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A6C48-3B60-694B-BA1B-2B0BF8F0642E}"/>
              </a:ext>
            </a:extLst>
          </p:cNvPr>
          <p:cNvSpPr>
            <a:spLocks noGrp="1"/>
          </p:cNvSpPr>
          <p:nvPr>
            <p:ph type="title"/>
          </p:nvPr>
        </p:nvSpPr>
        <p:spPr/>
        <p:txBody>
          <a:bodyPr/>
          <a:lstStyle/>
          <a:p>
            <a:r>
              <a:rPr lang="en-US" dirty="0"/>
              <a:t>Revision: considerations</a:t>
            </a:r>
          </a:p>
        </p:txBody>
      </p:sp>
      <p:sp>
        <p:nvSpPr>
          <p:cNvPr id="3" name="Content Placeholder 2">
            <a:extLst>
              <a:ext uri="{FF2B5EF4-FFF2-40B4-BE49-F238E27FC236}">
                <a16:creationId xmlns:a16="http://schemas.microsoft.com/office/drawing/2014/main" id="{74AE92B0-03A3-9A4C-80DC-4B57C70B0D81}"/>
              </a:ext>
            </a:extLst>
          </p:cNvPr>
          <p:cNvSpPr>
            <a:spLocks noGrp="1"/>
          </p:cNvSpPr>
          <p:nvPr>
            <p:ph idx="1"/>
          </p:nvPr>
        </p:nvSpPr>
        <p:spPr>
          <a:xfrm>
            <a:off x="838200" y="1825625"/>
            <a:ext cx="10515600" cy="4667250"/>
          </a:xfrm>
        </p:spPr>
        <p:txBody>
          <a:bodyPr>
            <a:normAutofit lnSpcReduction="10000"/>
          </a:bodyPr>
          <a:lstStyle/>
          <a:p>
            <a:r>
              <a:rPr lang="en-US" dirty="0"/>
              <a:t>Tone: am I writing to the right person?</a:t>
            </a:r>
          </a:p>
          <a:p>
            <a:r>
              <a:rPr lang="en-US" dirty="0"/>
              <a:t>Context: have I defined the background clearly for my target readers?</a:t>
            </a:r>
          </a:p>
          <a:p>
            <a:r>
              <a:rPr lang="en-US" dirty="0"/>
              <a:t>Rationale: have I adequately explained why this project is worth doing?</a:t>
            </a:r>
          </a:p>
          <a:p>
            <a:r>
              <a:rPr lang="en-US" dirty="0"/>
              <a:t>Content: </a:t>
            </a:r>
          </a:p>
          <a:p>
            <a:pPr lvl="1"/>
            <a:r>
              <a:rPr lang="en-US" dirty="0"/>
              <a:t>Is all the </a:t>
            </a:r>
            <a:r>
              <a:rPr lang="en-US" i="1" dirty="0"/>
              <a:t>information</a:t>
            </a:r>
            <a:r>
              <a:rPr lang="en-US" dirty="0"/>
              <a:t> I need there? Is there any irrelevant information?</a:t>
            </a:r>
          </a:p>
          <a:p>
            <a:pPr lvl="1"/>
            <a:r>
              <a:rPr lang="en-US" dirty="0"/>
              <a:t>Do I need to reformulate the </a:t>
            </a:r>
            <a:r>
              <a:rPr lang="en-US" i="1" dirty="0"/>
              <a:t>argument or main message</a:t>
            </a:r>
            <a:r>
              <a:rPr lang="en-US" dirty="0"/>
              <a:t>?</a:t>
            </a:r>
          </a:p>
          <a:p>
            <a:pPr lvl="1"/>
            <a:r>
              <a:rPr lang="en-US" dirty="0"/>
              <a:t>Do I need to deepen or extend the </a:t>
            </a:r>
            <a:r>
              <a:rPr lang="en-US" i="1" dirty="0"/>
              <a:t>analysis</a:t>
            </a:r>
            <a:r>
              <a:rPr lang="en-US" dirty="0"/>
              <a:t> to support the main message?</a:t>
            </a:r>
          </a:p>
          <a:p>
            <a:pPr lvl="1"/>
            <a:r>
              <a:rPr lang="en-US" dirty="0"/>
              <a:t>Do I need to </a:t>
            </a:r>
            <a:r>
              <a:rPr lang="en-US" i="1" dirty="0"/>
              <a:t>re-</a:t>
            </a:r>
            <a:r>
              <a:rPr lang="en-US" i="1" dirty="0" err="1"/>
              <a:t>organise</a:t>
            </a:r>
            <a:r>
              <a:rPr lang="en-US" dirty="0"/>
              <a:t> the information and/or analysis?</a:t>
            </a:r>
          </a:p>
          <a:p>
            <a:pPr lvl="1"/>
            <a:endParaRPr lang="en-US" dirty="0"/>
          </a:p>
          <a:p>
            <a:pPr marL="0" indent="0">
              <a:buNone/>
            </a:pPr>
            <a:r>
              <a:rPr lang="en-US" sz="2000" dirty="0" err="1"/>
              <a:t>Marsen</a:t>
            </a:r>
            <a:r>
              <a:rPr lang="en-US" sz="2000" dirty="0"/>
              <a:t>, </a:t>
            </a:r>
            <a:r>
              <a:rPr lang="en-US" sz="2000" i="1" dirty="0"/>
              <a:t>Professional Writing</a:t>
            </a:r>
            <a:r>
              <a:rPr lang="en-US" sz="2000" dirty="0"/>
              <a:t>, p. 263</a:t>
            </a:r>
          </a:p>
          <a:p>
            <a:pPr lvl="1"/>
            <a:endParaRPr lang="en-US" dirty="0"/>
          </a:p>
          <a:p>
            <a:endParaRPr lang="en-US" dirty="0"/>
          </a:p>
        </p:txBody>
      </p:sp>
    </p:spTree>
    <p:extLst>
      <p:ext uri="{BB962C8B-B14F-4D97-AF65-F5344CB8AC3E}">
        <p14:creationId xmlns:p14="http://schemas.microsoft.com/office/powerpoint/2010/main" val="175248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564E3-18EA-3248-BDD6-D9329BF70C83}"/>
              </a:ext>
            </a:extLst>
          </p:cNvPr>
          <p:cNvSpPr>
            <a:spLocks noGrp="1"/>
          </p:cNvSpPr>
          <p:nvPr>
            <p:ph type="title"/>
          </p:nvPr>
        </p:nvSpPr>
        <p:spPr/>
        <p:txBody>
          <a:bodyPr/>
          <a:lstStyle/>
          <a:p>
            <a:r>
              <a:rPr lang="en-US" dirty="0"/>
              <a:t>Editing: </a:t>
            </a:r>
            <a:r>
              <a:rPr lang="en-US" dirty="0" err="1"/>
              <a:t>organisation</a:t>
            </a:r>
            <a:endParaRPr lang="en-US" dirty="0"/>
          </a:p>
        </p:txBody>
      </p:sp>
      <p:sp>
        <p:nvSpPr>
          <p:cNvPr id="3" name="Content Placeholder 2">
            <a:extLst>
              <a:ext uri="{FF2B5EF4-FFF2-40B4-BE49-F238E27FC236}">
                <a16:creationId xmlns:a16="http://schemas.microsoft.com/office/drawing/2014/main" id="{4164F0F2-B320-0140-B26D-538B188D9820}"/>
              </a:ext>
            </a:extLst>
          </p:cNvPr>
          <p:cNvSpPr>
            <a:spLocks noGrp="1"/>
          </p:cNvSpPr>
          <p:nvPr>
            <p:ph idx="1"/>
          </p:nvPr>
        </p:nvSpPr>
        <p:spPr/>
        <p:txBody>
          <a:bodyPr/>
          <a:lstStyle/>
          <a:p>
            <a:r>
              <a:rPr lang="en-US" dirty="0" err="1"/>
              <a:t>Organisation</a:t>
            </a:r>
            <a:r>
              <a:rPr lang="en-US" dirty="0"/>
              <a:t>:</a:t>
            </a:r>
          </a:p>
          <a:p>
            <a:pPr lvl="1"/>
            <a:r>
              <a:rPr lang="en-US" dirty="0"/>
              <a:t>Do I need to re-proportion the amount of space given to particular topics and/or sections to reflect their importance?</a:t>
            </a:r>
          </a:p>
          <a:p>
            <a:pPr lvl="1"/>
            <a:r>
              <a:rPr lang="en-US" dirty="0"/>
              <a:t>Have I used informative headings that reflect the content of the sections?</a:t>
            </a:r>
          </a:p>
          <a:p>
            <a:pPr lvl="1"/>
            <a:r>
              <a:rPr lang="en-US" dirty="0"/>
              <a:t>Have I used sectioning appropriately to highlight important points?</a:t>
            </a:r>
          </a:p>
          <a:p>
            <a:pPr lvl="1"/>
            <a:endParaRPr lang="en-US" dirty="0"/>
          </a:p>
          <a:p>
            <a:pPr marL="914400" lvl="2" indent="0">
              <a:buNone/>
            </a:pPr>
            <a:r>
              <a:rPr lang="en-US" dirty="0"/>
              <a:t>(</a:t>
            </a:r>
            <a:r>
              <a:rPr lang="en-US" dirty="0" err="1"/>
              <a:t>Marsen</a:t>
            </a:r>
            <a:r>
              <a:rPr lang="en-US" dirty="0"/>
              <a:t>, </a:t>
            </a:r>
            <a:r>
              <a:rPr lang="en-US" i="1" dirty="0"/>
              <a:t>Professional Writing</a:t>
            </a:r>
            <a:r>
              <a:rPr lang="en-US" dirty="0"/>
              <a:t>, p. 263)</a:t>
            </a:r>
          </a:p>
          <a:p>
            <a:pPr marL="914400" lvl="2" indent="0">
              <a:buNone/>
            </a:pPr>
            <a:endParaRPr lang="en-US" dirty="0"/>
          </a:p>
          <a:p>
            <a:endParaRPr lang="en-US" dirty="0"/>
          </a:p>
          <a:p>
            <a:endParaRPr lang="en-US" dirty="0"/>
          </a:p>
        </p:txBody>
      </p:sp>
    </p:spTree>
    <p:extLst>
      <p:ext uri="{BB962C8B-B14F-4D97-AF65-F5344CB8AC3E}">
        <p14:creationId xmlns:p14="http://schemas.microsoft.com/office/powerpoint/2010/main" val="244857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004A6-D8F7-ED4F-AEE0-D091FC3A6DF2}"/>
              </a:ext>
            </a:extLst>
          </p:cNvPr>
          <p:cNvSpPr>
            <a:spLocks noGrp="1"/>
          </p:cNvSpPr>
          <p:nvPr>
            <p:ph type="title"/>
          </p:nvPr>
        </p:nvSpPr>
        <p:spPr/>
        <p:txBody>
          <a:bodyPr/>
          <a:lstStyle/>
          <a:p>
            <a:r>
              <a:rPr lang="en-US" dirty="0"/>
              <a:t>Editing: paragraphs</a:t>
            </a:r>
          </a:p>
        </p:txBody>
      </p:sp>
      <p:sp>
        <p:nvSpPr>
          <p:cNvPr id="3" name="Content Placeholder 2">
            <a:extLst>
              <a:ext uri="{FF2B5EF4-FFF2-40B4-BE49-F238E27FC236}">
                <a16:creationId xmlns:a16="http://schemas.microsoft.com/office/drawing/2014/main" id="{DB0F4B56-38DF-8F42-A271-223A2C1C14B3}"/>
              </a:ext>
            </a:extLst>
          </p:cNvPr>
          <p:cNvSpPr>
            <a:spLocks noGrp="1"/>
          </p:cNvSpPr>
          <p:nvPr>
            <p:ph idx="1"/>
          </p:nvPr>
        </p:nvSpPr>
        <p:spPr/>
        <p:txBody>
          <a:bodyPr>
            <a:normAutofit lnSpcReduction="10000"/>
          </a:bodyPr>
          <a:lstStyle/>
          <a:p>
            <a:r>
              <a:rPr lang="en-US" dirty="0"/>
              <a:t>Does each paragraph present one main idea?</a:t>
            </a:r>
          </a:p>
          <a:p>
            <a:r>
              <a:rPr lang="en-US" dirty="0"/>
              <a:t>Does each paragraph have a topic sentence that presents the main idea?</a:t>
            </a:r>
          </a:p>
          <a:p>
            <a:r>
              <a:rPr lang="en-US" dirty="0"/>
              <a:t>Does the paragraph fit into the overall document and into its section?</a:t>
            </a:r>
          </a:p>
          <a:p>
            <a:r>
              <a:rPr lang="en-US" dirty="0"/>
              <a:t>Check the </a:t>
            </a:r>
            <a:r>
              <a:rPr lang="en-US" dirty="0" err="1"/>
              <a:t>organisation</a:t>
            </a:r>
            <a:r>
              <a:rPr lang="en-US" dirty="0"/>
              <a:t> and cohesion of each paragraph:</a:t>
            </a:r>
          </a:p>
          <a:p>
            <a:pPr lvl="1"/>
            <a:r>
              <a:rPr lang="en-US" dirty="0"/>
              <a:t>Is the length appropriate?</a:t>
            </a:r>
          </a:p>
          <a:p>
            <a:pPr lvl="1"/>
            <a:r>
              <a:rPr lang="en-US" dirty="0"/>
              <a:t>Does each sentence lead logically into the next? (Cohesion)</a:t>
            </a:r>
          </a:p>
          <a:p>
            <a:pPr lvl="1"/>
            <a:r>
              <a:rPr lang="en-US" dirty="0"/>
              <a:t>Is the idea logically and persuasively developed? (Development)</a:t>
            </a:r>
          </a:p>
          <a:p>
            <a:pPr lvl="1"/>
            <a:r>
              <a:rPr lang="en-US" dirty="0"/>
              <a:t>Is the idea developed with enough detail? (Support)</a:t>
            </a:r>
          </a:p>
          <a:p>
            <a:pPr lvl="1"/>
            <a:r>
              <a:rPr lang="en-US" dirty="0"/>
              <a:t>Does the paragraph follow from and connect to the next one? (Transitions)</a:t>
            </a:r>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714172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DA277-A556-DD4B-9DE4-1E371F96157F}"/>
              </a:ext>
            </a:extLst>
          </p:cNvPr>
          <p:cNvSpPr>
            <a:spLocks noGrp="1"/>
          </p:cNvSpPr>
          <p:nvPr>
            <p:ph type="title"/>
          </p:nvPr>
        </p:nvSpPr>
        <p:spPr/>
        <p:txBody>
          <a:bodyPr/>
          <a:lstStyle/>
          <a:p>
            <a:r>
              <a:rPr lang="en-US" dirty="0"/>
              <a:t>Editing: sentences</a:t>
            </a:r>
          </a:p>
        </p:txBody>
      </p:sp>
      <p:sp>
        <p:nvSpPr>
          <p:cNvPr id="3" name="Content Placeholder 2">
            <a:extLst>
              <a:ext uri="{FF2B5EF4-FFF2-40B4-BE49-F238E27FC236}">
                <a16:creationId xmlns:a16="http://schemas.microsoft.com/office/drawing/2014/main" id="{94DEBC09-9B76-3D44-9D35-8AFEC9FBAF5A}"/>
              </a:ext>
            </a:extLst>
          </p:cNvPr>
          <p:cNvSpPr>
            <a:spLocks noGrp="1"/>
          </p:cNvSpPr>
          <p:nvPr>
            <p:ph idx="1"/>
          </p:nvPr>
        </p:nvSpPr>
        <p:spPr>
          <a:xfrm>
            <a:off x="838200" y="1446834"/>
            <a:ext cx="10515600" cy="5220183"/>
          </a:xfrm>
        </p:spPr>
        <p:txBody>
          <a:bodyPr>
            <a:normAutofit fontScale="70000" lnSpcReduction="20000"/>
          </a:bodyPr>
          <a:lstStyle/>
          <a:p>
            <a:pPr marL="0" indent="0">
              <a:buNone/>
            </a:pPr>
            <a:r>
              <a:rPr lang="en-NZ" b="1" dirty="0"/>
              <a:t>Practical advice for ensuring that your sentences are alive:</a:t>
            </a:r>
            <a:endParaRPr lang="en-NZ" dirty="0"/>
          </a:p>
          <a:p>
            <a:r>
              <a:rPr lang="en-NZ" dirty="0"/>
              <a:t>Use forceful verbs—replace long verb phrases with a more specific verb. For example, replace “She argues for the importance of the idea” with “She defends the idea.”</a:t>
            </a:r>
          </a:p>
          <a:p>
            <a:r>
              <a:rPr lang="en-NZ" dirty="0"/>
              <a:t>Look for places where you’ve used the same word or phrase twice or more in consecutive sentences and look for alternative ways to say the same thing OR for ways to combine the two sentences.</a:t>
            </a:r>
          </a:p>
          <a:p>
            <a:r>
              <a:rPr lang="en-NZ" dirty="0"/>
              <a:t>Cut as many prepositional phrases as you can without losing your meaning. For instance, the following sentence, “There are several examples </a:t>
            </a:r>
            <a:r>
              <a:rPr lang="en-NZ" u="sng" dirty="0"/>
              <a:t>of</a:t>
            </a:r>
            <a:r>
              <a:rPr lang="en-NZ" dirty="0"/>
              <a:t> the issue </a:t>
            </a:r>
            <a:r>
              <a:rPr lang="en-NZ" u="sng" dirty="0"/>
              <a:t>of</a:t>
            </a:r>
            <a:r>
              <a:rPr lang="en-NZ" dirty="0"/>
              <a:t> integrity </a:t>
            </a:r>
            <a:r>
              <a:rPr lang="en-NZ" u="sng" dirty="0"/>
              <a:t>in</a:t>
            </a:r>
            <a:r>
              <a:rPr lang="en-NZ" dirty="0"/>
              <a:t> </a:t>
            </a:r>
            <a:r>
              <a:rPr lang="en-NZ" i="1" dirty="0"/>
              <a:t>Huck Finn</a:t>
            </a:r>
            <a:r>
              <a:rPr lang="en-NZ" dirty="0"/>
              <a:t>,” would be much better this way, “</a:t>
            </a:r>
            <a:r>
              <a:rPr lang="en-NZ" i="1" dirty="0"/>
              <a:t>Huck Finn </a:t>
            </a:r>
            <a:r>
              <a:rPr lang="en-NZ" dirty="0"/>
              <a:t>repeatedly addresses the issue of integrity.”</a:t>
            </a:r>
          </a:p>
          <a:p>
            <a:r>
              <a:rPr lang="en-NZ" dirty="0"/>
              <a:t>Check your sentence variety. If more than two sentences in a row start the same way (with a subject followed by a verb, for example), then try using a different sentence pattern.</a:t>
            </a:r>
          </a:p>
          <a:p>
            <a:r>
              <a:rPr lang="en-NZ" dirty="0"/>
              <a:t>Aim for precision in word choice. Don’t settle for a general word when a more precise one is available.</a:t>
            </a:r>
          </a:p>
          <a:p>
            <a:r>
              <a:rPr lang="en-NZ" dirty="0"/>
              <a:t>Look for sentences that start with “It is” or “There are” and see if you can revise them to be more active and engaging.</a:t>
            </a:r>
          </a:p>
          <a:p>
            <a:endParaRPr lang="en-NZ" dirty="0"/>
          </a:p>
          <a:p>
            <a:pPr marL="0" indent="0">
              <a:buNone/>
            </a:pPr>
            <a:r>
              <a:rPr lang="en-NZ" sz="2600" dirty="0"/>
              <a:t>The Writing </a:t>
            </a:r>
            <a:r>
              <a:rPr lang="en-NZ" sz="2600" dirty="0" err="1"/>
              <a:t>Center</a:t>
            </a:r>
            <a:r>
              <a:rPr lang="en-NZ" sz="2600" dirty="0"/>
              <a:t>, University of North Carolina Chapel Hill (https://</a:t>
            </a:r>
            <a:r>
              <a:rPr lang="en-NZ" sz="2600" dirty="0" err="1"/>
              <a:t>writingcenter.unc.edu</a:t>
            </a:r>
            <a:r>
              <a:rPr lang="en-NZ" sz="2600" dirty="0"/>
              <a:t>/tips-and-tools/revising-drafts/)</a:t>
            </a:r>
            <a:endParaRPr lang="en-US" sz="2600" dirty="0"/>
          </a:p>
          <a:p>
            <a:pPr marL="0" indent="0">
              <a:buNone/>
            </a:pPr>
            <a:endParaRPr lang="en-NZ" dirty="0"/>
          </a:p>
          <a:p>
            <a:pPr marL="0" indent="0">
              <a:buNone/>
            </a:pPr>
            <a:endParaRPr lang="en-US" dirty="0"/>
          </a:p>
        </p:txBody>
      </p:sp>
    </p:spTree>
    <p:extLst>
      <p:ext uri="{BB962C8B-B14F-4D97-AF65-F5344CB8AC3E}">
        <p14:creationId xmlns:p14="http://schemas.microsoft.com/office/powerpoint/2010/main" val="1084487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A105-FF5C-3046-8DF9-C4B4047C129A}"/>
              </a:ext>
            </a:extLst>
          </p:cNvPr>
          <p:cNvSpPr>
            <a:spLocks noGrp="1"/>
          </p:cNvSpPr>
          <p:nvPr>
            <p:ph type="title"/>
          </p:nvPr>
        </p:nvSpPr>
        <p:spPr/>
        <p:txBody>
          <a:bodyPr/>
          <a:lstStyle/>
          <a:p>
            <a:r>
              <a:rPr lang="en-US" dirty="0"/>
              <a:t>Proofreading: common punctuation mistakes</a:t>
            </a:r>
          </a:p>
        </p:txBody>
      </p:sp>
      <p:sp>
        <p:nvSpPr>
          <p:cNvPr id="3" name="Content Placeholder 2">
            <a:extLst>
              <a:ext uri="{FF2B5EF4-FFF2-40B4-BE49-F238E27FC236}">
                <a16:creationId xmlns:a16="http://schemas.microsoft.com/office/drawing/2014/main" id="{061E6DB4-8197-0147-910A-69588C5F1FF0}"/>
              </a:ext>
            </a:extLst>
          </p:cNvPr>
          <p:cNvSpPr>
            <a:spLocks noGrp="1"/>
          </p:cNvSpPr>
          <p:nvPr>
            <p:ph idx="1"/>
          </p:nvPr>
        </p:nvSpPr>
        <p:spPr>
          <a:xfrm>
            <a:off x="838200" y="1825624"/>
            <a:ext cx="10515600" cy="4783519"/>
          </a:xfrm>
        </p:spPr>
        <p:txBody>
          <a:bodyPr>
            <a:normAutofit/>
          </a:bodyPr>
          <a:lstStyle/>
          <a:p>
            <a:r>
              <a:rPr lang="en-US" i="1" dirty="0"/>
              <a:t>Comma pairs </a:t>
            </a:r>
            <a:r>
              <a:rPr lang="en-US" dirty="0"/>
              <a:t>act like ‘cut here’ marks to indicate additional information, i.e. a clause or phrase that could be removed from the sentence:  </a:t>
            </a:r>
            <a:r>
              <a:rPr lang="en-US" sz="2400" b="1" dirty="0"/>
              <a:t>The strategy, which had been formulated before the present CEO arrived, involved a 60% increase in the marketing budget.</a:t>
            </a:r>
          </a:p>
          <a:p>
            <a:r>
              <a:rPr lang="en-US" sz="2400" dirty="0"/>
              <a:t>‘However’ and ‘but’ are punctuated differently:</a:t>
            </a:r>
          </a:p>
          <a:p>
            <a:pPr lvl="1"/>
            <a:r>
              <a:rPr lang="en-US" sz="2000" b="1" dirty="0"/>
              <a:t>I see your point, but I reject it</a:t>
            </a:r>
            <a:r>
              <a:rPr lang="en-US" sz="2000" dirty="0"/>
              <a:t>. (‘but’ is a conjunction, necessary to the grammar)</a:t>
            </a:r>
          </a:p>
          <a:p>
            <a:pPr lvl="1"/>
            <a:r>
              <a:rPr lang="en-US" sz="2000" b="1" dirty="0"/>
              <a:t>I see your point; however, I reject it. </a:t>
            </a:r>
            <a:r>
              <a:rPr lang="en-US" sz="2000" dirty="0"/>
              <a:t>(‘however’ is an adverb, unnecessary to the grammar)</a:t>
            </a:r>
          </a:p>
          <a:p>
            <a:r>
              <a:rPr lang="en-US" sz="2400" dirty="0"/>
              <a:t>APOSTROPHES indicate the possessive, something belonging to something else</a:t>
            </a:r>
          </a:p>
          <a:p>
            <a:pPr lvl="1"/>
            <a:r>
              <a:rPr lang="en-US" sz="2000" dirty="0"/>
              <a:t>the report of the committee = the </a:t>
            </a:r>
            <a:r>
              <a:rPr lang="en-US" sz="2000" b="1" dirty="0"/>
              <a:t>committee’s</a:t>
            </a:r>
            <a:r>
              <a:rPr lang="en-US" sz="2000" dirty="0"/>
              <a:t> report</a:t>
            </a:r>
          </a:p>
          <a:p>
            <a:pPr lvl="1"/>
            <a:r>
              <a:rPr lang="en-US" sz="2000" dirty="0"/>
              <a:t>NB: ‘it’ works differently because the possessive does NOT have an apostrophe</a:t>
            </a:r>
          </a:p>
          <a:p>
            <a:pPr lvl="2"/>
            <a:r>
              <a:rPr lang="en-US" sz="1800" dirty="0"/>
              <a:t>the report of the committee = </a:t>
            </a:r>
            <a:r>
              <a:rPr lang="en-US" sz="1800" b="1" dirty="0"/>
              <a:t>its </a:t>
            </a:r>
            <a:r>
              <a:rPr lang="en-US" sz="1800" dirty="0"/>
              <a:t>report</a:t>
            </a:r>
          </a:p>
          <a:p>
            <a:endParaRPr lang="en-US" sz="2400" u="sng" dirty="0"/>
          </a:p>
        </p:txBody>
      </p:sp>
    </p:spTree>
    <p:extLst>
      <p:ext uri="{BB962C8B-B14F-4D97-AF65-F5344CB8AC3E}">
        <p14:creationId xmlns:p14="http://schemas.microsoft.com/office/powerpoint/2010/main" val="2346189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1054</Words>
  <Application>Microsoft Macintosh PowerPoint</Application>
  <PresentationFormat>Widescreen</PresentationFormat>
  <Paragraphs>98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Comms 200  Week 11: revision strategies</vt:lpstr>
      <vt:lpstr>What does it mean to revise?</vt:lpstr>
      <vt:lpstr>Why is revision important?</vt:lpstr>
      <vt:lpstr>Stages of revision</vt:lpstr>
      <vt:lpstr>Revision: considerations</vt:lpstr>
      <vt:lpstr>Editing: organisation</vt:lpstr>
      <vt:lpstr>Editing: paragraphs</vt:lpstr>
      <vt:lpstr>Editing: sentences</vt:lpstr>
      <vt:lpstr>Proofreading: common punctuation mistakes</vt:lpstr>
      <vt:lpstr>Proofreading: dashes and parentheses</vt:lpstr>
      <vt:lpstr>Proofreading: Quotations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Comms 200  Week 11: revision strategies</dc:title>
  <dc:creator>Misha Kavka</dc:creator>
  <cp:lastModifiedBy>Misha Kavka</cp:lastModifiedBy>
  <cp:revision>8</cp:revision>
  <dcterms:created xsi:type="dcterms:W3CDTF">2019-05-29T20:12:27Z</dcterms:created>
  <dcterms:modified xsi:type="dcterms:W3CDTF">2019-05-29T21:36:07Z</dcterms:modified>
</cp:coreProperties>
</file>