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92" r:id="rId3"/>
    <p:sldId id="293" r:id="rId4"/>
    <p:sldId id="317" r:id="rId5"/>
    <p:sldId id="316" r:id="rId6"/>
    <p:sldId id="296" r:id="rId7"/>
    <p:sldId id="280" r:id="rId8"/>
    <p:sldId id="295" r:id="rId9"/>
    <p:sldId id="305" r:id="rId10"/>
    <p:sldId id="318" r:id="rId11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B1B7C-8BA6-4726-A868-2E6FF166C2B3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165F0-39F7-4A83-A858-109FF12E4F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2359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711"/>
            <a:ext cx="2945659" cy="496332"/>
          </a:xfrm>
          <a:prstGeom prst="rect">
            <a:avLst/>
          </a:prstGeom>
        </p:spPr>
        <p:txBody>
          <a:bodyPr/>
          <a:lstStyle/>
          <a:p>
            <a:fld id="{8C6DFBBC-0DC9-4E0F-8508-EF478FAB0168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39222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711"/>
            <a:ext cx="2945659" cy="496332"/>
          </a:xfrm>
          <a:prstGeom prst="rect">
            <a:avLst/>
          </a:prstGeom>
        </p:spPr>
        <p:txBody>
          <a:bodyPr/>
          <a:lstStyle/>
          <a:p>
            <a:fld id="{8C6DFBBC-0DC9-4E0F-8508-EF478FAB0168}" type="slidenum">
              <a:rPr lang="en-NZ" smtClean="0"/>
              <a:pPr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97840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BEAE5-08D8-48F1-965C-5F674AC26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AF2CA-4252-4066-B0B7-C16F34202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2B755-2ABB-46A9-A8AE-B1376A26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5/06/2019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6A360-326A-4AFC-897E-A40588AC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A9DAB-BFFB-41DE-93F5-A1B973C5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363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F16A-6EF0-4E8D-B7F4-79C21DED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F26A5-DB09-4FFC-8D99-0550B1B70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9575-6211-4050-84BC-CCA7270F5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5/06/2019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D1C78-642E-4E83-AF62-1A8224CF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222F0-BFAC-4FB9-AEAC-40EFECD2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546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95E64-9A5B-44AF-B030-A12A0ABF6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3927B-9F08-4274-9CDF-4588D0FFA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872AE-3C85-4A32-B423-39863BB9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5/06/2019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CA890-6F59-4947-B487-220E4418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97CE8-64F6-4673-8D90-595B64DC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20849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6727600"/>
            <a:ext cx="12192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15601" y="421234"/>
            <a:ext cx="11360799" cy="1108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15601" y="1633633"/>
            <a:ext cx="11360799" cy="44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350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2D9C6-64A3-4C27-8F06-A5C3A9BF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BFA8F-8B2B-4885-9902-8B8D1BCDC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0F99E-3D6C-4815-848F-0180A4A3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5/06/2019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E0A89-2290-42FB-8695-2B310D62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E88B2-C6FC-4455-9897-B675A114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458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7581A-3A3A-4D98-9469-4F370FA77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44B3A-A904-413A-B795-865B00953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083B-9A81-48FC-9ED1-26106A5C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5/06/2019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7968A-F948-4192-B7BA-BB04C8FC3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FEC86-5730-451A-B633-6E6DAB4A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040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C9F7-3108-44E8-83CE-DB806CAF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06890-CF3C-488D-A43B-5CA6EA0AB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162AC-F9FE-43DB-903A-C89974F0E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5FCAD-7537-4A4B-8DC5-41AAC284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5/06/2019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99775-281A-44DF-B6D9-F2489AFD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C166C-238B-40D4-8CC5-CD5877D2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4365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7FA66-5AD1-49D4-BA3B-84FCB290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13D3C-25E3-4C37-9306-2B56DDB85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7D096-7BB2-4BAC-955C-949AEF34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71D8C-8356-41EF-860F-68282C59A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1F905-782B-4752-B083-B7E743D0E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03EE9-2F3A-409F-9724-D0BB5D6D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5/06/2019</a:t>
            </a:fld>
            <a:endParaRPr lang="en-N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CAE24B-271A-41E4-8A79-E235475C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928548-66D6-4118-8206-9C86B1C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9872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AC76-3268-4A1C-A55F-1AE1F2C9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FD800-7E5B-4EF7-9FD8-6CE5F021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5/06/2019</a:t>
            </a:fld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50212-D9AB-48FB-9D94-9CEF21BA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3037-5155-435F-86BF-F65B0F38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45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DCFBA8-C262-4674-B693-237BC765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5/06/2019</a:t>
            </a:fld>
            <a:endParaRPr lang="en-N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10791-B651-4B75-90E7-F13B8129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51BBF-6897-48FE-B95D-242F2468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1289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B0BB-EFE1-4938-A36C-AE641F6F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5350C-951F-4AFD-B4AB-F4AE78507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E25C6-D9DF-4509-B050-19FA23DBC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08453-F81F-4A31-8081-519B7FC1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5/06/2019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237B6-131C-4424-B593-F8E4CAFE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08B85-4B0C-4F4C-BFF1-D8709683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26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25B5-0E46-4833-8CB1-2F4830D8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18FB3-B204-446A-B0F5-DFDBEFB57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8228A-A294-4BCF-90B9-DAB3703BF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A5E9F-5671-4E8E-8BA4-A15DEB44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5/06/2019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005A4-027B-4B5A-AFA3-C46F42C1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9896A-501E-40E2-AF7C-66EC021A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7174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CA0ADA-F91D-45E1-A54E-E95D658B3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44F22-EB47-41A8-8CE5-23DFD10AA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C0481-4772-4CD7-ABE5-1EBF0BBAB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2656-91B9-418C-8D61-D283EDC6E40A}" type="datetimeFigureOut">
              <a:rPr lang="en-NZ" smtClean="0"/>
              <a:t>5/06/2019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DF26F-5A85-4945-B4B0-A69E7562B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7E27A-EB51-426E-BC37-FAEC1ABA9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8117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B9MqNzQu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ite.auckland.ac.n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04F1-CD40-420B-85AF-0C471CFC0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77027"/>
          </a:xfrm>
        </p:spPr>
        <p:txBody>
          <a:bodyPr>
            <a:normAutofit/>
          </a:bodyPr>
          <a:lstStyle/>
          <a:p>
            <a:r>
              <a:rPr lang="en-NZ" sz="4900" b="1" dirty="0"/>
              <a:t>Comms 200</a:t>
            </a:r>
            <a:br>
              <a:rPr lang="en-NZ" sz="4900" b="1" dirty="0"/>
            </a:br>
            <a:br>
              <a:rPr lang="en-NZ" sz="4900" b="1" dirty="0"/>
            </a:br>
            <a:r>
              <a:rPr lang="en-NZ" sz="4900" b="1" dirty="0"/>
              <a:t>Week 12: citation </a:t>
            </a:r>
          </a:p>
        </p:txBody>
      </p:sp>
    </p:spTree>
    <p:extLst>
      <p:ext uri="{BB962C8B-B14F-4D97-AF65-F5344CB8AC3E}">
        <p14:creationId xmlns:p14="http://schemas.microsoft.com/office/powerpoint/2010/main" val="315318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9EC11-BD30-4F6F-AEE6-84AACC68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“I think my argument is so powerful it’s not necessary to talk about it’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C2CF7-5FC9-4F27-8C0A-D46BBA3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3991"/>
            <a:ext cx="10515600" cy="3562972"/>
          </a:xfrm>
        </p:spPr>
        <p:txBody>
          <a:bodyPr/>
          <a:lstStyle/>
          <a:p>
            <a:pPr marL="0" indent="0">
              <a:buNone/>
            </a:pPr>
            <a:r>
              <a:rPr lang="en-NZ" dirty="0">
                <a:hlinkClick r:id="rId2"/>
              </a:rPr>
              <a:t>https://www.youtube.com/watch?v=2B9MqNzQuuk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283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24744"/>
          </a:xfrm>
        </p:spPr>
        <p:txBody>
          <a:bodyPr>
            <a:normAutofit/>
          </a:bodyPr>
          <a:lstStyle/>
          <a:p>
            <a:r>
              <a:rPr lang="en-NZ" dirty="0"/>
              <a:t>what are references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33"/>
            <a:ext cx="12192000" cy="5829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667" dirty="0"/>
              <a:t>We use references because:</a:t>
            </a:r>
          </a:p>
          <a:p>
            <a:endParaRPr lang="en-NZ" sz="2667" dirty="0"/>
          </a:p>
          <a:p>
            <a:r>
              <a:rPr lang="en-NZ" sz="2667" dirty="0"/>
              <a:t>We do not just make stuff up – we are </a:t>
            </a:r>
            <a:r>
              <a:rPr lang="en-NZ" sz="2667" b="1" dirty="0"/>
              <a:t>responsible</a:t>
            </a:r>
            <a:r>
              <a:rPr lang="en-NZ" sz="2667" dirty="0"/>
              <a:t> writers;</a:t>
            </a:r>
          </a:p>
          <a:p>
            <a:endParaRPr lang="en-NZ" sz="2667" dirty="0"/>
          </a:p>
          <a:p>
            <a:r>
              <a:rPr lang="en-NZ" sz="2667" dirty="0"/>
              <a:t>We want to </a:t>
            </a:r>
            <a:r>
              <a:rPr lang="en-NZ" sz="2667" b="1" dirty="0"/>
              <a:t>appeal to the authority of another work</a:t>
            </a:r>
            <a:r>
              <a:rPr lang="en-NZ" sz="2667" dirty="0"/>
              <a:t>, rather than repeat existing research from scratch;</a:t>
            </a:r>
          </a:p>
          <a:p>
            <a:endParaRPr lang="en-NZ" sz="2667" dirty="0"/>
          </a:p>
          <a:p>
            <a:r>
              <a:rPr lang="en-NZ" sz="2667" dirty="0"/>
              <a:t>We want to </a:t>
            </a:r>
            <a:r>
              <a:rPr lang="en-NZ" sz="2667" b="1" dirty="0"/>
              <a:t>refer to what was written </a:t>
            </a:r>
            <a:r>
              <a:rPr lang="en-NZ" sz="2667" dirty="0"/>
              <a:t>(or said or shown) in another work, because we are going to discuss those words (that speech, or that video recording); and,</a:t>
            </a:r>
          </a:p>
          <a:p>
            <a:endParaRPr lang="en-NZ" sz="2667" dirty="0"/>
          </a:p>
          <a:p>
            <a:r>
              <a:rPr lang="en-NZ" sz="2667" dirty="0"/>
              <a:t>We don’t take credit for other people’s work – as matter of authorial </a:t>
            </a:r>
            <a:r>
              <a:rPr lang="en-NZ" sz="2667" b="1" dirty="0"/>
              <a:t>integrity</a:t>
            </a:r>
            <a:r>
              <a:rPr lang="lv-LV" sz="2667" b="1" dirty="0"/>
              <a:t> </a:t>
            </a:r>
            <a:r>
              <a:rPr lang="lv-LV" sz="2667" dirty="0"/>
              <a:t>(part of our </a:t>
            </a:r>
            <a:r>
              <a:rPr lang="lv-LV" sz="2667" i="1" dirty="0"/>
              <a:t>ethos</a:t>
            </a:r>
            <a:r>
              <a:rPr lang="lv-LV" sz="2667" dirty="0"/>
              <a:t>)</a:t>
            </a:r>
            <a:r>
              <a:rPr lang="en-NZ" sz="2667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4878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24744"/>
          </a:xfrm>
        </p:spPr>
        <p:txBody>
          <a:bodyPr>
            <a:normAutofit/>
          </a:bodyPr>
          <a:lstStyle/>
          <a:p>
            <a:r>
              <a:rPr lang="en-NZ" dirty="0"/>
              <a:t>reference</a:t>
            </a:r>
            <a:r>
              <a:rPr lang="lv-LV" dirty="0"/>
              <a:t>/citation</a:t>
            </a:r>
            <a:r>
              <a:rPr lang="en-NZ" dirty="0"/>
              <a:t>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2330"/>
            <a:ext cx="12192000" cy="5605670"/>
          </a:xfrm>
        </p:spPr>
        <p:txBody>
          <a:bodyPr>
            <a:normAutofit fontScale="92500" lnSpcReduction="10000"/>
          </a:bodyPr>
          <a:lstStyle/>
          <a:p>
            <a:endParaRPr lang="en-NZ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2400" dirty="0">
                <a:solidFill>
                  <a:schemeClr val="tx1"/>
                </a:solidFill>
              </a:rPr>
              <a:t>Citations = “formulas” for encoding bibliographic entries of textual sources</a:t>
            </a:r>
            <a:endParaRPr lang="en-NZ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v-LV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2400" dirty="0">
                <a:solidFill>
                  <a:schemeClr val="tx1"/>
                </a:solidFill>
              </a:rPr>
              <a:t>Choosing a style is a matter of discipline and/or publisher’s preference. Whichever style you choose, stay consistent in your use of it thro</a:t>
            </a:r>
            <a:r>
              <a:rPr lang="en-NZ" sz="2400" dirty="0">
                <a:solidFill>
                  <a:schemeClr val="tx1"/>
                </a:solidFill>
              </a:rPr>
              <a:t>u</a:t>
            </a:r>
            <a:r>
              <a:rPr lang="lv-LV" sz="2400" dirty="0">
                <a:solidFill>
                  <a:schemeClr val="tx1"/>
                </a:solidFill>
              </a:rPr>
              <a:t>ghout.</a:t>
            </a:r>
            <a:endParaRPr lang="en-NZ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400" dirty="0"/>
              <a:t>For example:</a:t>
            </a:r>
            <a:r>
              <a:rPr lang="lv-LV" sz="2400" dirty="0">
                <a:solidFill>
                  <a:schemeClr val="tx1"/>
                </a:solidFill>
              </a:rPr>
              <a:t> 	</a:t>
            </a:r>
            <a:endParaRPr lang="en-NZ" sz="2400" dirty="0">
              <a:solidFill>
                <a:schemeClr val="tx1"/>
              </a:solidFill>
            </a:endParaRPr>
          </a:p>
          <a:p>
            <a:pPr marL="18780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400" dirty="0"/>
              <a:t> (1) MLA (Modern Language Association</a:t>
            </a:r>
            <a:r>
              <a:rPr lang="lv-LV" sz="2400" dirty="0"/>
              <a:t> – Humanities</a:t>
            </a:r>
            <a:r>
              <a:rPr lang="en-NZ" sz="2400" dirty="0"/>
              <a:t>) </a:t>
            </a:r>
          </a:p>
          <a:p>
            <a:pPr marL="1878013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2400" dirty="0"/>
          </a:p>
          <a:p>
            <a:pPr marL="18780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400" dirty="0"/>
              <a:t> (2) Chicago </a:t>
            </a:r>
            <a:r>
              <a:rPr lang="en-NZ" sz="2400" dirty="0">
                <a:solidFill>
                  <a:schemeClr val="tx1"/>
                </a:solidFill>
              </a:rPr>
              <a:t>Manual of Style</a:t>
            </a:r>
            <a:r>
              <a:rPr lang="lv-LV" sz="2400" dirty="0">
                <a:solidFill>
                  <a:schemeClr val="tx1"/>
                </a:solidFill>
              </a:rPr>
              <a:t> (Humanities)</a:t>
            </a:r>
            <a:endParaRPr lang="en-NZ" sz="2400" dirty="0">
              <a:solidFill>
                <a:schemeClr val="tx1"/>
              </a:solidFill>
            </a:endParaRPr>
          </a:p>
          <a:p>
            <a:pPr marL="1878013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2400" dirty="0">
              <a:solidFill>
                <a:schemeClr val="tx1"/>
              </a:solidFill>
            </a:endParaRPr>
          </a:p>
          <a:p>
            <a:pPr marL="18780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400" dirty="0">
                <a:solidFill>
                  <a:schemeClr val="tx1"/>
                </a:solidFill>
              </a:rPr>
              <a:t> (3) APA (American Psychological Association</a:t>
            </a:r>
            <a:r>
              <a:rPr lang="lv-LV" sz="2400" dirty="0">
                <a:solidFill>
                  <a:schemeClr val="tx1"/>
                </a:solidFill>
              </a:rPr>
              <a:t> – Social Sciences</a:t>
            </a:r>
            <a:r>
              <a:rPr lang="en-NZ" sz="2400" dirty="0">
                <a:solidFill>
                  <a:schemeClr val="tx1"/>
                </a:solidFill>
              </a:rPr>
              <a:t>)</a:t>
            </a:r>
            <a:endParaRPr lang="en-NZ" sz="2400" dirty="0"/>
          </a:p>
          <a:p>
            <a:pPr marL="1878013" indent="0">
              <a:lnSpc>
                <a:spcPct val="100000"/>
              </a:lnSpc>
              <a:spcBef>
                <a:spcPts val="0"/>
              </a:spcBef>
              <a:buNone/>
            </a:pPr>
            <a:endParaRPr lang="en-NZ" sz="2400" dirty="0">
              <a:solidFill>
                <a:schemeClr val="tx1"/>
              </a:solidFill>
            </a:endParaRPr>
          </a:p>
          <a:p>
            <a:pPr marL="18780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400" dirty="0">
                <a:solidFill>
                  <a:schemeClr val="tx1"/>
                </a:solidFill>
              </a:rPr>
              <a:t> (4) Many others, including MHRA (Modern Humanities </a:t>
            </a:r>
            <a:r>
              <a:rPr lang="en-NZ" sz="2400" dirty="0"/>
              <a:t>R</a:t>
            </a:r>
            <a:r>
              <a:rPr lang="en-NZ" sz="2400" dirty="0">
                <a:solidFill>
                  <a:schemeClr val="tx1"/>
                </a:solidFill>
              </a:rPr>
              <a:t>esearch Association [New Zealand], Harvard, Oxford, etc</a:t>
            </a:r>
            <a:r>
              <a:rPr lang="lv-LV" sz="2400" dirty="0">
                <a:solidFill>
                  <a:schemeClr val="tx1"/>
                </a:solidFill>
              </a:rPr>
              <a:t>.</a:t>
            </a:r>
            <a:endParaRPr lang="en-NZ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v-LV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3600" dirty="0">
                <a:solidFill>
                  <a:schemeClr val="tx1"/>
                </a:solidFill>
              </a:rPr>
              <a:t> </a:t>
            </a:r>
          </a:p>
          <a:p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28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C4791-ED8D-4513-9F5C-767EAC726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UoA</a:t>
            </a:r>
            <a:r>
              <a:rPr lang="en-NZ" dirty="0"/>
              <a:t> resource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6F88D-85AC-4937-9B57-6FABA0C86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861" y="2385390"/>
            <a:ext cx="10515600" cy="334431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3600" b="1" dirty="0" err="1"/>
              <a:t>ReferenCite</a:t>
            </a:r>
            <a:r>
              <a:rPr lang="en-NZ" sz="3600" dirty="0"/>
              <a:t>: </a:t>
            </a:r>
            <a:r>
              <a:rPr lang="en-NZ" sz="3600" dirty="0">
                <a:hlinkClick r:id="rId2"/>
              </a:rPr>
              <a:t>http://cite.auckland.ac.nz/</a:t>
            </a:r>
            <a:r>
              <a:rPr lang="en-NZ" sz="3600" dirty="0"/>
              <a:t> </a:t>
            </a:r>
          </a:p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3326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B0327-C942-4AA6-81C5-1B3961045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italics or speech 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82088-D0E7-411E-A4E0-E791F0538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524786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NZ" b="1" dirty="0"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dirty="0"/>
              <a:t>Short works = </a:t>
            </a:r>
            <a:r>
              <a:rPr lang="en-NZ" b="1" dirty="0"/>
              <a:t>speech marks</a:t>
            </a:r>
            <a:r>
              <a:rPr lang="en-NZ" dirty="0"/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N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NZ" dirty="0"/>
              <a:t>academic articles, magazine essays, newspaper articles, blogs, presentations (talks or lectures)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NZ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dirty="0">
                <a:cs typeface="Courier New" panose="02070309020205020404" pitchFamily="49" charset="0"/>
              </a:rPr>
              <a:t>Longer works = </a:t>
            </a:r>
            <a:r>
              <a:rPr lang="en-NZ" b="1" dirty="0">
                <a:cs typeface="Courier New" panose="02070309020205020404" pitchFamily="49" charset="0"/>
              </a:rPr>
              <a:t>italics</a:t>
            </a:r>
            <a:r>
              <a:rPr lang="en-NZ" b="1" i="1" dirty="0"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NZ" dirty="0"/>
              <a:t>books, films, television programmes, journals, magazines and newspapers, reports</a:t>
            </a:r>
            <a:r>
              <a:rPr lang="en-NZ" dirty="0"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NZ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505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8399"/>
          </a:xfrm>
        </p:spPr>
        <p:txBody>
          <a:bodyPr>
            <a:noAutofit/>
          </a:bodyPr>
          <a:lstStyle/>
          <a:p>
            <a:r>
              <a:rPr lang="en-NZ" dirty="0" err="1"/>
              <a:t>quoti</a:t>
            </a:r>
            <a:r>
              <a:rPr lang="lv-LV" dirty="0"/>
              <a:t>ng</a:t>
            </a:r>
            <a:r>
              <a:rPr lang="en-NZ" dirty="0"/>
              <a:t> and paraphrasing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29409"/>
            <a:ext cx="12192000" cy="51285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3200" dirty="0"/>
              <a:t>	</a:t>
            </a:r>
            <a:r>
              <a:rPr lang="en-NZ" sz="2400" dirty="0"/>
              <a:t>A quotation = words taken from </a:t>
            </a:r>
            <a:r>
              <a:rPr lang="lv-LV" sz="2400" dirty="0"/>
              <a:t>a text </a:t>
            </a:r>
            <a:r>
              <a:rPr lang="en-NZ" sz="2400" dirty="0"/>
              <a:t>written by someone else.</a:t>
            </a:r>
            <a:r>
              <a:rPr lang="lv-LV" sz="2400" dirty="0"/>
              <a:t> These must be properly incorporated into your own writing.</a:t>
            </a:r>
            <a:endParaRPr lang="en-NZ" sz="24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NZ" sz="24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NZ" sz="24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2400" dirty="0"/>
              <a:t>	</a:t>
            </a:r>
            <a:r>
              <a:rPr lang="en-NZ" sz="2400" dirty="0"/>
              <a:t>A paraphrase = </a:t>
            </a:r>
            <a:r>
              <a:rPr lang="lv-LV" sz="2400" dirty="0"/>
              <a:t>your own words used to </a:t>
            </a:r>
            <a:r>
              <a:rPr lang="en-NZ" sz="2400" dirty="0"/>
              <a:t>rewrit</a:t>
            </a:r>
            <a:r>
              <a:rPr lang="lv-LV" sz="2400" dirty="0"/>
              <a:t>e</a:t>
            </a:r>
            <a:r>
              <a:rPr lang="en-NZ" sz="2400" dirty="0"/>
              <a:t> </a:t>
            </a:r>
            <a:r>
              <a:rPr lang="lv-LV" sz="2400" dirty="0"/>
              <a:t>(in approx. the same length) what someone else has said. (A </a:t>
            </a:r>
            <a:r>
              <a:rPr lang="en-US" sz="2400" dirty="0"/>
              <a:t>summary </a:t>
            </a:r>
            <a:r>
              <a:rPr lang="lv-LV" sz="2400" dirty="0"/>
              <a:t>of what they said </a:t>
            </a:r>
            <a:r>
              <a:rPr lang="en-US" sz="2400" dirty="0"/>
              <a:t>is </a:t>
            </a:r>
            <a:r>
              <a:rPr lang="lv-LV" sz="2400" dirty="0"/>
              <a:t>a </a:t>
            </a:r>
            <a:r>
              <a:rPr lang="en-US" sz="2400" dirty="0"/>
              <a:t>shorter</a:t>
            </a:r>
            <a:r>
              <a:rPr lang="lv-LV" sz="2400" dirty="0"/>
              <a:t> version</a:t>
            </a:r>
            <a:r>
              <a:rPr lang="en-US" sz="2400" dirty="0"/>
              <a:t>.</a:t>
            </a:r>
            <a:r>
              <a:rPr lang="lv-LV" sz="2400" dirty="0"/>
              <a:t>)</a:t>
            </a:r>
            <a:endParaRPr lang="en-NZ" sz="24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lv-LV" sz="24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NZ" sz="2400" dirty="0"/>
          </a:p>
          <a:p>
            <a:pPr marL="179388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2400" dirty="0"/>
              <a:t>NB</a:t>
            </a:r>
            <a:r>
              <a:rPr lang="en-NZ" sz="2400" dirty="0"/>
              <a:t>: </a:t>
            </a:r>
            <a:r>
              <a:rPr lang="lv-LV" sz="2400" dirty="0"/>
              <a:t>Whether quoting or paraphrasing (or summarising), make sure to introduce to the reader the material/author referred to</a:t>
            </a:r>
            <a:r>
              <a:rPr lang="lv-LV" sz="3200" dirty="0"/>
              <a:t>.</a:t>
            </a:r>
            <a:endParaRPr lang="en-NZ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14D2D-2BBD-49C3-921D-2357C6A44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revision chart (recap)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D0AA3-17DF-40FF-9F2E-580E04FE9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284"/>
            <a:ext cx="10515600" cy="526036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b="1" dirty="0"/>
              <a:t>context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/>
              <a:t>– what do my readers know/need to know?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b="1" dirty="0"/>
              <a:t>content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/>
              <a:t>– have I provided all necessary information?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b="1" dirty="0"/>
              <a:t>organisation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/>
              <a:t>– is my report broken into sections that make its purpose plain, its analysis comprehensible, and its content readily accessible?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b="1" dirty="0"/>
              <a:t>style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/>
              <a:t>– is my language formal, correct and coherent?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N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b="1" dirty="0"/>
              <a:t>layout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/>
              <a:t>– is the layout of my report consistent, is the content given sources, and is my referencing correct?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dirty="0"/>
              <a:t>(</a:t>
            </a:r>
            <a:r>
              <a:rPr lang="en-NZ" dirty="0" err="1"/>
              <a:t>Marsen</a:t>
            </a:r>
            <a:r>
              <a:rPr lang="en-NZ" dirty="0"/>
              <a:t>, 263).</a:t>
            </a:r>
          </a:p>
        </p:txBody>
      </p:sp>
    </p:spTree>
    <p:extLst>
      <p:ext uri="{BB962C8B-B14F-4D97-AF65-F5344CB8AC3E}">
        <p14:creationId xmlns:p14="http://schemas.microsoft.com/office/powerpoint/2010/main" val="334271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6712"/>
          </a:xfrm>
        </p:spPr>
        <p:txBody>
          <a:bodyPr>
            <a:normAutofit/>
          </a:bodyPr>
          <a:lstStyle/>
          <a:p>
            <a:r>
              <a:rPr lang="en-NZ" sz="3600" dirty="0"/>
              <a:t>‘rules’ of report</a:t>
            </a:r>
            <a:r>
              <a:rPr lang="lv-LV" sz="3600" dirty="0"/>
              <a:t> </a:t>
            </a:r>
            <a:r>
              <a:rPr lang="en-NZ" sz="3600" dirty="0"/>
              <a:t>w</a:t>
            </a:r>
            <a:r>
              <a:rPr lang="lv-LV" sz="3600" dirty="0"/>
              <a:t>riting </a:t>
            </a:r>
            <a:endParaRPr lang="lv-LV" sz="3600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424" y="4965171"/>
            <a:ext cx="3360373" cy="644691"/>
          </a:xfrm>
        </p:spPr>
        <p:txBody>
          <a:bodyPr>
            <a:normAutofit lnSpcReduction="10000"/>
          </a:bodyPr>
          <a:lstStyle/>
          <a:p>
            <a:pPr algn="just"/>
            <a:endParaRPr lang="lv-LV" sz="3733" dirty="0"/>
          </a:p>
          <a:p>
            <a:pPr algn="just"/>
            <a:endParaRPr lang="lv-LV" sz="3733" dirty="0"/>
          </a:p>
        </p:txBody>
      </p:sp>
      <p:sp>
        <p:nvSpPr>
          <p:cNvPr id="5" name="Rectangle 4"/>
          <p:cNvSpPr/>
          <p:nvPr/>
        </p:nvSpPr>
        <p:spPr>
          <a:xfrm>
            <a:off x="0" y="1220755"/>
            <a:ext cx="12192000" cy="805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b="1" dirty="0">
                <a:ea typeface="Open Sans" charset="0"/>
                <a:cs typeface="Open Sans" charset="0"/>
              </a:rPr>
              <a:t>c</a:t>
            </a:r>
            <a:r>
              <a:rPr lang="lv-LV" b="1" dirty="0">
                <a:ea typeface="Open Sans" charset="0"/>
                <a:cs typeface="Open Sans" charset="0"/>
              </a:rPr>
              <a:t>lear </a:t>
            </a:r>
            <a:r>
              <a:rPr lang="lv-LV" dirty="0">
                <a:ea typeface="Open Sans" charset="0"/>
                <a:cs typeface="Open Sans" charset="0"/>
              </a:rPr>
              <a:t>– in terms of both content (e.g. a clearly described procedure) and organization of text (in easily perceivable</a:t>
            </a:r>
            <a:r>
              <a:rPr lang="en-NZ" dirty="0">
                <a:ea typeface="Open Sans" charset="0"/>
                <a:cs typeface="Open Sans" charset="0"/>
              </a:rPr>
              <a:t>, readable and graspable</a:t>
            </a:r>
            <a:r>
              <a:rPr lang="lv-LV" dirty="0">
                <a:ea typeface="Open Sans" charset="0"/>
                <a:cs typeface="Open Sans" charset="0"/>
              </a:rPr>
              <a:t> “chunks”)</a:t>
            </a:r>
          </a:p>
          <a:p>
            <a:endParaRPr lang="lv-LV" dirty="0">
              <a:ea typeface="Open Sans" charset="0"/>
              <a:cs typeface="Open Sans" charset="0"/>
            </a:endParaRPr>
          </a:p>
          <a:p>
            <a:r>
              <a:rPr lang="en-US" b="1" dirty="0">
                <a:ea typeface="Open Sans" charset="0"/>
                <a:cs typeface="Open Sans" charset="0"/>
              </a:rPr>
              <a:t>complete</a:t>
            </a:r>
            <a:r>
              <a:rPr lang="en-US" dirty="0">
                <a:ea typeface="Open Sans" charset="0"/>
                <a:cs typeface="Open Sans" charset="0"/>
              </a:rPr>
              <a:t> </a:t>
            </a:r>
            <a:r>
              <a:rPr lang="lv-LV" dirty="0">
                <a:ea typeface="Open Sans" charset="0"/>
                <a:cs typeface="Open Sans" charset="0"/>
              </a:rPr>
              <a:t>– in terms of both verbal text (e.g. no steps ommitted in describing a procedure) and visual content (graphs, tables, </a:t>
            </a:r>
            <a:r>
              <a:rPr lang="en-NZ" dirty="0">
                <a:ea typeface="Open Sans" charset="0"/>
                <a:cs typeface="Open Sans" charset="0"/>
              </a:rPr>
              <a:t>other diagrams, </a:t>
            </a:r>
            <a:r>
              <a:rPr lang="lv-LV" dirty="0">
                <a:ea typeface="Open Sans" charset="0"/>
                <a:cs typeface="Open Sans" charset="0"/>
              </a:rPr>
              <a:t>illustrations)</a:t>
            </a:r>
          </a:p>
          <a:p>
            <a:pPr>
              <a:buFont typeface="Arial" pitchFamily="34" charset="0"/>
              <a:buChar char="•"/>
            </a:pPr>
            <a:endParaRPr lang="lv-LV" dirty="0">
              <a:ea typeface="Open Sans" charset="0"/>
              <a:cs typeface="Open Sans" charset="0"/>
            </a:endParaRPr>
          </a:p>
          <a:p>
            <a:r>
              <a:rPr lang="en-US" b="1" dirty="0">
                <a:ea typeface="Open Sans" charset="0"/>
                <a:cs typeface="Open Sans" charset="0"/>
              </a:rPr>
              <a:t>correct</a:t>
            </a:r>
            <a:r>
              <a:rPr lang="en-US" dirty="0">
                <a:ea typeface="Open Sans" charset="0"/>
                <a:cs typeface="Open Sans" charset="0"/>
              </a:rPr>
              <a:t> </a:t>
            </a:r>
            <a:r>
              <a:rPr lang="lv-LV" dirty="0">
                <a:ea typeface="Open Sans" charset="0"/>
                <a:cs typeface="Open Sans" charset="0"/>
              </a:rPr>
              <a:t>– accuracy most important feature of technical writing texts</a:t>
            </a:r>
          </a:p>
          <a:p>
            <a:endParaRPr lang="lv-LV" dirty="0">
              <a:ea typeface="Open Sans" charset="0"/>
              <a:cs typeface="Open Sans" charset="0"/>
            </a:endParaRPr>
          </a:p>
          <a:p>
            <a:r>
              <a:rPr lang="en-US" b="1" dirty="0">
                <a:ea typeface="Open Sans" charset="0"/>
                <a:cs typeface="Open Sans" charset="0"/>
              </a:rPr>
              <a:t>concise</a:t>
            </a:r>
            <a:r>
              <a:rPr lang="lv-LV" dirty="0">
                <a:ea typeface="Open Sans" charset="0"/>
                <a:cs typeface="Open Sans" charset="0"/>
              </a:rPr>
              <a:t> –</a:t>
            </a:r>
            <a:r>
              <a:rPr lang="en-US" dirty="0">
                <a:ea typeface="Open Sans" charset="0"/>
                <a:cs typeface="Open Sans" charset="0"/>
              </a:rPr>
              <a:t> keep it short</a:t>
            </a:r>
            <a:r>
              <a:rPr lang="lv-LV" dirty="0">
                <a:ea typeface="Open Sans" charset="0"/>
                <a:cs typeface="Open Sans" charset="0"/>
              </a:rPr>
              <a:t> (readers “skim” technical information)</a:t>
            </a:r>
            <a:endParaRPr lang="en-US" dirty="0">
              <a:ea typeface="Open Sans" charset="0"/>
              <a:cs typeface="Open Sans" charset="0"/>
            </a:endParaRPr>
          </a:p>
          <a:p>
            <a:endParaRPr lang="en-US" dirty="0">
              <a:ea typeface="Open Sans" charset="0"/>
              <a:cs typeface="Open Sans" charset="0"/>
            </a:endParaRPr>
          </a:p>
          <a:p>
            <a:r>
              <a:rPr lang="en-US" b="1" dirty="0">
                <a:ea typeface="Open Sans" charset="0"/>
                <a:cs typeface="Open Sans" charset="0"/>
              </a:rPr>
              <a:t>avoid slang </a:t>
            </a:r>
            <a:r>
              <a:rPr lang="lv-LV" dirty="0">
                <a:ea typeface="Open Sans" charset="0"/>
                <a:cs typeface="Open Sans" charset="0"/>
              </a:rPr>
              <a:t>–</a:t>
            </a:r>
            <a:r>
              <a:rPr lang="en-NZ" dirty="0">
                <a:ea typeface="Open Sans" charset="0"/>
                <a:cs typeface="Open Sans" charset="0"/>
              </a:rPr>
              <a:t> consider degree of formality/informality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NZ" b="1" dirty="0">
              <a:ea typeface="Open Sans" charset="0"/>
              <a:cs typeface="Open Sans" charset="0"/>
            </a:endParaRPr>
          </a:p>
          <a:p>
            <a:r>
              <a:rPr lang="en-NZ" b="1" dirty="0">
                <a:ea typeface="Open Sans" charset="0"/>
                <a:cs typeface="Open Sans" charset="0"/>
              </a:rPr>
              <a:t>avoid jargon </a:t>
            </a:r>
            <a:r>
              <a:rPr lang="lv-LV" dirty="0">
                <a:ea typeface="Open Sans" charset="0"/>
                <a:cs typeface="Open Sans" charset="0"/>
              </a:rPr>
              <a:t>–</a:t>
            </a:r>
            <a:r>
              <a:rPr lang="en-NZ" dirty="0">
                <a:ea typeface="Open Sans" charset="0"/>
                <a:cs typeface="Open Sans" charset="0"/>
              </a:rPr>
              <a:t> consider the knowledge base of your audience (what do they need to know?)</a:t>
            </a:r>
          </a:p>
          <a:p>
            <a:endParaRPr lang="en-NZ" b="1" dirty="0">
              <a:ea typeface="Open Sans" charset="0"/>
              <a:cs typeface="Open Sans" charset="0"/>
            </a:endParaRPr>
          </a:p>
          <a:p>
            <a:r>
              <a:rPr lang="en-NZ" b="1" dirty="0">
                <a:ea typeface="Open Sans" charset="0"/>
                <a:cs typeface="Open Sans" charset="0"/>
              </a:rPr>
              <a:t>avoid first person </a:t>
            </a:r>
            <a:r>
              <a:rPr lang="en-NZ" dirty="0">
                <a:ea typeface="Open Sans" charset="0"/>
                <a:cs typeface="Open Sans" charset="0"/>
              </a:rPr>
              <a:t>– consider objective tone</a:t>
            </a:r>
          </a:p>
          <a:p>
            <a:endParaRPr lang="en-NZ" dirty="0">
              <a:ea typeface="Open Sans" charset="0"/>
              <a:cs typeface="Open Sans" charset="0"/>
            </a:endParaRPr>
          </a:p>
          <a:p>
            <a:r>
              <a:rPr lang="en-NZ" b="1" dirty="0">
                <a:ea typeface="Open Sans" charset="0"/>
                <a:cs typeface="Open Sans" charset="0"/>
              </a:rPr>
              <a:t>think about discriminatory language</a:t>
            </a:r>
            <a:r>
              <a:rPr lang="en-NZ" dirty="0">
                <a:ea typeface="Open Sans" charset="0"/>
                <a:cs typeface="Open Sans" charset="0"/>
              </a:rPr>
              <a:t> </a:t>
            </a:r>
            <a:r>
              <a:rPr lang="lv-LV" dirty="0">
                <a:ea typeface="Open Sans" charset="0"/>
                <a:cs typeface="Open Sans" charset="0"/>
              </a:rPr>
              <a:t>– </a:t>
            </a:r>
            <a:r>
              <a:rPr lang="en-NZ" dirty="0">
                <a:ea typeface="Open Sans" charset="0"/>
                <a:cs typeface="Open Sans" charset="0"/>
              </a:rPr>
              <a:t> consider connotations/assumptions that language may have in terms of ethnicity, gender, sexual orientation, age, region and class (e.g. use of pronouns)</a:t>
            </a:r>
            <a:endParaRPr lang="en-NZ" b="1" dirty="0">
              <a:ea typeface="Open Sans" charset="0"/>
              <a:cs typeface="Open Sans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NZ" b="1" dirty="0">
              <a:ea typeface="Open Sans" charset="0"/>
              <a:cs typeface="Open Sans" charset="0"/>
            </a:endParaRPr>
          </a:p>
          <a:p>
            <a:r>
              <a:rPr lang="en-NZ" b="1" dirty="0">
                <a:ea typeface="Open Sans" charset="0"/>
                <a:cs typeface="Open Sans" charset="0"/>
              </a:rPr>
              <a:t>English (NZ) spelling</a:t>
            </a:r>
            <a:r>
              <a:rPr lang="lv-LV" dirty="0">
                <a:ea typeface="Open Sans" charset="0"/>
                <a:cs typeface="Open Sans" charset="0"/>
              </a:rPr>
              <a:t> –</a:t>
            </a:r>
            <a:r>
              <a:rPr lang="en-NZ" dirty="0">
                <a:ea typeface="Open Sans" charset="0"/>
                <a:cs typeface="Open Sans" charset="0"/>
              </a:rPr>
              <a:t> does your mode of writing match your audience?</a:t>
            </a:r>
          </a:p>
          <a:p>
            <a:r>
              <a:rPr lang="en-NZ" sz="2400" b="1" dirty="0">
                <a:ea typeface="Open Sans" charset="0"/>
                <a:cs typeface="Open Sans" charset="0"/>
              </a:rPr>
              <a:t> </a:t>
            </a:r>
            <a:endParaRPr lang="en-US" sz="2400" b="1" dirty="0">
              <a:ea typeface="Open Sans" charset="0"/>
              <a:cs typeface="Open Sans" charset="0"/>
            </a:endParaRPr>
          </a:p>
          <a:p>
            <a:br>
              <a:rPr lang="en-US" sz="2667" dirty="0">
                <a:latin typeface="Open Sans" charset="0"/>
                <a:ea typeface="Open Sans" charset="0"/>
                <a:cs typeface="Open Sans" charset="0"/>
              </a:rPr>
            </a:br>
            <a:endParaRPr lang="en-US" sz="2667" dirty="0">
              <a:latin typeface="Open Sans" charset="0"/>
              <a:ea typeface="Open Sans" charset="0"/>
              <a:cs typeface="Open Sans" charset="0"/>
            </a:endParaRPr>
          </a:p>
          <a:p>
            <a:br>
              <a:rPr lang="en-US" sz="2667" dirty="0">
                <a:latin typeface="Open Sans" charset="0"/>
                <a:ea typeface="Open Sans" charset="0"/>
                <a:cs typeface="Open Sans" charset="0"/>
              </a:rPr>
            </a:br>
            <a:r>
              <a:rPr lang="lv-LV" sz="2667" dirty="0">
                <a:latin typeface="Open Sans" charset="0"/>
                <a:ea typeface="Open Sans" charset="0"/>
                <a:cs typeface="Open Sans" charset="0"/>
              </a:rPr>
              <a:t>       </a:t>
            </a:r>
          </a:p>
          <a:p>
            <a:pPr>
              <a:buFont typeface="Arial" pitchFamily="34" charset="0"/>
              <a:buChar char="•"/>
            </a:pPr>
            <a:endParaRPr lang="en-NZ" sz="2667" dirty="0"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9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01" y="159026"/>
            <a:ext cx="11360799" cy="869708"/>
          </a:xfrm>
        </p:spPr>
        <p:txBody>
          <a:bodyPr>
            <a:normAutofit fontScale="90000"/>
          </a:bodyPr>
          <a:lstStyle/>
          <a:p>
            <a:br>
              <a:rPr lang="en-NZ" sz="4267" dirty="0"/>
            </a:br>
            <a:br>
              <a:rPr lang="en-NZ" sz="4267" dirty="0"/>
            </a:br>
            <a:br>
              <a:rPr lang="en-NZ" sz="4267" dirty="0"/>
            </a:br>
            <a:br>
              <a:rPr lang="en-NZ" sz="4267" dirty="0"/>
            </a:br>
            <a:br>
              <a:rPr lang="en-NZ" sz="4267" dirty="0"/>
            </a:br>
            <a:r>
              <a:rPr lang="en-NZ" sz="4267" dirty="0"/>
              <a:t>PERL – a good paragraph (</a:t>
            </a:r>
            <a:r>
              <a:rPr lang="en-NZ" sz="4000" dirty="0"/>
              <a:t>Alison Jones (</a:t>
            </a:r>
            <a:r>
              <a:rPr lang="en-NZ" sz="4000" dirty="0" err="1"/>
              <a:t>UoA</a:t>
            </a:r>
            <a:r>
              <a:rPr lang="en-NZ" sz="4000" dirty="0"/>
              <a:t>)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1" y="1202635"/>
            <a:ext cx="11360799" cy="539471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NZ" sz="1867" b="1" dirty="0"/>
              <a:t>Point</a:t>
            </a:r>
            <a:r>
              <a:rPr lang="en-NZ" sz="1867" dirty="0"/>
              <a:t>: Your one POINT should usually be in the first sentence of the paragraph.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NZ" sz="1867" dirty="0"/>
              <a:t>Ask: what simple point am I trying to make here, in my own words? </a:t>
            </a:r>
          </a:p>
          <a:p>
            <a:pPr>
              <a:lnSpc>
                <a:spcPct val="100000"/>
              </a:lnSpc>
            </a:pPr>
            <a:endParaRPr lang="en-NZ" sz="1867" b="1" dirty="0"/>
          </a:p>
          <a:p>
            <a:pPr marL="0" indent="0">
              <a:lnSpc>
                <a:spcPct val="100000"/>
              </a:lnSpc>
              <a:buNone/>
            </a:pPr>
            <a:endParaRPr lang="en-NZ" sz="1867" b="1" dirty="0"/>
          </a:p>
          <a:p>
            <a:pPr marL="0" indent="0">
              <a:lnSpc>
                <a:spcPct val="100000"/>
              </a:lnSpc>
              <a:buNone/>
            </a:pPr>
            <a:r>
              <a:rPr lang="en-NZ" sz="1867" b="1" dirty="0"/>
              <a:t>Elaboration/Evidence/Example/Illustration</a:t>
            </a:r>
            <a:r>
              <a:rPr lang="en-NZ" sz="1867" dirty="0"/>
              <a:t>:  Elaborate on the POINT by reference to argument, other research, or data. Provide an illustration of, and evidence for, the point.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NZ" sz="1867" dirty="0"/>
              <a:t>Ask: how do I know this? What do I mean? How have others talked about it? </a:t>
            </a:r>
          </a:p>
          <a:p>
            <a:pPr>
              <a:lnSpc>
                <a:spcPct val="100000"/>
              </a:lnSpc>
            </a:pPr>
            <a:endParaRPr lang="en-NZ" sz="1867" b="1" dirty="0"/>
          </a:p>
          <a:p>
            <a:pPr marL="0" indent="0">
              <a:lnSpc>
                <a:spcPct val="100000"/>
              </a:lnSpc>
              <a:buNone/>
            </a:pPr>
            <a:endParaRPr lang="en-NZ" sz="1867" b="1" dirty="0"/>
          </a:p>
          <a:p>
            <a:pPr marL="0" indent="0">
              <a:lnSpc>
                <a:spcPct val="100000"/>
              </a:lnSpc>
              <a:buNone/>
            </a:pPr>
            <a:r>
              <a:rPr lang="en-NZ" sz="1867" b="1" dirty="0"/>
              <a:t>Relevance</a:t>
            </a:r>
            <a:r>
              <a:rPr lang="en-NZ" sz="1867" dirty="0"/>
              <a:t>: Indicate explicitly how the POINT is significant to your larger question/argument.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NZ" sz="1867" dirty="0"/>
              <a:t>Ask: what has this paragraph (point and elaboration) got to do with my argument? </a:t>
            </a:r>
          </a:p>
          <a:p>
            <a:pPr marL="0" indent="0">
              <a:lnSpc>
                <a:spcPct val="100000"/>
              </a:lnSpc>
              <a:buNone/>
            </a:pPr>
            <a:endParaRPr lang="en-NZ" sz="1867" dirty="0"/>
          </a:p>
          <a:p>
            <a:pPr>
              <a:lnSpc>
                <a:spcPct val="100000"/>
              </a:lnSpc>
            </a:pPr>
            <a:endParaRPr lang="en-NZ" sz="1867" b="1" dirty="0"/>
          </a:p>
          <a:p>
            <a:pPr marL="0" indent="0">
              <a:lnSpc>
                <a:spcPct val="100000"/>
              </a:lnSpc>
              <a:buNone/>
            </a:pPr>
            <a:r>
              <a:rPr lang="en-NZ" sz="1867" b="1" dirty="0"/>
              <a:t>Link</a:t>
            </a:r>
            <a:r>
              <a:rPr lang="en-NZ" sz="1867" dirty="0"/>
              <a:t>: Each paragraph needs to be linked to the one before, usually in the first or last sentence of the paragraph.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NZ" sz="1867" dirty="0"/>
              <a:t>Ask: how did I get here? Does this clearly follow from the previous paragraph?</a:t>
            </a:r>
          </a:p>
        </p:txBody>
      </p:sp>
    </p:spTree>
    <p:extLst>
      <p:ext uri="{BB962C8B-B14F-4D97-AF65-F5344CB8AC3E}">
        <p14:creationId xmlns:p14="http://schemas.microsoft.com/office/powerpoint/2010/main" val="2275598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15921</TotalTime>
  <Words>536</Words>
  <Application>Microsoft Office PowerPoint</Application>
  <PresentationFormat>Widescreen</PresentationFormat>
  <Paragraphs>105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Office Theme</vt:lpstr>
      <vt:lpstr>Comms 200  Week 12: citation </vt:lpstr>
      <vt:lpstr>what are references for?</vt:lpstr>
      <vt:lpstr>reference/citation styles</vt:lpstr>
      <vt:lpstr>UoA resource</vt:lpstr>
      <vt:lpstr>italics or speech marks</vt:lpstr>
      <vt:lpstr>quoting and paraphrasing</vt:lpstr>
      <vt:lpstr>revision chart (recap)</vt:lpstr>
      <vt:lpstr>‘rules’ of report writing </vt:lpstr>
      <vt:lpstr>     PERL – a good paragraph (Alison Jones (UoA) </vt:lpstr>
      <vt:lpstr>“I think my argument is so powerful it’s not necessary to talk about it’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Comms 200: Writing in the Workplace</dc:title>
  <dc:creator>Stephen Turner</dc:creator>
  <cp:lastModifiedBy>Stephen Turner</cp:lastModifiedBy>
  <cp:revision>339</cp:revision>
  <cp:lastPrinted>2019-05-22T03:38:25Z</cp:lastPrinted>
  <dcterms:created xsi:type="dcterms:W3CDTF">2017-07-26T02:26:36Z</dcterms:created>
  <dcterms:modified xsi:type="dcterms:W3CDTF">2019-06-05T20:53:04Z</dcterms:modified>
</cp:coreProperties>
</file>