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4" r:id="rId1"/>
  </p:sldMasterIdLst>
  <p:notesMasterIdLst>
    <p:notesMasterId r:id="rId32"/>
  </p:notesMasterIdLst>
  <p:sldIdLst>
    <p:sldId id="256" r:id="rId2"/>
    <p:sldId id="257" r:id="rId3"/>
    <p:sldId id="307" r:id="rId4"/>
    <p:sldId id="308" r:id="rId5"/>
    <p:sldId id="265" r:id="rId6"/>
    <p:sldId id="266" r:id="rId7"/>
    <p:sldId id="258" r:id="rId8"/>
    <p:sldId id="259" r:id="rId9"/>
    <p:sldId id="260" r:id="rId10"/>
    <p:sldId id="267" r:id="rId11"/>
    <p:sldId id="304" r:id="rId12"/>
    <p:sldId id="305" r:id="rId13"/>
    <p:sldId id="270" r:id="rId14"/>
    <p:sldId id="271" r:id="rId15"/>
    <p:sldId id="306" r:id="rId16"/>
    <p:sldId id="273" r:id="rId17"/>
    <p:sldId id="274" r:id="rId18"/>
    <p:sldId id="275" r:id="rId19"/>
    <p:sldId id="276" r:id="rId20"/>
    <p:sldId id="299" r:id="rId21"/>
    <p:sldId id="309" r:id="rId22"/>
    <p:sldId id="310" r:id="rId23"/>
    <p:sldId id="316" r:id="rId24"/>
    <p:sldId id="326" r:id="rId25"/>
    <p:sldId id="324" r:id="rId26"/>
    <p:sldId id="325" r:id="rId27"/>
    <p:sldId id="320" r:id="rId28"/>
    <p:sldId id="322" r:id="rId29"/>
    <p:sldId id="327" r:id="rId30"/>
    <p:sldId id="32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674"/>
  </p:normalViewPr>
  <p:slideViewPr>
    <p:cSldViewPr snapToGrid="0" snapToObjects="1">
      <p:cViewPr varScale="1">
        <p:scale>
          <a:sx n="124" d="100"/>
          <a:sy n="124" d="100"/>
        </p:scale>
        <p:origin x="40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1E7AD2-9AE1-0E4E-A453-70281A9D4A57}" type="datetimeFigureOut">
              <a:rPr lang="en-US" smtClean="0"/>
              <a:t>7/25/19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3ADD63-4A38-6A42-845B-F4705B72356D}" type="slidenum">
              <a:rPr lang="en-US" smtClean="0"/>
              <a:t>‹#›</a:t>
            </a:fld>
            <a:endParaRPr lang="en-US"/>
          </a:p>
        </p:txBody>
      </p:sp>
    </p:spTree>
    <p:extLst>
      <p:ext uri="{BB962C8B-B14F-4D97-AF65-F5344CB8AC3E}">
        <p14:creationId xmlns:p14="http://schemas.microsoft.com/office/powerpoint/2010/main" val="1640388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researchgate.net/profile/David_Novak2/publication/234074902_Examining_the_Effects_of_Student_Multitasking_with_Laptops_during_the_Lecture/links/53d66f640cf220632f3da106.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ciencedirect.com/science/article/pii/S036013151100207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ites.udel.edu/victorp/files/2010/11/Psychological-Science-2014-Mueller-0956797614524581-1u0h0yu.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ugr.es/~victorhs/recinfo/docs/10.1.1.9.9018.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apers.ssrn.com/sol3/papers.cfm?abstract_id=1280929"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i.org/10.1080/00220973.2016.1143794"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businessinsider.com/students-learning-education-print-textbooks-screens-study-2017-1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sj.com/articles/how-smartphones-hijack-our-minds-1507307811"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sciencedirect.com/science/article/pii/S0360131518301830" TargetMode="External"/><Relationship Id="rId4" Type="http://schemas.openxmlformats.org/officeDocument/2006/relationships/hyperlink" Target="http://www.roughtype.com/?p=8195"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nlinelibrary.wiley.com/doi/abs/10.1002/acp.3323?mod=article_inline&amp;"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ii.mit.edu/wp-content/uploads/2016/05/SEII-Discussion-Paper-2016.02-Payne-Carter-Greenberg-and-Walker-2.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ciencedirect.com/science/article/pii/S036013151200225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andfonline.com/doi/full/10.1080/01443410.2018.1489046"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1177/095679761667731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i.org/10.1177/095679761667731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fae80c75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fae80c7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90766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bcb87dcc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bcb87dcc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Article link </a:t>
            </a:r>
            <a:r>
              <a:rPr lang="en" u="sng">
                <a:solidFill>
                  <a:schemeClr val="hlink"/>
                </a:solidFill>
                <a:hlinkClick r:id="rId3"/>
              </a:rPr>
              <a:t>here</a:t>
            </a:r>
            <a:endParaRPr/>
          </a:p>
        </p:txBody>
      </p:sp>
    </p:spTree>
    <p:extLst>
      <p:ext uri="{BB962C8B-B14F-4D97-AF65-F5344CB8AC3E}">
        <p14:creationId xmlns:p14="http://schemas.microsoft.com/office/powerpoint/2010/main" val="2916187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bcb87dcc5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bcb87dcc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Abstract and link to article </a:t>
            </a:r>
            <a:r>
              <a:rPr lang="en" u="sng">
                <a:solidFill>
                  <a:schemeClr val="hlink"/>
                </a:solidFill>
                <a:hlinkClick r:id="rId3"/>
              </a:rPr>
              <a:t>here</a:t>
            </a:r>
            <a:endParaRPr/>
          </a:p>
        </p:txBody>
      </p:sp>
    </p:spTree>
    <p:extLst>
      <p:ext uri="{BB962C8B-B14F-4D97-AF65-F5344CB8AC3E}">
        <p14:creationId xmlns:p14="http://schemas.microsoft.com/office/powerpoint/2010/main" val="1888812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bcb87dcc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bcb87dcc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Article link </a:t>
            </a:r>
            <a:r>
              <a:rPr lang="en" u="sng">
                <a:solidFill>
                  <a:schemeClr val="hlink"/>
                </a:solidFill>
                <a:hlinkClick r:id="rId3"/>
              </a:rPr>
              <a:t>here</a:t>
            </a:r>
            <a:endParaRPr/>
          </a:p>
        </p:txBody>
      </p:sp>
    </p:spTree>
    <p:extLst>
      <p:ext uri="{BB962C8B-B14F-4D97-AF65-F5344CB8AC3E}">
        <p14:creationId xmlns:p14="http://schemas.microsoft.com/office/powerpoint/2010/main" val="2185936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bcb87dcc5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bcb87dcc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Article link is </a:t>
            </a:r>
            <a:r>
              <a:rPr lang="en" u="sng">
                <a:solidFill>
                  <a:schemeClr val="hlink"/>
                </a:solidFill>
                <a:hlinkClick r:id="rId3"/>
              </a:rPr>
              <a:t>here</a:t>
            </a:r>
            <a:endParaRPr/>
          </a:p>
        </p:txBody>
      </p:sp>
    </p:spTree>
    <p:extLst>
      <p:ext uri="{BB962C8B-B14F-4D97-AF65-F5344CB8AC3E}">
        <p14:creationId xmlns:p14="http://schemas.microsoft.com/office/powerpoint/2010/main" val="2593198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bcb87dcc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bcb87dcc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Abstract and link to full article </a:t>
            </a:r>
            <a:r>
              <a:rPr lang="en" u="sng">
                <a:solidFill>
                  <a:schemeClr val="hlink"/>
                </a:solidFill>
                <a:hlinkClick r:id="rId3"/>
              </a:rPr>
              <a:t>here</a:t>
            </a:r>
            <a:endParaRPr/>
          </a:p>
        </p:txBody>
      </p:sp>
    </p:spTree>
    <p:extLst>
      <p:ext uri="{BB962C8B-B14F-4D97-AF65-F5344CB8AC3E}">
        <p14:creationId xmlns:p14="http://schemas.microsoft.com/office/powerpoint/2010/main" val="1611579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f21666b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f21666b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Link to abstract and article </a:t>
            </a:r>
            <a:r>
              <a:rPr lang="en" u="sng">
                <a:solidFill>
                  <a:schemeClr val="hlink"/>
                </a:solidFill>
                <a:hlinkClick r:id="rId3"/>
              </a:rPr>
              <a:t>here</a:t>
            </a:r>
            <a:r>
              <a:rPr lang="en"/>
              <a:t>. More </a:t>
            </a:r>
            <a:r>
              <a:rPr lang="en" u="sng">
                <a:solidFill>
                  <a:schemeClr val="hlink"/>
                </a:solidFill>
                <a:hlinkClick r:id="rId4"/>
              </a:rPr>
              <a:t>here</a:t>
            </a:r>
            <a:endParaRPr/>
          </a:p>
        </p:txBody>
      </p:sp>
    </p:spTree>
    <p:extLst>
      <p:ext uri="{BB962C8B-B14F-4D97-AF65-F5344CB8AC3E}">
        <p14:creationId xmlns:p14="http://schemas.microsoft.com/office/powerpoint/2010/main" val="3034800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bcb87dcc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bcb87dcc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There’s an </a:t>
            </a:r>
            <a:r>
              <a:rPr lang="en" u="sng">
                <a:solidFill>
                  <a:schemeClr val="hlink"/>
                </a:solidFill>
                <a:hlinkClick r:id="rId3"/>
              </a:rPr>
              <a:t>article by Nicholas Carr at wsj.com</a:t>
            </a:r>
            <a:r>
              <a:rPr lang="en"/>
              <a:t> but I can’t access it. </a:t>
            </a:r>
            <a:r>
              <a:rPr lang="en" u="sng">
                <a:solidFill>
                  <a:schemeClr val="hlink"/>
                </a:solidFill>
                <a:hlinkClick r:id="rId4"/>
              </a:rPr>
              <a:t>Here is a link</a:t>
            </a:r>
            <a:r>
              <a:rPr lang="en"/>
              <a:t> to his blog where he lists the studies he cites in that article. There is an article (likely others, too) that presents some contrary data. It’s </a:t>
            </a:r>
            <a:r>
              <a:rPr lang="en" u="sng">
                <a:solidFill>
                  <a:schemeClr val="hlink"/>
                </a:solidFill>
                <a:hlinkClick r:id="rId5"/>
              </a:rPr>
              <a:t>here</a:t>
            </a:r>
            <a:r>
              <a:rPr lang="en"/>
              <a:t>. According to that research, banning laptops does not improve student performance.</a:t>
            </a:r>
            <a:endParaRPr/>
          </a:p>
        </p:txBody>
      </p:sp>
    </p:spTree>
    <p:extLst>
      <p:ext uri="{BB962C8B-B14F-4D97-AF65-F5344CB8AC3E}">
        <p14:creationId xmlns:p14="http://schemas.microsoft.com/office/powerpoint/2010/main" val="3583970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fae80c75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fae80c75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Original article </a:t>
            </a:r>
            <a:r>
              <a:rPr lang="en" u="sng">
                <a:solidFill>
                  <a:schemeClr val="hlink"/>
                </a:solidFill>
                <a:hlinkClick r:id="rId3"/>
              </a:rPr>
              <a:t>here</a:t>
            </a:r>
            <a:r>
              <a:rPr lang="en"/>
              <a:t>.</a:t>
            </a:r>
            <a:endParaRPr/>
          </a:p>
        </p:txBody>
      </p:sp>
    </p:spTree>
    <p:extLst>
      <p:ext uri="{BB962C8B-B14F-4D97-AF65-F5344CB8AC3E}">
        <p14:creationId xmlns:p14="http://schemas.microsoft.com/office/powerpoint/2010/main" val="959824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bcb87dcc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bcb87dcc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Link to article </a:t>
            </a:r>
            <a:r>
              <a:rPr lang="en" u="sng">
                <a:solidFill>
                  <a:schemeClr val="hlink"/>
                </a:solidFill>
                <a:hlinkClick r:id="rId3"/>
              </a:rPr>
              <a:t>here</a:t>
            </a:r>
            <a:endParaRPr/>
          </a:p>
        </p:txBody>
      </p:sp>
    </p:spTree>
    <p:extLst>
      <p:ext uri="{BB962C8B-B14F-4D97-AF65-F5344CB8AC3E}">
        <p14:creationId xmlns:p14="http://schemas.microsoft.com/office/powerpoint/2010/main" val="225140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bcb87dcc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bcb87dcc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Article linked </a:t>
            </a:r>
            <a:r>
              <a:rPr lang="en" u="sng">
                <a:solidFill>
                  <a:schemeClr val="hlink"/>
                </a:solidFill>
                <a:hlinkClick r:id="rId3"/>
              </a:rPr>
              <a:t>here</a:t>
            </a:r>
            <a:endParaRPr/>
          </a:p>
        </p:txBody>
      </p:sp>
    </p:spTree>
    <p:extLst>
      <p:ext uri="{BB962C8B-B14F-4D97-AF65-F5344CB8AC3E}">
        <p14:creationId xmlns:p14="http://schemas.microsoft.com/office/powerpoint/2010/main" val="1228600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bcb87dcc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bcb87dcc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011947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fae80c75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fae80c75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Original article </a:t>
            </a:r>
            <a:r>
              <a:rPr lang="en" u="sng">
                <a:solidFill>
                  <a:schemeClr val="hlink"/>
                </a:solidFill>
                <a:hlinkClick r:id="rId3"/>
              </a:rPr>
              <a:t>here</a:t>
            </a:r>
            <a:r>
              <a:rPr lang="en"/>
              <a:t>.</a:t>
            </a:r>
            <a:endParaRPr/>
          </a:p>
        </p:txBody>
      </p:sp>
    </p:spTree>
    <p:extLst>
      <p:ext uri="{BB962C8B-B14F-4D97-AF65-F5344CB8AC3E}">
        <p14:creationId xmlns:p14="http://schemas.microsoft.com/office/powerpoint/2010/main" val="2587766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3ec5725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3ec5725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u="sng">
                <a:solidFill>
                  <a:schemeClr val="hlink"/>
                </a:solidFill>
                <a:hlinkClick r:id="rId3"/>
              </a:rPr>
              <a:t>https://doi.org/10.1177/0956797616677314</a:t>
            </a:r>
            <a:endParaRPr/>
          </a:p>
        </p:txBody>
      </p:sp>
    </p:spTree>
    <p:extLst>
      <p:ext uri="{BB962C8B-B14F-4D97-AF65-F5344CB8AC3E}">
        <p14:creationId xmlns:p14="http://schemas.microsoft.com/office/powerpoint/2010/main" val="1022323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3ec57259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3ec57259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u="sng">
                <a:solidFill>
                  <a:schemeClr val="hlink"/>
                </a:solidFill>
                <a:hlinkClick r:id="rId3"/>
              </a:rPr>
              <a:t>https://doi.org/10.1177/0956797616677314</a:t>
            </a:r>
            <a:endParaRPr/>
          </a:p>
        </p:txBody>
      </p:sp>
    </p:spTree>
    <p:extLst>
      <p:ext uri="{BB962C8B-B14F-4D97-AF65-F5344CB8AC3E}">
        <p14:creationId xmlns:p14="http://schemas.microsoft.com/office/powerpoint/2010/main" val="204762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smtClean="0"/>
              <a:t>7/25/19</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smtClean="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smtClean="0"/>
              <a:t>7/25/19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smtClean="0"/>
              <a:t>7/25/19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0"/>
        <p:cNvGrpSpPr/>
        <p:nvPr/>
      </p:nvGrpSpPr>
      <p:grpSpPr>
        <a:xfrm>
          <a:off x="0" y="0"/>
          <a:ext cx="0" cy="0"/>
          <a:chOff x="0" y="0"/>
          <a:chExt cx="0" cy="0"/>
        </a:xfrm>
      </p:grpSpPr>
      <p:sp>
        <p:nvSpPr>
          <p:cNvPr id="51" name="Google Shape;51;p10"/>
          <p:cNvSpPr/>
          <p:nvPr/>
        </p:nvSpPr>
        <p:spPr>
          <a:xfrm>
            <a:off x="0" y="0"/>
            <a:ext cx="12192000" cy="1533200"/>
          </a:xfrm>
          <a:prstGeom prst="rect">
            <a:avLst/>
          </a:prstGeom>
          <a:solidFill>
            <a:srgbClr val="1C4587"/>
          </a:solidFill>
          <a:ln>
            <a:noFill/>
          </a:ln>
        </p:spPr>
        <p:txBody>
          <a:bodyPr spcFirstLastPara="1" wrap="square" lIns="121900" tIns="60933" rIns="121900" bIns="60933" anchor="ctr" anchorCtr="0">
            <a:noAutofit/>
          </a:bodyPr>
          <a:lstStyle/>
          <a:p>
            <a:pPr marL="0" lvl="0" indent="0">
              <a:spcBef>
                <a:spcPts val="0"/>
              </a:spcBef>
              <a:spcAft>
                <a:spcPts val="0"/>
              </a:spcAft>
              <a:buNone/>
            </a:pPr>
            <a:endParaRPr sz="1867"/>
          </a:p>
        </p:txBody>
      </p:sp>
      <p:cxnSp>
        <p:nvCxnSpPr>
          <p:cNvPr id="52" name="Google Shape;52;p10"/>
          <p:cNvCxnSpPr/>
          <p:nvPr/>
        </p:nvCxnSpPr>
        <p:spPr>
          <a:xfrm>
            <a:off x="0" y="1503833"/>
            <a:ext cx="12192000" cy="0"/>
          </a:xfrm>
          <a:prstGeom prst="straightConnector1">
            <a:avLst/>
          </a:prstGeom>
          <a:noFill/>
          <a:ln w="57150" cap="flat" cmpd="sng">
            <a:solidFill>
              <a:srgbClr val="000000">
                <a:alpha val="14900"/>
              </a:srgbClr>
            </a:solidFill>
            <a:prstDash val="solid"/>
            <a:round/>
            <a:headEnd type="none" w="sm" len="sm"/>
            <a:tailEnd type="none" w="sm" len="sm"/>
          </a:ln>
        </p:spPr>
      </p:cxnSp>
      <p:sp>
        <p:nvSpPr>
          <p:cNvPr id="53" name="Google Shape;53;p10"/>
          <p:cNvSpPr txBox="1">
            <a:spLocks noGrp="1"/>
          </p:cNvSpPr>
          <p:nvPr>
            <p:ph type="title"/>
          </p:nvPr>
        </p:nvSpPr>
        <p:spPr>
          <a:xfrm>
            <a:off x="609600" y="274637"/>
            <a:ext cx="10972800" cy="11432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4" name="Google Shape;54;p10"/>
          <p:cNvSpPr txBox="1">
            <a:spLocks noGrp="1"/>
          </p:cNvSpPr>
          <p:nvPr>
            <p:ph type="body" idx="1"/>
          </p:nvPr>
        </p:nvSpPr>
        <p:spPr>
          <a:xfrm>
            <a:off x="609600" y="1600200"/>
            <a:ext cx="10972800" cy="4967600"/>
          </a:xfrm>
          <a:prstGeom prst="rect">
            <a:avLst/>
          </a:prstGeom>
        </p:spPr>
        <p:txBody>
          <a:bodyPr spcFirstLastPara="1" wrap="square" lIns="91425" tIns="91425" rIns="91425" bIns="91425" anchor="t" anchorCtr="0"/>
          <a:lstStyle>
            <a:lvl1pPr marL="609585" lvl="0" indent="-558786" rtl="0">
              <a:spcBef>
                <a:spcPts val="0"/>
              </a:spcBef>
              <a:spcAft>
                <a:spcPts val="0"/>
              </a:spcAft>
              <a:buSzPts val="30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457189" rtl="0">
              <a:spcBef>
                <a:spcPts val="0"/>
              </a:spcBef>
              <a:spcAft>
                <a:spcPts val="0"/>
              </a:spcAft>
              <a:buSzPts val="18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endParaRPr/>
          </a:p>
        </p:txBody>
      </p:sp>
      <p:sp>
        <p:nvSpPr>
          <p:cNvPr id="55" name="Google Shape;55;p10"/>
          <p:cNvSpPr txBox="1">
            <a:spLocks noGrp="1"/>
          </p:cNvSpPr>
          <p:nvPr>
            <p:ph type="sldNum" idx="12"/>
          </p:nvPr>
        </p:nvSpPr>
        <p:spPr>
          <a:xfrm>
            <a:off x="11409055" y="6333135"/>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01163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smtClean="0"/>
              <a:t>7/25/19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smtClean="0"/>
              <a:t>7/25/19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smtClean="0"/>
              <a:t>7/25/19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smtClean="0"/>
              <a:t>7/25/19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smtClean="0"/>
              <a:t>7/25/19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smtClean="0"/>
              <a:t>7/25/19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smtClean="0"/>
              <a:t>7/25/19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smtClean="0"/>
              <a:t>7/25/19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smtClean="0"/>
              <a:t>7/25/19</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8965709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russell@auckland.ac.nz"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latin typeface="Avenir Book" charset="0"/>
                <a:ea typeface="Avenir Book" charset="0"/>
                <a:cs typeface="Avenir Book" charset="0"/>
              </a:rPr>
              <a:t>PHIL 103: Freedom, Rights and Justice</a:t>
            </a:r>
          </a:p>
        </p:txBody>
      </p:sp>
      <p:sp>
        <p:nvSpPr>
          <p:cNvPr id="3" name="Subtitle 2"/>
          <p:cNvSpPr>
            <a:spLocks noGrp="1"/>
          </p:cNvSpPr>
          <p:nvPr>
            <p:ph type="subTitle" idx="1"/>
          </p:nvPr>
        </p:nvSpPr>
        <p:spPr>
          <a:xfrm>
            <a:off x="1261872" y="4800600"/>
            <a:ext cx="9967782" cy="1691640"/>
          </a:xfrm>
        </p:spPr>
        <p:txBody>
          <a:bodyPr>
            <a:normAutofit/>
          </a:bodyPr>
          <a:lstStyle/>
          <a:p>
            <a:r>
              <a:rPr lang="en-AU" dirty="0" err="1">
                <a:latin typeface="Avenir Book" charset="0"/>
                <a:ea typeface="Avenir Book" charset="0"/>
                <a:cs typeface="Avenir Book" charset="0"/>
              </a:rPr>
              <a:t>Dr.</a:t>
            </a:r>
            <a:r>
              <a:rPr lang="en-AU" dirty="0">
                <a:latin typeface="Avenir Book" charset="0"/>
                <a:ea typeface="Avenir Book" charset="0"/>
                <a:cs typeface="Avenir Book" charset="0"/>
              </a:rPr>
              <a:t> Matheson Russell</a:t>
            </a:r>
            <a:endParaRPr lang="en-US" dirty="0">
              <a:latin typeface="Avenir Book" charset="0"/>
              <a:ea typeface="Avenir Book" charset="0"/>
              <a:cs typeface="Avenir Book" charset="0"/>
            </a:endParaRPr>
          </a:p>
          <a:p>
            <a:r>
              <a:rPr lang="en-AU" dirty="0">
                <a:latin typeface="Avenir Book" charset="0"/>
                <a:ea typeface="Avenir Book" charset="0"/>
                <a:cs typeface="Avenir Book" charset="0"/>
              </a:rPr>
              <a:t>Semester 2, 2019</a:t>
            </a:r>
            <a:endParaRPr lang="en-US" dirty="0">
              <a:latin typeface="Avenir Book" charset="0"/>
              <a:ea typeface="Avenir Book" charset="0"/>
              <a:cs typeface="Avenir Book" charset="0"/>
            </a:endParaRPr>
          </a:p>
          <a:p>
            <a:r>
              <a:rPr lang="en-AU" dirty="0">
                <a:latin typeface="Avenir Book" charset="0"/>
                <a:ea typeface="Avenir Book" charset="0"/>
                <a:cs typeface="Avenir Book" charset="0"/>
              </a:rPr>
              <a:t> </a:t>
            </a:r>
            <a:endParaRPr lang="en-US" dirty="0">
              <a:latin typeface="Avenir Book" charset="0"/>
              <a:ea typeface="Avenir Book" charset="0"/>
              <a:cs typeface="Avenir Book" charset="0"/>
            </a:endParaRPr>
          </a:p>
          <a:p>
            <a:endParaRPr lang="en-US" dirty="0"/>
          </a:p>
        </p:txBody>
      </p:sp>
    </p:spTree>
    <p:extLst>
      <p:ext uri="{BB962C8B-B14F-4D97-AF65-F5344CB8AC3E}">
        <p14:creationId xmlns:p14="http://schemas.microsoft.com/office/powerpoint/2010/main" val="847090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609600" y="274637"/>
            <a:ext cx="10972800" cy="1143200"/>
          </a:xfrm>
          <a:prstGeom prst="rect">
            <a:avLst/>
          </a:prstGeom>
        </p:spPr>
        <p:txBody>
          <a:bodyPr spcFirstLastPara="1" wrap="square" lIns="121900" tIns="121900" rIns="121900" bIns="121900" anchor="b" anchorCtr="0">
            <a:noAutofit/>
          </a:bodyPr>
          <a:lstStyle/>
          <a:p>
            <a:r>
              <a:rPr lang="en" dirty="0">
                <a:solidFill>
                  <a:schemeClr val="bg1"/>
                </a:solidFill>
              </a:rPr>
              <a:t>Laptops=Multitasking &amp; Distracting</a:t>
            </a:r>
            <a:endParaRPr dirty="0">
              <a:solidFill>
                <a:schemeClr val="bg1"/>
              </a:solidFill>
            </a:endParaRPr>
          </a:p>
        </p:txBody>
      </p:sp>
      <p:sp>
        <p:nvSpPr>
          <p:cNvPr id="110" name="Google Shape;110;p20"/>
          <p:cNvSpPr txBox="1">
            <a:spLocks noGrp="1"/>
          </p:cNvSpPr>
          <p:nvPr>
            <p:ph type="body" idx="1"/>
          </p:nvPr>
        </p:nvSpPr>
        <p:spPr>
          <a:xfrm>
            <a:off x="609600" y="1600200"/>
            <a:ext cx="10972800" cy="4967600"/>
          </a:xfrm>
          <a:prstGeom prst="rect">
            <a:avLst/>
          </a:prstGeom>
        </p:spPr>
        <p:txBody>
          <a:bodyPr spcFirstLastPara="1" wrap="square" lIns="121900" tIns="121900" rIns="121900" bIns="121900" anchor="t" anchorCtr="0">
            <a:noAutofit/>
          </a:bodyPr>
          <a:lstStyle/>
          <a:p>
            <a:pPr marL="0" indent="0">
              <a:buNone/>
            </a:pPr>
            <a:r>
              <a:rPr lang="en" sz="2200" dirty="0"/>
              <a:t>...</a:t>
            </a:r>
            <a:r>
              <a:rPr lang="en" sz="2200" b="1" dirty="0"/>
              <a:t>students who used laptops in class spent considerable time multitasking</a:t>
            </a:r>
            <a:r>
              <a:rPr lang="en" sz="2200" dirty="0"/>
              <a:t> and that the laptop use posed a significant distraction to both users and fellow students. Most importantly, the </a:t>
            </a:r>
            <a:r>
              <a:rPr lang="en" sz="2200" b="1" dirty="0"/>
              <a:t>level of laptop use was negatively related to several measures of student learning, including self-reported understanding of course material and overall course performance</a:t>
            </a:r>
            <a:r>
              <a:rPr lang="en" sz="2200" dirty="0"/>
              <a:t>.</a:t>
            </a:r>
            <a:endParaRPr sz="2200" dirty="0"/>
          </a:p>
          <a:p>
            <a:pPr marL="0" indent="0">
              <a:buNone/>
            </a:pPr>
            <a:endParaRPr sz="2200" dirty="0"/>
          </a:p>
          <a:p>
            <a:pPr marL="0" indent="0">
              <a:buNone/>
            </a:pPr>
            <a:r>
              <a:rPr lang="en" sz="2200" dirty="0"/>
              <a:t>Fried, Carrie B. “In-class laptop use and its effects on student learning.” </a:t>
            </a:r>
            <a:r>
              <a:rPr lang="en" sz="2200" i="1" dirty="0"/>
              <a:t>Computers &amp; Education</a:t>
            </a:r>
            <a:r>
              <a:rPr lang="en" sz="2200" dirty="0"/>
              <a:t>, 50 (3), 2008: 906-914.</a:t>
            </a:r>
            <a:endParaRPr sz="2200" dirty="0"/>
          </a:p>
        </p:txBody>
      </p:sp>
    </p:spTree>
    <p:extLst>
      <p:ext uri="{BB962C8B-B14F-4D97-AF65-F5344CB8AC3E}">
        <p14:creationId xmlns:p14="http://schemas.microsoft.com/office/powerpoint/2010/main" val="601138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609600" y="274637"/>
            <a:ext cx="10972800" cy="1143200"/>
          </a:xfrm>
          <a:prstGeom prst="rect">
            <a:avLst/>
          </a:prstGeom>
        </p:spPr>
        <p:txBody>
          <a:bodyPr spcFirstLastPara="1" wrap="square" lIns="121900" tIns="121900" rIns="121900" bIns="121900" anchor="b" anchorCtr="0">
            <a:noAutofit/>
          </a:bodyPr>
          <a:lstStyle/>
          <a:p>
            <a:r>
              <a:rPr lang="en" dirty="0">
                <a:solidFill>
                  <a:schemeClr val="bg1"/>
                </a:solidFill>
              </a:rPr>
              <a:t>“Divided Attention” = Less Retention</a:t>
            </a:r>
            <a:endParaRPr dirty="0">
              <a:solidFill>
                <a:schemeClr val="bg1"/>
              </a:solidFill>
            </a:endParaRPr>
          </a:p>
        </p:txBody>
      </p:sp>
      <p:sp>
        <p:nvSpPr>
          <p:cNvPr id="116" name="Google Shape;116;p21"/>
          <p:cNvSpPr txBox="1">
            <a:spLocks noGrp="1"/>
          </p:cNvSpPr>
          <p:nvPr>
            <p:ph type="body" idx="1"/>
          </p:nvPr>
        </p:nvSpPr>
        <p:spPr>
          <a:xfrm>
            <a:off x="609600" y="1600200"/>
            <a:ext cx="10681699" cy="4967600"/>
          </a:xfrm>
          <a:prstGeom prst="rect">
            <a:avLst/>
          </a:prstGeom>
        </p:spPr>
        <p:txBody>
          <a:bodyPr spcFirstLastPara="1" wrap="square" lIns="121900" tIns="121900" rIns="121900" bIns="121900" anchor="t" anchorCtr="0">
            <a:noAutofit/>
          </a:bodyPr>
          <a:lstStyle/>
          <a:p>
            <a:pPr marL="0" indent="0">
              <a:buNone/>
            </a:pPr>
            <a:r>
              <a:rPr lang="en" sz="2200" dirty="0"/>
              <a:t>Dividing attention between an electronic device and the classroom lecture did not reduce comprehension of the lecture, as measured by within-class quiz questions. Instead, </a:t>
            </a:r>
            <a:r>
              <a:rPr lang="en" sz="2200" b="1" dirty="0"/>
              <a:t>divided attention reduced long-term retention of the classroom lecture, which impaired subsequent unit exam and final exam performance</a:t>
            </a:r>
            <a:r>
              <a:rPr lang="en" sz="2200" dirty="0"/>
              <a:t>. Students self-reported whether they had used an electronic device in each class. Exam performance was significantly worse than the no-device control condition both for students who did and did not use electronic devices during that class.</a:t>
            </a:r>
            <a:endParaRPr sz="2200" dirty="0"/>
          </a:p>
          <a:p>
            <a:pPr marL="0" indent="0">
              <a:buNone/>
            </a:pPr>
            <a:endParaRPr sz="2200" dirty="0"/>
          </a:p>
          <a:p>
            <a:pPr marL="0" indent="0">
              <a:buNone/>
            </a:pPr>
            <a:r>
              <a:rPr lang="en" sz="2200" dirty="0"/>
              <a:t>Arnold L. Glass &amp; </a:t>
            </a:r>
            <a:r>
              <a:rPr lang="en" sz="2200" dirty="0" err="1"/>
              <a:t>Mengxue</a:t>
            </a:r>
            <a:r>
              <a:rPr lang="en" sz="2200" dirty="0"/>
              <a:t> Kang (2018) Dividing attention in the classroom reduces exam performance, Educational Psychology, DOI: 10.1080/01443410.2018.1489046</a:t>
            </a:r>
            <a:endParaRPr sz="2200" dirty="0"/>
          </a:p>
        </p:txBody>
      </p:sp>
    </p:spTree>
    <p:extLst>
      <p:ext uri="{BB962C8B-B14F-4D97-AF65-F5344CB8AC3E}">
        <p14:creationId xmlns:p14="http://schemas.microsoft.com/office/powerpoint/2010/main" val="506905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609600" y="274637"/>
            <a:ext cx="10972800" cy="1143200"/>
          </a:xfrm>
          <a:prstGeom prst="rect">
            <a:avLst/>
          </a:prstGeom>
        </p:spPr>
        <p:txBody>
          <a:bodyPr spcFirstLastPara="1" wrap="square" lIns="121900" tIns="121900" rIns="121900" bIns="121900" anchor="b" anchorCtr="0">
            <a:noAutofit/>
          </a:bodyPr>
          <a:lstStyle/>
          <a:p>
            <a:r>
              <a:rPr lang="en" dirty="0">
                <a:solidFill>
                  <a:schemeClr val="bg1"/>
                </a:solidFill>
              </a:rPr>
              <a:t>Laptops=Multitasking &amp; Distracting</a:t>
            </a:r>
            <a:endParaRPr dirty="0">
              <a:solidFill>
                <a:schemeClr val="bg1"/>
              </a:solidFill>
            </a:endParaRPr>
          </a:p>
        </p:txBody>
      </p:sp>
      <p:sp>
        <p:nvSpPr>
          <p:cNvPr id="122" name="Google Shape;122;p22"/>
          <p:cNvSpPr txBox="1">
            <a:spLocks noGrp="1"/>
          </p:cNvSpPr>
          <p:nvPr>
            <p:ph type="body" idx="1"/>
          </p:nvPr>
        </p:nvSpPr>
        <p:spPr>
          <a:xfrm>
            <a:off x="609600" y="1600200"/>
            <a:ext cx="10599506" cy="4967600"/>
          </a:xfrm>
          <a:prstGeom prst="rect">
            <a:avLst/>
          </a:prstGeom>
        </p:spPr>
        <p:txBody>
          <a:bodyPr spcFirstLastPara="1" wrap="square" lIns="121900" tIns="121900" rIns="121900" bIns="121900" anchor="t" anchorCtr="0">
            <a:noAutofit/>
          </a:bodyPr>
          <a:lstStyle/>
          <a:p>
            <a:pPr marL="0" indent="0">
              <a:buNone/>
            </a:pPr>
            <a:r>
              <a:rPr lang="en" sz="2200" dirty="0"/>
              <a:t>Our results showed that </a:t>
            </a:r>
            <a:r>
              <a:rPr lang="en" sz="2200" b="1" dirty="0"/>
              <a:t>nonacademic Internet use</a:t>
            </a:r>
            <a:r>
              <a:rPr lang="en" sz="2200" dirty="0"/>
              <a:t> was common among students who brought laptops to class and </a:t>
            </a:r>
            <a:r>
              <a:rPr lang="en" sz="2200" b="1" dirty="0"/>
              <a:t>was inversely related to class performance</a:t>
            </a:r>
            <a:r>
              <a:rPr lang="en" sz="2200" dirty="0"/>
              <a:t>. This relationship was upheld after we accounted for motivation, interest, and intelligence. Class-related Internet use was not associated with a benefit to classroom performance.</a:t>
            </a:r>
            <a:endParaRPr sz="2200" dirty="0"/>
          </a:p>
          <a:p>
            <a:pPr marL="0" indent="0">
              <a:buNone/>
            </a:pPr>
            <a:endParaRPr sz="2200" dirty="0"/>
          </a:p>
          <a:p>
            <a:pPr marL="0" indent="0">
              <a:buNone/>
            </a:pPr>
            <a:r>
              <a:rPr lang="en" sz="2200" dirty="0" err="1"/>
              <a:t>Ravizza</a:t>
            </a:r>
            <a:r>
              <a:rPr lang="en" sz="2200" dirty="0"/>
              <a:t>, Susan M., </a:t>
            </a:r>
            <a:r>
              <a:rPr lang="en" sz="2200" dirty="0" err="1"/>
              <a:t>Uitvlugt</a:t>
            </a:r>
            <a:r>
              <a:rPr lang="en" sz="2200" dirty="0"/>
              <a:t>, Mitchell G., and Fenn, Kimberly M. “Logged In and Zoned Out: How Laptop Internet Use Relates to Classroom Learning” </a:t>
            </a:r>
            <a:r>
              <a:rPr lang="en" sz="2200" i="1" dirty="0"/>
              <a:t>Psychological Science</a:t>
            </a:r>
            <a:r>
              <a:rPr lang="en" sz="2200" dirty="0"/>
              <a:t>, 28 (2), 2016: 171-180  </a:t>
            </a:r>
            <a:endParaRPr sz="2200" dirty="0"/>
          </a:p>
        </p:txBody>
      </p:sp>
    </p:spTree>
    <p:extLst>
      <p:ext uri="{BB962C8B-B14F-4D97-AF65-F5344CB8AC3E}">
        <p14:creationId xmlns:p14="http://schemas.microsoft.com/office/powerpoint/2010/main" val="3652863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609600" y="274637"/>
            <a:ext cx="10972800" cy="1143200"/>
          </a:xfrm>
          <a:prstGeom prst="rect">
            <a:avLst/>
          </a:prstGeom>
        </p:spPr>
        <p:txBody>
          <a:bodyPr spcFirstLastPara="1" wrap="square" lIns="121900" tIns="121900" rIns="121900" bIns="121900" anchor="b" anchorCtr="0">
            <a:noAutofit/>
          </a:bodyPr>
          <a:lstStyle/>
          <a:p>
            <a:r>
              <a:rPr lang="en" dirty="0">
                <a:solidFill>
                  <a:schemeClr val="bg1"/>
                </a:solidFill>
              </a:rPr>
              <a:t>Even class-related use doesn’t help</a:t>
            </a:r>
            <a:endParaRPr dirty="0">
              <a:solidFill>
                <a:schemeClr val="bg1"/>
              </a:solidFill>
            </a:endParaRPr>
          </a:p>
        </p:txBody>
      </p:sp>
      <p:sp>
        <p:nvSpPr>
          <p:cNvPr id="128" name="Google Shape;128;p23"/>
          <p:cNvSpPr txBox="1">
            <a:spLocks noGrp="1"/>
          </p:cNvSpPr>
          <p:nvPr>
            <p:ph type="body" idx="1"/>
          </p:nvPr>
        </p:nvSpPr>
        <p:spPr>
          <a:xfrm>
            <a:off x="609600" y="1600200"/>
            <a:ext cx="10650876" cy="4967600"/>
          </a:xfrm>
          <a:prstGeom prst="rect">
            <a:avLst/>
          </a:prstGeom>
        </p:spPr>
        <p:txBody>
          <a:bodyPr spcFirstLastPara="1" wrap="square" lIns="121900" tIns="121900" rIns="121900" bIns="121900" anchor="t" anchorCtr="0">
            <a:noAutofit/>
          </a:bodyPr>
          <a:lstStyle/>
          <a:p>
            <a:pPr marL="0" indent="0">
              <a:buNone/>
            </a:pPr>
            <a:r>
              <a:rPr lang="en" sz="2200" dirty="0"/>
              <a:t>Our results showed that nonacademic Internet use was common among students who brought laptops to class and was inversely related to class performance. This relationship was upheld after we accounted for motivation, interest, and intelligence. </a:t>
            </a:r>
            <a:r>
              <a:rPr lang="en" sz="2200" b="1" dirty="0"/>
              <a:t>Class-related Internet use was not associated with a benefit to classroom performance</a:t>
            </a:r>
            <a:r>
              <a:rPr lang="en" sz="2200" dirty="0"/>
              <a:t>.</a:t>
            </a:r>
            <a:endParaRPr sz="2200" dirty="0"/>
          </a:p>
          <a:p>
            <a:pPr marL="0" indent="0">
              <a:buNone/>
            </a:pPr>
            <a:endParaRPr sz="2200" dirty="0"/>
          </a:p>
          <a:p>
            <a:pPr marL="0" indent="0">
              <a:buNone/>
            </a:pPr>
            <a:r>
              <a:rPr lang="en" sz="2200" dirty="0" err="1"/>
              <a:t>Ravizza</a:t>
            </a:r>
            <a:r>
              <a:rPr lang="en" sz="2200" dirty="0"/>
              <a:t>, Susan M., </a:t>
            </a:r>
            <a:r>
              <a:rPr lang="en" sz="2200" dirty="0" err="1"/>
              <a:t>Uitvlugt</a:t>
            </a:r>
            <a:r>
              <a:rPr lang="en" sz="2200" dirty="0"/>
              <a:t>, Mitchell G., and Fenn, Kimberly M. “Logged In and Zoned Out: How Laptop Internet Use Relates to Classroom Learning” </a:t>
            </a:r>
            <a:r>
              <a:rPr lang="en" sz="2200" i="1" dirty="0"/>
              <a:t>Psychological Science</a:t>
            </a:r>
            <a:r>
              <a:rPr lang="en" sz="2200" dirty="0"/>
              <a:t>, 28 (2), 2016: 171-180  </a:t>
            </a:r>
            <a:endParaRPr sz="2200" dirty="0"/>
          </a:p>
        </p:txBody>
      </p:sp>
    </p:spTree>
    <p:extLst>
      <p:ext uri="{BB962C8B-B14F-4D97-AF65-F5344CB8AC3E}">
        <p14:creationId xmlns:p14="http://schemas.microsoft.com/office/powerpoint/2010/main" val="4068235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609600" y="274637"/>
            <a:ext cx="10972800" cy="1143200"/>
          </a:xfrm>
          <a:prstGeom prst="rect">
            <a:avLst/>
          </a:prstGeom>
        </p:spPr>
        <p:txBody>
          <a:bodyPr spcFirstLastPara="1" wrap="square" lIns="121900" tIns="121900" rIns="121900" bIns="121900" anchor="b" anchorCtr="0">
            <a:noAutofit/>
          </a:bodyPr>
          <a:lstStyle/>
          <a:p>
            <a:r>
              <a:rPr lang="en" dirty="0">
                <a:solidFill>
                  <a:schemeClr val="bg1"/>
                </a:solidFill>
              </a:rPr>
              <a:t>Laptops=Multitasking a lot</a:t>
            </a:r>
            <a:endParaRPr dirty="0">
              <a:solidFill>
                <a:schemeClr val="bg1"/>
              </a:solidFill>
            </a:endParaRPr>
          </a:p>
        </p:txBody>
      </p:sp>
      <p:sp>
        <p:nvSpPr>
          <p:cNvPr id="134" name="Google Shape;134;p24"/>
          <p:cNvSpPr txBox="1">
            <a:spLocks noGrp="1"/>
          </p:cNvSpPr>
          <p:nvPr>
            <p:ph type="body" idx="1"/>
          </p:nvPr>
        </p:nvSpPr>
        <p:spPr>
          <a:xfrm>
            <a:off x="609600" y="1600200"/>
            <a:ext cx="10702247" cy="4967600"/>
          </a:xfrm>
          <a:prstGeom prst="rect">
            <a:avLst/>
          </a:prstGeom>
        </p:spPr>
        <p:txBody>
          <a:bodyPr spcFirstLastPara="1" wrap="square" lIns="121900" tIns="121900" rIns="121900" bIns="121900" anchor="t" anchorCtr="0">
            <a:noAutofit/>
          </a:bodyPr>
          <a:lstStyle/>
          <a:p>
            <a:pPr marL="0" indent="0">
              <a:buNone/>
            </a:pPr>
            <a:r>
              <a:rPr lang="en" sz="2200" dirty="0"/>
              <a:t>We find that students engage in substantial multitasking behavior with their laptops and have non course-related software open and active about 42% of the time. </a:t>
            </a:r>
            <a:r>
              <a:rPr lang="en" sz="2200" b="1" dirty="0"/>
              <a:t>There is a statistically significant inverse relationship between the ratio of distractive versus productive multitasking behavior during lectures and academic performance</a:t>
            </a:r>
            <a:r>
              <a:rPr lang="en" sz="2200" dirty="0"/>
              <a:t>. We also observe that students under state the frequency of email and instant messaging (IM) use in the classroom when self-reporting on their laptop usage.</a:t>
            </a:r>
            <a:endParaRPr sz="2200" dirty="0"/>
          </a:p>
          <a:p>
            <a:pPr marL="0" indent="0">
              <a:buNone/>
            </a:pPr>
            <a:endParaRPr sz="2200" dirty="0"/>
          </a:p>
          <a:p>
            <a:pPr marL="0" indent="0">
              <a:buNone/>
            </a:pPr>
            <a:r>
              <a:rPr lang="en" sz="2200" dirty="0" err="1"/>
              <a:t>Kraushaar</a:t>
            </a:r>
            <a:r>
              <a:rPr lang="en" sz="2200" dirty="0"/>
              <a:t>, James M. and David C. Novak. “Examining the Affects of Student Multitasking With Laptops During the Lecture.” </a:t>
            </a:r>
            <a:r>
              <a:rPr lang="en" sz="2200" i="1" dirty="0"/>
              <a:t>Journal of Information Systems Education</a:t>
            </a:r>
            <a:r>
              <a:rPr lang="en" sz="2200" dirty="0"/>
              <a:t> 21 (2), 2010: 241-251</a:t>
            </a:r>
            <a:endParaRPr sz="2200" dirty="0"/>
          </a:p>
        </p:txBody>
      </p:sp>
    </p:spTree>
    <p:extLst>
      <p:ext uri="{BB962C8B-B14F-4D97-AF65-F5344CB8AC3E}">
        <p14:creationId xmlns:p14="http://schemas.microsoft.com/office/powerpoint/2010/main" val="3710452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609600" y="274637"/>
            <a:ext cx="10972800" cy="1143200"/>
          </a:xfrm>
          <a:prstGeom prst="rect">
            <a:avLst/>
          </a:prstGeom>
        </p:spPr>
        <p:txBody>
          <a:bodyPr spcFirstLastPara="1" wrap="square" lIns="121900" tIns="121900" rIns="121900" bIns="121900" anchor="b" anchorCtr="0">
            <a:noAutofit/>
          </a:bodyPr>
          <a:lstStyle/>
          <a:p>
            <a:r>
              <a:rPr lang="en" dirty="0">
                <a:solidFill>
                  <a:schemeClr val="bg1"/>
                </a:solidFill>
              </a:rPr>
              <a:t>Paper and Pencil is Better</a:t>
            </a:r>
            <a:endParaRPr dirty="0">
              <a:solidFill>
                <a:schemeClr val="bg1"/>
              </a:solidFill>
            </a:endParaRPr>
          </a:p>
        </p:txBody>
      </p:sp>
      <p:sp>
        <p:nvSpPr>
          <p:cNvPr id="140" name="Google Shape;140;p25"/>
          <p:cNvSpPr txBox="1">
            <a:spLocks noGrp="1"/>
          </p:cNvSpPr>
          <p:nvPr>
            <p:ph type="body" idx="1"/>
          </p:nvPr>
        </p:nvSpPr>
        <p:spPr>
          <a:xfrm>
            <a:off x="609600" y="1600200"/>
            <a:ext cx="10640602" cy="4967600"/>
          </a:xfrm>
          <a:prstGeom prst="rect">
            <a:avLst/>
          </a:prstGeom>
        </p:spPr>
        <p:txBody>
          <a:bodyPr spcFirstLastPara="1" wrap="square" lIns="121900" tIns="121900" rIns="121900" bIns="121900" anchor="t" anchorCtr="0">
            <a:noAutofit/>
          </a:bodyPr>
          <a:lstStyle/>
          <a:p>
            <a:pPr marL="0" indent="0">
              <a:buNone/>
            </a:pPr>
            <a:r>
              <a:rPr lang="en" sz="2200" dirty="0"/>
              <a:t>Four digitally-based multi-tasking activities (texting using a cell-phone, emailing, MSN messaging and Facebook™) were compared to 3 control groups (paper-and-pencil note-taking, word-processing note-taking and a natural use of technology condition) over three consecutive lectures. Comparisons indicated that </a:t>
            </a:r>
            <a:r>
              <a:rPr lang="en" sz="2200" b="1" dirty="0"/>
              <a:t>participants in the Facebook™ and MSN conditions performed more poorly than those in the paper-and-pencil use control…. participants who did not use any technologies in the lectures outperformed students who used some form of technology.</a:t>
            </a:r>
            <a:r>
              <a:rPr lang="en" sz="2200" dirty="0"/>
              <a:t> ...</a:t>
            </a:r>
            <a:r>
              <a:rPr lang="en" sz="2200" b="1" dirty="0"/>
              <a:t>attempting to attend to lectures and engage digital technologies for off-task activities can have a detrimental impact on learning.</a:t>
            </a:r>
            <a:endParaRPr sz="2200" b="1" dirty="0"/>
          </a:p>
          <a:p>
            <a:pPr marL="0" indent="0">
              <a:buNone/>
            </a:pPr>
            <a:endParaRPr sz="2200" dirty="0"/>
          </a:p>
          <a:p>
            <a:pPr marL="0" indent="0">
              <a:buNone/>
            </a:pPr>
            <a:r>
              <a:rPr lang="en" sz="2200" dirty="0"/>
              <a:t>Wood, Eileen, et. al. “Examining the impact of off-task multi-tasking with technology on real-time classroom learning.” </a:t>
            </a:r>
            <a:r>
              <a:rPr lang="en" sz="2200" i="1" dirty="0"/>
              <a:t>Computers &amp; Education</a:t>
            </a:r>
            <a:r>
              <a:rPr lang="en" sz="2200" dirty="0"/>
              <a:t> 58 (2012): 365-374.</a:t>
            </a:r>
            <a:endParaRPr sz="2200" dirty="0"/>
          </a:p>
        </p:txBody>
      </p:sp>
    </p:spTree>
    <p:extLst>
      <p:ext uri="{BB962C8B-B14F-4D97-AF65-F5344CB8AC3E}">
        <p14:creationId xmlns:p14="http://schemas.microsoft.com/office/powerpoint/2010/main" val="4188764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609600" y="274637"/>
            <a:ext cx="10972800" cy="1143200"/>
          </a:xfrm>
          <a:prstGeom prst="rect">
            <a:avLst/>
          </a:prstGeom>
        </p:spPr>
        <p:txBody>
          <a:bodyPr spcFirstLastPara="1" wrap="square" lIns="121900" tIns="121900" rIns="121900" bIns="121900" anchor="b" anchorCtr="0">
            <a:noAutofit/>
          </a:bodyPr>
          <a:lstStyle/>
          <a:p>
            <a:r>
              <a:rPr lang="en" dirty="0">
                <a:solidFill>
                  <a:schemeClr val="bg1"/>
                </a:solidFill>
              </a:rPr>
              <a:t>It’s about how you take notes</a:t>
            </a:r>
            <a:endParaRPr dirty="0">
              <a:solidFill>
                <a:schemeClr val="bg1"/>
              </a:solidFill>
            </a:endParaRPr>
          </a:p>
        </p:txBody>
      </p:sp>
      <p:sp>
        <p:nvSpPr>
          <p:cNvPr id="146" name="Google Shape;146;p26"/>
          <p:cNvSpPr txBox="1">
            <a:spLocks noGrp="1"/>
          </p:cNvSpPr>
          <p:nvPr>
            <p:ph type="body" idx="1"/>
          </p:nvPr>
        </p:nvSpPr>
        <p:spPr>
          <a:xfrm>
            <a:off x="609600" y="1600200"/>
            <a:ext cx="10620054" cy="4967600"/>
          </a:xfrm>
          <a:prstGeom prst="rect">
            <a:avLst/>
          </a:prstGeom>
        </p:spPr>
        <p:txBody>
          <a:bodyPr spcFirstLastPara="1" wrap="square" lIns="121900" tIns="121900" rIns="121900" bIns="121900" anchor="t" anchorCtr="0">
            <a:noAutofit/>
          </a:bodyPr>
          <a:lstStyle/>
          <a:p>
            <a:pPr marL="0" indent="0">
              <a:buNone/>
            </a:pPr>
            <a:r>
              <a:rPr lang="en" sz="2200" dirty="0"/>
              <a:t>...even when laptops are used solely to take notes, they may still be impairing learning because their use results in shallower processing. In three studies, we found that </a:t>
            </a:r>
            <a:r>
              <a:rPr lang="en" sz="2200" b="1" dirty="0"/>
              <a:t>students who took notes on laptops performed worse on conceptual questions than students who took notes longhand</a:t>
            </a:r>
            <a:r>
              <a:rPr lang="en" sz="2200" dirty="0"/>
              <a:t>. We show that whereas taking more notes can be beneficial, laptop note takers’ tendency to transcribe lectures verbatim rather than processing information and reframing it in their own words is detrimental to learning.</a:t>
            </a:r>
            <a:endParaRPr sz="2200" dirty="0"/>
          </a:p>
          <a:p>
            <a:pPr marL="0" indent="0">
              <a:buNone/>
            </a:pPr>
            <a:endParaRPr sz="2200" dirty="0"/>
          </a:p>
          <a:p>
            <a:pPr marL="0" indent="0">
              <a:buNone/>
            </a:pPr>
            <a:r>
              <a:rPr lang="en" sz="2200" dirty="0"/>
              <a:t>Mueller, Pam A. and Daniel M. Oppenheimer. “The Pen Is Mightier Than the Keyboard: Advantages of Longhand Over Laptop Note Taking.” </a:t>
            </a:r>
            <a:r>
              <a:rPr lang="en" sz="2200" i="1" dirty="0"/>
              <a:t>Psychological Science</a:t>
            </a:r>
            <a:r>
              <a:rPr lang="en" sz="2200" dirty="0"/>
              <a:t> 25 (6), 2014: 1159-1168</a:t>
            </a:r>
            <a:endParaRPr sz="2200" dirty="0"/>
          </a:p>
          <a:p>
            <a:pPr marL="0" indent="0">
              <a:buNone/>
            </a:pPr>
            <a:endParaRPr sz="2200" dirty="0"/>
          </a:p>
        </p:txBody>
      </p:sp>
    </p:spTree>
    <p:extLst>
      <p:ext uri="{BB962C8B-B14F-4D97-AF65-F5344CB8AC3E}">
        <p14:creationId xmlns:p14="http://schemas.microsoft.com/office/powerpoint/2010/main" val="2218946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609600" y="274637"/>
            <a:ext cx="10972800" cy="1143200"/>
          </a:xfrm>
          <a:prstGeom prst="rect">
            <a:avLst/>
          </a:prstGeom>
        </p:spPr>
        <p:txBody>
          <a:bodyPr spcFirstLastPara="1" wrap="square" lIns="121900" tIns="121900" rIns="121900" bIns="121900" anchor="b" anchorCtr="0">
            <a:noAutofit/>
          </a:bodyPr>
          <a:lstStyle/>
          <a:p>
            <a:r>
              <a:rPr lang="en" dirty="0">
                <a:solidFill>
                  <a:schemeClr val="bg1"/>
                </a:solidFill>
              </a:rPr>
              <a:t>Use laptops and remember less</a:t>
            </a:r>
            <a:endParaRPr dirty="0">
              <a:solidFill>
                <a:schemeClr val="bg1"/>
              </a:solidFill>
            </a:endParaRPr>
          </a:p>
        </p:txBody>
      </p:sp>
      <p:sp>
        <p:nvSpPr>
          <p:cNvPr id="152" name="Google Shape;152;p27"/>
          <p:cNvSpPr txBox="1">
            <a:spLocks noGrp="1"/>
          </p:cNvSpPr>
          <p:nvPr>
            <p:ph type="body" idx="1"/>
          </p:nvPr>
        </p:nvSpPr>
        <p:spPr>
          <a:xfrm>
            <a:off x="609600" y="1600200"/>
            <a:ext cx="10650876" cy="4967600"/>
          </a:xfrm>
          <a:prstGeom prst="rect">
            <a:avLst/>
          </a:prstGeom>
        </p:spPr>
        <p:txBody>
          <a:bodyPr spcFirstLastPara="1" wrap="square" lIns="121900" tIns="121900" rIns="121900" bIns="121900" anchor="t" anchorCtr="0">
            <a:noAutofit/>
          </a:bodyPr>
          <a:lstStyle/>
          <a:p>
            <a:pPr marL="0" indent="0">
              <a:buSzPts val="1100"/>
              <a:buNone/>
            </a:pPr>
            <a:r>
              <a:rPr lang="en" sz="2200" dirty="0"/>
              <a:t>Two groups of students heard the same exact lecture and tested immediately following the lecture. One group of students was allowed to use their laptops to engage in browsing, search, and/or social computing behaviors during the lecture. Students in the second condition were asked to keep their laptops closed for the duration of the lecture. </a:t>
            </a:r>
            <a:r>
              <a:rPr lang="en" sz="2200" b="1" dirty="0"/>
              <a:t>Students in the open laptop condition suffered decrements on traditional measures of memory for lecture content. A second experiment replicated the results of the first.</a:t>
            </a:r>
            <a:endParaRPr sz="2200" b="1" dirty="0"/>
          </a:p>
          <a:p>
            <a:pPr marL="0" indent="0">
              <a:buNone/>
            </a:pPr>
            <a:endParaRPr sz="2200" dirty="0"/>
          </a:p>
          <a:p>
            <a:pPr marL="0" indent="0">
              <a:buNone/>
            </a:pPr>
            <a:r>
              <a:rPr lang="en" sz="2200" dirty="0" err="1"/>
              <a:t>Hembrooke</a:t>
            </a:r>
            <a:r>
              <a:rPr lang="en" sz="2200" dirty="0"/>
              <a:t>, Helene and Geri Gay. “The Laptop and the Lecture: The Effects of Multitasking in Learning Environments.” </a:t>
            </a:r>
            <a:r>
              <a:rPr lang="en" sz="2200" i="1" dirty="0"/>
              <a:t>Journal of Computing in Higher Education</a:t>
            </a:r>
            <a:r>
              <a:rPr lang="en" sz="2200" dirty="0"/>
              <a:t> 15 (1), 2003: 46-64. </a:t>
            </a:r>
            <a:endParaRPr sz="2200" dirty="0"/>
          </a:p>
        </p:txBody>
      </p:sp>
    </p:spTree>
    <p:extLst>
      <p:ext uri="{BB962C8B-B14F-4D97-AF65-F5344CB8AC3E}">
        <p14:creationId xmlns:p14="http://schemas.microsoft.com/office/powerpoint/2010/main" val="1824515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609600" y="274637"/>
            <a:ext cx="10972800" cy="1143200"/>
          </a:xfrm>
          <a:prstGeom prst="rect">
            <a:avLst/>
          </a:prstGeom>
        </p:spPr>
        <p:txBody>
          <a:bodyPr spcFirstLastPara="1" wrap="square" lIns="121900" tIns="121900" rIns="121900" bIns="121900" anchor="b" anchorCtr="0">
            <a:noAutofit/>
          </a:bodyPr>
          <a:lstStyle/>
          <a:p>
            <a:r>
              <a:rPr lang="en" dirty="0">
                <a:solidFill>
                  <a:schemeClr val="bg1"/>
                </a:solidFill>
              </a:rPr>
              <a:t>Try it… you might like it!</a:t>
            </a:r>
            <a:endParaRPr dirty="0">
              <a:solidFill>
                <a:schemeClr val="bg1"/>
              </a:solidFill>
            </a:endParaRPr>
          </a:p>
        </p:txBody>
      </p:sp>
      <p:sp>
        <p:nvSpPr>
          <p:cNvPr id="158" name="Google Shape;158;p28"/>
          <p:cNvSpPr txBox="1">
            <a:spLocks noGrp="1"/>
          </p:cNvSpPr>
          <p:nvPr>
            <p:ph type="body" idx="1"/>
          </p:nvPr>
        </p:nvSpPr>
        <p:spPr>
          <a:xfrm>
            <a:off x="609600" y="1600200"/>
            <a:ext cx="10599506" cy="4967600"/>
          </a:xfrm>
          <a:prstGeom prst="rect">
            <a:avLst/>
          </a:prstGeom>
        </p:spPr>
        <p:txBody>
          <a:bodyPr spcFirstLastPara="1" wrap="square" lIns="121900" tIns="121900" rIns="121900" bIns="121900" anchor="t" anchorCtr="0">
            <a:noAutofit/>
          </a:bodyPr>
          <a:lstStyle/>
          <a:p>
            <a:pPr marL="0" indent="0">
              <a:buNone/>
            </a:pPr>
            <a:r>
              <a:rPr lang="en" sz="2200" dirty="0"/>
              <a:t>...many students make the decision to give up their laptop after experiencing attending a class without one, noting they would not have been willing to go through such an experience by their own decision. However, </a:t>
            </a:r>
            <a:r>
              <a:rPr lang="en" sz="2200" b="1" dirty="0"/>
              <a:t>once they experience not using a laptop in the law school classroom environment, they often change their method of taking notes and report improved learning and classroom experiences</a:t>
            </a:r>
            <a:r>
              <a:rPr lang="en" sz="2200" dirty="0"/>
              <a:t>.</a:t>
            </a:r>
            <a:endParaRPr sz="2200" dirty="0"/>
          </a:p>
          <a:p>
            <a:pPr marL="0" indent="0">
              <a:buNone/>
            </a:pPr>
            <a:endParaRPr sz="2200" dirty="0"/>
          </a:p>
          <a:p>
            <a:pPr marL="0" indent="0">
              <a:buNone/>
            </a:pPr>
            <a:r>
              <a:rPr lang="en" sz="2200" dirty="0"/>
              <a:t>McCreary, Jana R. “The Laptop-Free Zone.” </a:t>
            </a:r>
            <a:r>
              <a:rPr lang="en" sz="2200" i="1" dirty="0"/>
              <a:t>Valparaiso University Law Review</a:t>
            </a:r>
            <a:r>
              <a:rPr lang="en" sz="2200" dirty="0"/>
              <a:t> 43 (2009): 1-87.</a:t>
            </a:r>
            <a:endParaRPr sz="2200" dirty="0"/>
          </a:p>
        </p:txBody>
      </p:sp>
    </p:spTree>
    <p:extLst>
      <p:ext uri="{BB962C8B-B14F-4D97-AF65-F5344CB8AC3E}">
        <p14:creationId xmlns:p14="http://schemas.microsoft.com/office/powerpoint/2010/main" val="1269305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609600" y="274637"/>
            <a:ext cx="10972800" cy="1143200"/>
          </a:xfrm>
          <a:prstGeom prst="rect">
            <a:avLst/>
          </a:prstGeom>
        </p:spPr>
        <p:txBody>
          <a:bodyPr spcFirstLastPara="1" wrap="square" lIns="121900" tIns="121900" rIns="121900" bIns="121900" anchor="b" anchorCtr="0">
            <a:noAutofit/>
          </a:bodyPr>
          <a:lstStyle/>
          <a:p>
            <a:r>
              <a:rPr lang="en" dirty="0">
                <a:solidFill>
                  <a:schemeClr val="bg1"/>
                </a:solidFill>
              </a:rPr>
              <a:t>How you read might matter</a:t>
            </a:r>
            <a:endParaRPr dirty="0">
              <a:solidFill>
                <a:schemeClr val="bg1"/>
              </a:solidFill>
            </a:endParaRPr>
          </a:p>
        </p:txBody>
      </p:sp>
      <p:sp>
        <p:nvSpPr>
          <p:cNvPr id="164" name="Google Shape;164;p29"/>
          <p:cNvSpPr txBox="1">
            <a:spLocks noGrp="1"/>
          </p:cNvSpPr>
          <p:nvPr>
            <p:ph type="body" idx="1"/>
          </p:nvPr>
        </p:nvSpPr>
        <p:spPr>
          <a:xfrm>
            <a:off x="609600" y="1600200"/>
            <a:ext cx="10620054" cy="4967600"/>
          </a:xfrm>
          <a:prstGeom prst="rect">
            <a:avLst/>
          </a:prstGeom>
        </p:spPr>
        <p:txBody>
          <a:bodyPr spcFirstLastPara="1" wrap="square" lIns="121900" tIns="121900" rIns="121900" bIns="121900" anchor="t" anchorCtr="0">
            <a:noAutofit/>
          </a:bodyPr>
          <a:lstStyle/>
          <a:p>
            <a:pPr marL="0" indent="0">
              <a:buNone/>
            </a:pPr>
            <a:r>
              <a:rPr lang="en" sz="2200" dirty="0"/>
              <a:t>We </a:t>
            </a:r>
            <a:r>
              <a:rPr lang="en" sz="2200" b="1" i="1" dirty="0"/>
              <a:t>prefer</a:t>
            </a:r>
            <a:r>
              <a:rPr lang="en" sz="2200" dirty="0"/>
              <a:t> to read on screens, but it might not be the best medium.</a:t>
            </a:r>
            <a:endParaRPr sz="2200" dirty="0"/>
          </a:p>
          <a:p>
            <a:pPr marL="0" indent="0">
              <a:buNone/>
            </a:pPr>
            <a:endParaRPr sz="2200" dirty="0"/>
          </a:p>
          <a:p>
            <a:pPr marL="0" indent="0">
              <a:buNone/>
            </a:pPr>
            <a:r>
              <a:rPr lang="en" sz="2200" dirty="0"/>
              <a:t>[Students have] a </a:t>
            </a:r>
            <a:r>
              <a:rPr lang="en" sz="2200" b="1" dirty="0"/>
              <a:t>clear preference for digital texts</a:t>
            </a:r>
            <a:r>
              <a:rPr lang="en" sz="2200" dirty="0"/>
              <a:t>, and students typically predicted better comprehension when reading digitally..... While there were no differences across mediums when students identified the main idea of the text, </a:t>
            </a:r>
            <a:r>
              <a:rPr lang="en" sz="2200" b="1" dirty="0"/>
              <a:t>students recalled key points linked to the main idea and other relevant information better when engaged with print</a:t>
            </a:r>
            <a:r>
              <a:rPr lang="en" sz="2200" dirty="0"/>
              <a:t>.</a:t>
            </a:r>
            <a:endParaRPr sz="2200" dirty="0"/>
          </a:p>
          <a:p>
            <a:pPr marL="0" indent="0">
              <a:buNone/>
            </a:pPr>
            <a:endParaRPr sz="2200" dirty="0"/>
          </a:p>
          <a:p>
            <a:pPr marL="0" indent="0">
              <a:buSzPts val="1100"/>
              <a:buNone/>
            </a:pPr>
            <a:r>
              <a:rPr lang="en" sz="2200" dirty="0"/>
              <a:t>Singer, Lauren M. &amp; Patricia A. Alexander, “Reading Across Mediums: Effects of Reading Digital and Print Texts on Comprehension and Calibration” </a:t>
            </a:r>
            <a:r>
              <a:rPr lang="en" sz="2200" i="1" dirty="0"/>
              <a:t>The Journal of Experimental Education </a:t>
            </a:r>
            <a:r>
              <a:rPr lang="en" sz="2200" dirty="0"/>
              <a:t>85 (1) 2017</a:t>
            </a:r>
            <a:endParaRPr sz="2200" dirty="0"/>
          </a:p>
          <a:p>
            <a:pPr marL="0" indent="0">
              <a:buNone/>
            </a:pPr>
            <a:endParaRPr sz="2200" b="1" dirty="0"/>
          </a:p>
        </p:txBody>
      </p:sp>
    </p:spTree>
    <p:extLst>
      <p:ext uri="{BB962C8B-B14F-4D97-AF65-F5344CB8AC3E}">
        <p14:creationId xmlns:p14="http://schemas.microsoft.com/office/powerpoint/2010/main" val="3728931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261872" y="4401004"/>
            <a:ext cx="9418320" cy="2266924"/>
          </a:xfrm>
        </p:spPr>
        <p:txBody>
          <a:bodyPr/>
          <a:lstStyle/>
          <a:p>
            <a:pPr algn="ctr"/>
            <a:r>
              <a:rPr lang="en-US" dirty="0">
                <a:latin typeface="Avenir Book" charset="0"/>
                <a:ea typeface="Avenir Book" charset="0"/>
                <a:cs typeface="Avenir Book" charset="0"/>
              </a:rPr>
              <a:t>Dr. Matheson Russell, </a:t>
            </a:r>
            <a:br>
              <a:rPr lang="en-US" dirty="0">
                <a:latin typeface="Avenir Book" charset="0"/>
                <a:ea typeface="Avenir Book" charset="0"/>
                <a:cs typeface="Avenir Book" charset="0"/>
              </a:rPr>
            </a:br>
            <a:r>
              <a:rPr lang="en-US" dirty="0">
                <a:latin typeface="Avenir Book" charset="0"/>
                <a:ea typeface="Avenir Book" charset="0"/>
                <a:cs typeface="Avenir Book" charset="0"/>
              </a:rPr>
              <a:t>Senior Lecturer in Philosophy</a:t>
            </a:r>
          </a:p>
          <a:p>
            <a:pPr algn="ctr"/>
            <a:r>
              <a:rPr lang="en-US" dirty="0">
                <a:latin typeface="Avenir Book" charset="0"/>
                <a:ea typeface="Avenir Book" charset="0"/>
                <a:cs typeface="Avenir Book" charset="0"/>
                <a:hlinkClick r:id="rId2"/>
              </a:rPr>
              <a:t>m.russell@auckland.ac.nz</a:t>
            </a:r>
            <a:endParaRPr lang="en-US" dirty="0">
              <a:latin typeface="Avenir Book" charset="0"/>
              <a:ea typeface="Avenir Book" charset="0"/>
              <a:cs typeface="Avenir Book" charset="0"/>
            </a:endParaRPr>
          </a:p>
          <a:p>
            <a:pPr algn="ctr"/>
            <a:r>
              <a:rPr lang="en-US" dirty="0">
                <a:latin typeface="Avenir Book" charset="0"/>
                <a:ea typeface="Avenir Book" charset="0"/>
                <a:cs typeface="Avenir Book" charset="0"/>
              </a:rPr>
              <a:t>Office hour: 1pm-2pm Mondays, Room 435, Humanities Building (206)</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430" y="1374699"/>
            <a:ext cx="2601204" cy="2601204"/>
          </a:xfrm>
          <a:prstGeom prst="rect">
            <a:avLst/>
          </a:prstGeom>
        </p:spPr>
      </p:pic>
    </p:spTree>
    <p:extLst>
      <p:ext uri="{BB962C8B-B14F-4D97-AF65-F5344CB8AC3E}">
        <p14:creationId xmlns:p14="http://schemas.microsoft.com/office/powerpoint/2010/main" val="2014066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9FDE1-3453-234A-810C-99E34E6C4E3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ED33B95-125D-8946-BE7F-8BCEC0343CBD}"/>
              </a:ext>
            </a:extLst>
          </p:cNvPr>
          <p:cNvPicPr>
            <a:picLocks noGrp="1" noChangeAspect="1"/>
          </p:cNvPicPr>
          <p:nvPr>
            <p:ph idx="1"/>
          </p:nvPr>
        </p:nvPicPr>
        <p:blipFill>
          <a:blip r:embed="rId2"/>
          <a:stretch>
            <a:fillRect/>
          </a:stretch>
        </p:blipFill>
        <p:spPr>
          <a:xfrm>
            <a:off x="1" y="1"/>
            <a:ext cx="12192000" cy="6858000"/>
          </a:xfrm>
        </p:spPr>
      </p:pic>
    </p:spTree>
    <p:extLst>
      <p:ext uri="{BB962C8B-B14F-4D97-AF65-F5344CB8AC3E}">
        <p14:creationId xmlns:p14="http://schemas.microsoft.com/office/powerpoint/2010/main" val="2360608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2707EADC-320B-554F-BE4D-49D533B0F61B}"/>
              </a:ext>
            </a:extLst>
          </p:cNvPr>
          <p:cNvSpPr txBox="1">
            <a:spLocks/>
          </p:cNvSpPr>
          <p:nvPr/>
        </p:nvSpPr>
        <p:spPr>
          <a:xfrm>
            <a:off x="1395436" y="733129"/>
            <a:ext cx="9418320" cy="5082044"/>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3200" dirty="0">
                <a:latin typeface="Avenir Book" charset="0"/>
                <a:ea typeface="Avenir Book" charset="0"/>
                <a:cs typeface="Avenir Book" charset="0"/>
              </a:rPr>
              <a:t>What is philosophy?</a:t>
            </a:r>
          </a:p>
          <a:p>
            <a:endParaRPr lang="en-US" sz="3200" dirty="0">
              <a:latin typeface="Avenir Book" charset="0"/>
              <a:ea typeface="Avenir Book" charset="0"/>
              <a:cs typeface="Avenir Book" charset="0"/>
            </a:endParaRPr>
          </a:p>
        </p:txBody>
      </p:sp>
      <p:pic>
        <p:nvPicPr>
          <p:cNvPr id="3" name="Picture 2">
            <a:extLst>
              <a:ext uri="{FF2B5EF4-FFF2-40B4-BE49-F238E27FC236}">
                <a16:creationId xmlns:a16="http://schemas.microsoft.com/office/drawing/2014/main" id="{0AD47C58-75D3-8448-97DD-F6B09D2FF6B6}"/>
              </a:ext>
            </a:extLst>
          </p:cNvPr>
          <p:cNvPicPr>
            <a:picLocks noChangeAspect="1"/>
          </p:cNvPicPr>
          <p:nvPr/>
        </p:nvPicPr>
        <p:blipFill>
          <a:blip r:embed="rId2"/>
          <a:stretch>
            <a:fillRect/>
          </a:stretch>
        </p:blipFill>
        <p:spPr>
          <a:xfrm>
            <a:off x="4674741" y="1600770"/>
            <a:ext cx="3160802" cy="4214403"/>
          </a:xfrm>
          <a:prstGeom prst="rect">
            <a:avLst/>
          </a:prstGeom>
        </p:spPr>
      </p:pic>
      <p:sp>
        <p:nvSpPr>
          <p:cNvPr id="5" name="Subtitle 7">
            <a:extLst>
              <a:ext uri="{FF2B5EF4-FFF2-40B4-BE49-F238E27FC236}">
                <a16:creationId xmlns:a16="http://schemas.microsoft.com/office/drawing/2014/main" id="{4921C692-98CA-5247-A1AB-45B7787FBDDE}"/>
              </a:ext>
            </a:extLst>
          </p:cNvPr>
          <p:cNvSpPr txBox="1">
            <a:spLocks/>
          </p:cNvSpPr>
          <p:nvPr/>
        </p:nvSpPr>
        <p:spPr>
          <a:xfrm>
            <a:off x="4280763" y="5889043"/>
            <a:ext cx="3918016" cy="1230947"/>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algn="ctr"/>
            <a:r>
              <a:rPr lang="en-US" dirty="0">
                <a:latin typeface="Avenir Book" charset="0"/>
                <a:ea typeface="Avenir Book" charset="0"/>
                <a:cs typeface="Avenir Book" charset="0"/>
              </a:rPr>
              <a:t>Socrates (470-399 BCE)</a:t>
            </a:r>
          </a:p>
          <a:p>
            <a:pPr algn="ctr"/>
            <a:endParaRPr lang="en-US" sz="3200" dirty="0">
              <a:latin typeface="Avenir Book" charset="0"/>
              <a:ea typeface="Avenir Book" charset="0"/>
              <a:cs typeface="Avenir Book" charset="0"/>
            </a:endParaRPr>
          </a:p>
        </p:txBody>
      </p:sp>
    </p:spTree>
    <p:extLst>
      <p:ext uri="{BB962C8B-B14F-4D97-AF65-F5344CB8AC3E}">
        <p14:creationId xmlns:p14="http://schemas.microsoft.com/office/powerpoint/2010/main" val="185780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2707EADC-320B-554F-BE4D-49D533B0F61B}"/>
              </a:ext>
            </a:extLst>
          </p:cNvPr>
          <p:cNvSpPr txBox="1">
            <a:spLocks/>
          </p:cNvSpPr>
          <p:nvPr/>
        </p:nvSpPr>
        <p:spPr>
          <a:xfrm>
            <a:off x="1395436" y="733129"/>
            <a:ext cx="9418320" cy="5082044"/>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3200" dirty="0">
                <a:latin typeface="Avenir Book" charset="0"/>
                <a:ea typeface="Avenir Book" charset="0"/>
                <a:cs typeface="Avenir Book" charset="0"/>
              </a:rPr>
              <a:t>What is philosophy?</a:t>
            </a:r>
          </a:p>
          <a:p>
            <a:endParaRPr lang="en-US" sz="3200" dirty="0">
              <a:latin typeface="Avenir Book" charset="0"/>
              <a:ea typeface="Avenir Book" charset="0"/>
              <a:cs typeface="Avenir Book" charset="0"/>
            </a:endParaRPr>
          </a:p>
        </p:txBody>
      </p:sp>
      <p:sp>
        <p:nvSpPr>
          <p:cNvPr id="5" name="Subtitle 7">
            <a:extLst>
              <a:ext uri="{FF2B5EF4-FFF2-40B4-BE49-F238E27FC236}">
                <a16:creationId xmlns:a16="http://schemas.microsoft.com/office/drawing/2014/main" id="{4921C692-98CA-5247-A1AB-45B7787FBDDE}"/>
              </a:ext>
            </a:extLst>
          </p:cNvPr>
          <p:cNvSpPr txBox="1">
            <a:spLocks/>
          </p:cNvSpPr>
          <p:nvPr/>
        </p:nvSpPr>
        <p:spPr>
          <a:xfrm>
            <a:off x="4280763" y="5889043"/>
            <a:ext cx="3918016" cy="1230947"/>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algn="ctr"/>
            <a:r>
              <a:rPr lang="en-US" i="1" dirty="0">
                <a:latin typeface="Avenir Book" charset="0"/>
                <a:ea typeface="Avenir Book" charset="0"/>
                <a:cs typeface="Avenir Book" charset="0"/>
              </a:rPr>
              <a:t>The Death of Socrates</a:t>
            </a:r>
            <a:r>
              <a:rPr lang="en-US" dirty="0">
                <a:latin typeface="Avenir Book" charset="0"/>
                <a:ea typeface="Avenir Book" charset="0"/>
                <a:cs typeface="Avenir Book" charset="0"/>
              </a:rPr>
              <a:t> by</a:t>
            </a:r>
            <a:br>
              <a:rPr lang="en-US" dirty="0">
                <a:latin typeface="Avenir Book" charset="0"/>
                <a:ea typeface="Avenir Book" charset="0"/>
                <a:cs typeface="Avenir Book" charset="0"/>
              </a:rPr>
            </a:br>
            <a:r>
              <a:rPr lang="en-US" dirty="0">
                <a:latin typeface="Avenir Book" charset="0"/>
                <a:ea typeface="Avenir Book" charset="0"/>
                <a:cs typeface="Avenir Book" charset="0"/>
              </a:rPr>
              <a:t>Jacques-Louis David (1787) </a:t>
            </a:r>
          </a:p>
          <a:p>
            <a:pPr algn="ctr"/>
            <a:endParaRPr lang="en-US" sz="3200" dirty="0">
              <a:latin typeface="Avenir Book" charset="0"/>
              <a:ea typeface="Avenir Book" charset="0"/>
              <a:cs typeface="Avenir Book" charset="0"/>
            </a:endParaRPr>
          </a:p>
        </p:txBody>
      </p:sp>
      <p:pic>
        <p:nvPicPr>
          <p:cNvPr id="6" name="Picture 5">
            <a:extLst>
              <a:ext uri="{FF2B5EF4-FFF2-40B4-BE49-F238E27FC236}">
                <a16:creationId xmlns:a16="http://schemas.microsoft.com/office/drawing/2014/main" id="{8FB2E819-0CA5-3D43-BE93-932FC3F954A7}"/>
              </a:ext>
            </a:extLst>
          </p:cNvPr>
          <p:cNvPicPr>
            <a:picLocks noChangeAspect="1"/>
          </p:cNvPicPr>
          <p:nvPr/>
        </p:nvPicPr>
        <p:blipFill>
          <a:blip r:embed="rId2"/>
          <a:stretch>
            <a:fillRect/>
          </a:stretch>
        </p:blipFill>
        <p:spPr>
          <a:xfrm>
            <a:off x="3047719" y="1458930"/>
            <a:ext cx="6384103" cy="4193936"/>
          </a:xfrm>
          <a:prstGeom prst="rect">
            <a:avLst/>
          </a:prstGeom>
        </p:spPr>
      </p:pic>
    </p:spTree>
    <p:extLst>
      <p:ext uri="{BB962C8B-B14F-4D97-AF65-F5344CB8AC3E}">
        <p14:creationId xmlns:p14="http://schemas.microsoft.com/office/powerpoint/2010/main" val="1693887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558A3033-FAA4-E843-AE7B-131AFF89D1AF}"/>
              </a:ext>
            </a:extLst>
          </p:cNvPr>
          <p:cNvSpPr/>
          <p:nvPr/>
        </p:nvSpPr>
        <p:spPr>
          <a:xfrm>
            <a:off x="4572000" y="3920685"/>
            <a:ext cx="2547991" cy="883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AA8999B-3722-3645-AF1B-F6FC3B997A7B}"/>
              </a:ext>
            </a:extLst>
          </p:cNvPr>
          <p:cNvSpPr/>
          <p:nvPr/>
        </p:nvSpPr>
        <p:spPr>
          <a:xfrm>
            <a:off x="6104595" y="2054831"/>
            <a:ext cx="2083907" cy="883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ED681F6-92C3-4D46-998C-8700531A74A5}"/>
              </a:ext>
            </a:extLst>
          </p:cNvPr>
          <p:cNvSpPr/>
          <p:nvPr/>
        </p:nvSpPr>
        <p:spPr>
          <a:xfrm>
            <a:off x="3534310" y="2054831"/>
            <a:ext cx="1931542" cy="883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7">
            <a:extLst>
              <a:ext uri="{FF2B5EF4-FFF2-40B4-BE49-F238E27FC236}">
                <a16:creationId xmlns:a16="http://schemas.microsoft.com/office/drawing/2014/main" id="{2707EADC-320B-554F-BE4D-49D533B0F61B}"/>
              </a:ext>
            </a:extLst>
          </p:cNvPr>
          <p:cNvSpPr txBox="1">
            <a:spLocks/>
          </p:cNvSpPr>
          <p:nvPr/>
        </p:nvSpPr>
        <p:spPr>
          <a:xfrm>
            <a:off x="1395436" y="733129"/>
            <a:ext cx="9418320" cy="5082044"/>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3200" dirty="0">
                <a:latin typeface="Avenir Book" charset="0"/>
                <a:ea typeface="Avenir Book" charset="0"/>
                <a:cs typeface="Avenir Book" charset="0"/>
              </a:rPr>
              <a:t>What is philosophy?</a:t>
            </a:r>
          </a:p>
          <a:p>
            <a:endParaRPr lang="en-US" sz="3200" dirty="0">
              <a:latin typeface="Avenir Book" charset="0"/>
              <a:ea typeface="Avenir Book" charset="0"/>
              <a:cs typeface="Avenir Book" charset="0"/>
            </a:endParaRPr>
          </a:p>
        </p:txBody>
      </p:sp>
      <p:sp>
        <p:nvSpPr>
          <p:cNvPr id="5" name="Subtitle 7">
            <a:extLst>
              <a:ext uri="{FF2B5EF4-FFF2-40B4-BE49-F238E27FC236}">
                <a16:creationId xmlns:a16="http://schemas.microsoft.com/office/drawing/2014/main" id="{4921C692-98CA-5247-A1AB-45B7787FBDDE}"/>
              </a:ext>
            </a:extLst>
          </p:cNvPr>
          <p:cNvSpPr txBox="1">
            <a:spLocks/>
          </p:cNvSpPr>
          <p:nvPr/>
        </p:nvSpPr>
        <p:spPr>
          <a:xfrm>
            <a:off x="2513608" y="2248687"/>
            <a:ext cx="3918016" cy="1230947"/>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algn="ctr"/>
            <a:r>
              <a:rPr lang="en-US" sz="2800" i="1" dirty="0">
                <a:solidFill>
                  <a:schemeClr val="accent2">
                    <a:lumMod val="60000"/>
                    <a:lumOff val="40000"/>
                  </a:schemeClr>
                </a:solidFill>
                <a:latin typeface="Avenir Book" charset="0"/>
                <a:ea typeface="Avenir Book" charset="0"/>
                <a:cs typeface="Avenir Book" charset="0"/>
              </a:rPr>
              <a:t>The true</a:t>
            </a:r>
            <a:endParaRPr lang="en-US" sz="2800" dirty="0">
              <a:solidFill>
                <a:schemeClr val="accent2">
                  <a:lumMod val="60000"/>
                  <a:lumOff val="40000"/>
                </a:schemeClr>
              </a:solidFill>
              <a:latin typeface="Avenir Book" charset="0"/>
              <a:ea typeface="Avenir Book" charset="0"/>
              <a:cs typeface="Avenir Book" charset="0"/>
            </a:endParaRPr>
          </a:p>
          <a:p>
            <a:pPr algn="ctr"/>
            <a:endParaRPr lang="en-US" sz="3200" dirty="0">
              <a:latin typeface="Avenir Book" charset="0"/>
              <a:ea typeface="Avenir Book" charset="0"/>
              <a:cs typeface="Avenir Book" charset="0"/>
            </a:endParaRPr>
          </a:p>
        </p:txBody>
      </p:sp>
      <p:sp>
        <p:nvSpPr>
          <p:cNvPr id="7" name="Subtitle 7">
            <a:extLst>
              <a:ext uri="{FF2B5EF4-FFF2-40B4-BE49-F238E27FC236}">
                <a16:creationId xmlns:a16="http://schemas.microsoft.com/office/drawing/2014/main" id="{BABF4AE7-AD63-2B49-A506-B0152811EE1D}"/>
              </a:ext>
            </a:extLst>
          </p:cNvPr>
          <p:cNvSpPr txBox="1">
            <a:spLocks/>
          </p:cNvSpPr>
          <p:nvPr/>
        </p:nvSpPr>
        <p:spPr>
          <a:xfrm>
            <a:off x="5142080" y="2248687"/>
            <a:ext cx="3918016" cy="1230947"/>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algn="ctr"/>
            <a:r>
              <a:rPr lang="en-US" sz="2800" i="1" dirty="0">
                <a:solidFill>
                  <a:schemeClr val="accent2">
                    <a:lumMod val="60000"/>
                    <a:lumOff val="40000"/>
                  </a:schemeClr>
                </a:solidFill>
                <a:latin typeface="Avenir Book" charset="0"/>
                <a:ea typeface="Avenir Book" charset="0"/>
                <a:cs typeface="Avenir Book" charset="0"/>
              </a:rPr>
              <a:t>The good</a:t>
            </a:r>
            <a:endParaRPr lang="en-US" sz="2800" dirty="0">
              <a:solidFill>
                <a:schemeClr val="accent2">
                  <a:lumMod val="60000"/>
                  <a:lumOff val="40000"/>
                </a:schemeClr>
              </a:solidFill>
              <a:latin typeface="Avenir Book" charset="0"/>
              <a:ea typeface="Avenir Book" charset="0"/>
              <a:cs typeface="Avenir Book" charset="0"/>
            </a:endParaRPr>
          </a:p>
          <a:p>
            <a:pPr algn="ctr"/>
            <a:endParaRPr lang="en-US" sz="3200" dirty="0">
              <a:latin typeface="Avenir Book" charset="0"/>
              <a:ea typeface="Avenir Book" charset="0"/>
              <a:cs typeface="Avenir Book" charset="0"/>
            </a:endParaRPr>
          </a:p>
        </p:txBody>
      </p:sp>
      <p:sp>
        <p:nvSpPr>
          <p:cNvPr id="8" name="Subtitle 7">
            <a:extLst>
              <a:ext uri="{FF2B5EF4-FFF2-40B4-BE49-F238E27FC236}">
                <a16:creationId xmlns:a16="http://schemas.microsoft.com/office/drawing/2014/main" id="{891C0691-30C6-BA4A-AA7A-57BD3E0E2F67}"/>
              </a:ext>
            </a:extLst>
          </p:cNvPr>
          <p:cNvSpPr txBox="1">
            <a:spLocks/>
          </p:cNvSpPr>
          <p:nvPr/>
        </p:nvSpPr>
        <p:spPr>
          <a:xfrm>
            <a:off x="3868084" y="4188790"/>
            <a:ext cx="3918016" cy="1230947"/>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algn="ctr"/>
            <a:r>
              <a:rPr lang="en-US" sz="2800" i="1" dirty="0">
                <a:solidFill>
                  <a:schemeClr val="accent2">
                    <a:lumMod val="60000"/>
                    <a:lumOff val="40000"/>
                  </a:schemeClr>
                </a:solidFill>
                <a:latin typeface="Avenir Book" charset="0"/>
                <a:ea typeface="Avenir Book" charset="0"/>
                <a:cs typeface="Avenir Book" charset="0"/>
              </a:rPr>
              <a:t>The beautiful</a:t>
            </a:r>
            <a:endParaRPr lang="en-US" sz="2800" dirty="0">
              <a:solidFill>
                <a:schemeClr val="accent2">
                  <a:lumMod val="60000"/>
                  <a:lumOff val="40000"/>
                </a:schemeClr>
              </a:solidFill>
              <a:latin typeface="Avenir Book" charset="0"/>
              <a:ea typeface="Avenir Book" charset="0"/>
              <a:cs typeface="Avenir Book" charset="0"/>
            </a:endParaRPr>
          </a:p>
          <a:p>
            <a:pPr algn="ctr"/>
            <a:endParaRPr lang="en-US" sz="3200" dirty="0">
              <a:latin typeface="Avenir Book" charset="0"/>
              <a:ea typeface="Avenir Book" charset="0"/>
              <a:cs typeface="Avenir Book" charset="0"/>
            </a:endParaRPr>
          </a:p>
        </p:txBody>
      </p:sp>
      <p:sp>
        <p:nvSpPr>
          <p:cNvPr id="11" name="Subtitle 7">
            <a:extLst>
              <a:ext uri="{FF2B5EF4-FFF2-40B4-BE49-F238E27FC236}">
                <a16:creationId xmlns:a16="http://schemas.microsoft.com/office/drawing/2014/main" id="{23741A96-DD51-7349-9677-4A50029BE0F7}"/>
              </a:ext>
            </a:extLst>
          </p:cNvPr>
          <p:cNvSpPr txBox="1">
            <a:spLocks/>
          </p:cNvSpPr>
          <p:nvPr/>
        </p:nvSpPr>
        <p:spPr>
          <a:xfrm>
            <a:off x="936559" y="2054831"/>
            <a:ext cx="3918016" cy="3728544"/>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a:spcBef>
                <a:spcPts val="200"/>
              </a:spcBef>
            </a:pPr>
            <a:r>
              <a:rPr lang="en-US" dirty="0">
                <a:solidFill>
                  <a:schemeClr val="accent2">
                    <a:lumMod val="60000"/>
                    <a:lumOff val="40000"/>
                  </a:schemeClr>
                </a:solidFill>
                <a:latin typeface="Avenir Book" charset="0"/>
                <a:ea typeface="Avenir Book" charset="0"/>
                <a:cs typeface="Avenir Book" charset="0"/>
              </a:rPr>
              <a:t>Epistemology</a:t>
            </a:r>
          </a:p>
          <a:p>
            <a:pPr>
              <a:spcBef>
                <a:spcPts val="200"/>
              </a:spcBef>
            </a:pPr>
            <a:r>
              <a:rPr lang="en-US" dirty="0">
                <a:solidFill>
                  <a:schemeClr val="accent2">
                    <a:lumMod val="60000"/>
                    <a:lumOff val="40000"/>
                  </a:schemeClr>
                </a:solidFill>
                <a:latin typeface="Avenir Book" charset="0"/>
                <a:ea typeface="Avenir Book" charset="0"/>
                <a:cs typeface="Avenir Book" charset="0"/>
              </a:rPr>
              <a:t>Metaphysics</a:t>
            </a:r>
          </a:p>
          <a:p>
            <a:pPr>
              <a:spcBef>
                <a:spcPts val="200"/>
              </a:spcBef>
            </a:pPr>
            <a:r>
              <a:rPr lang="en-US" dirty="0">
                <a:solidFill>
                  <a:schemeClr val="accent2">
                    <a:lumMod val="60000"/>
                    <a:lumOff val="40000"/>
                  </a:schemeClr>
                </a:solidFill>
                <a:latin typeface="Avenir Book" charset="0"/>
                <a:ea typeface="Avenir Book" charset="0"/>
                <a:cs typeface="Avenir Book" charset="0"/>
              </a:rPr>
              <a:t>Philosophy of religion</a:t>
            </a:r>
          </a:p>
          <a:p>
            <a:pPr>
              <a:spcBef>
                <a:spcPts val="200"/>
              </a:spcBef>
            </a:pPr>
            <a:endParaRPr lang="en-US" dirty="0">
              <a:solidFill>
                <a:schemeClr val="accent2">
                  <a:lumMod val="60000"/>
                  <a:lumOff val="40000"/>
                </a:schemeClr>
              </a:solidFill>
              <a:latin typeface="Avenir Book" charset="0"/>
              <a:ea typeface="Avenir Book" charset="0"/>
              <a:cs typeface="Avenir Book" charset="0"/>
            </a:endParaRPr>
          </a:p>
          <a:p>
            <a:pPr>
              <a:spcBef>
                <a:spcPts val="200"/>
              </a:spcBef>
            </a:pPr>
            <a:r>
              <a:rPr lang="en-US" dirty="0">
                <a:solidFill>
                  <a:schemeClr val="accent2">
                    <a:lumMod val="60000"/>
                    <a:lumOff val="40000"/>
                  </a:schemeClr>
                </a:solidFill>
                <a:latin typeface="Avenir Book" charset="0"/>
                <a:ea typeface="Avenir Book" charset="0"/>
                <a:cs typeface="Avenir Book" charset="0"/>
              </a:rPr>
              <a:t>Logic</a:t>
            </a:r>
          </a:p>
          <a:p>
            <a:pPr>
              <a:spcBef>
                <a:spcPts val="200"/>
              </a:spcBef>
            </a:pPr>
            <a:r>
              <a:rPr lang="en-US" dirty="0">
                <a:solidFill>
                  <a:schemeClr val="accent2">
                    <a:lumMod val="60000"/>
                    <a:lumOff val="40000"/>
                  </a:schemeClr>
                </a:solidFill>
                <a:latin typeface="Avenir Book" charset="0"/>
                <a:ea typeface="Avenir Book" charset="0"/>
                <a:cs typeface="Avenir Book" charset="0"/>
              </a:rPr>
              <a:t>Critical thinking</a:t>
            </a:r>
          </a:p>
          <a:p>
            <a:pPr>
              <a:spcBef>
                <a:spcPts val="200"/>
              </a:spcBef>
            </a:pPr>
            <a:r>
              <a:rPr lang="en-US" dirty="0">
                <a:solidFill>
                  <a:schemeClr val="accent2">
                    <a:lumMod val="60000"/>
                    <a:lumOff val="40000"/>
                  </a:schemeClr>
                </a:solidFill>
                <a:latin typeface="Avenir Book" charset="0"/>
                <a:ea typeface="Avenir Book" charset="0"/>
                <a:cs typeface="Avenir Book" charset="0"/>
              </a:rPr>
              <a:t>Philosophy of science</a:t>
            </a:r>
          </a:p>
          <a:p>
            <a:pPr algn="ctr"/>
            <a:endParaRPr lang="en-US" sz="3200" dirty="0">
              <a:latin typeface="Avenir Book" charset="0"/>
              <a:ea typeface="Avenir Book" charset="0"/>
              <a:cs typeface="Avenir Book" charset="0"/>
            </a:endParaRPr>
          </a:p>
        </p:txBody>
      </p:sp>
      <p:sp>
        <p:nvSpPr>
          <p:cNvPr id="12" name="Subtitle 7">
            <a:extLst>
              <a:ext uri="{FF2B5EF4-FFF2-40B4-BE49-F238E27FC236}">
                <a16:creationId xmlns:a16="http://schemas.microsoft.com/office/drawing/2014/main" id="{805D7817-7AE8-DF48-A453-841BF50CE502}"/>
              </a:ext>
            </a:extLst>
          </p:cNvPr>
          <p:cNvSpPr txBox="1">
            <a:spLocks/>
          </p:cNvSpPr>
          <p:nvPr/>
        </p:nvSpPr>
        <p:spPr>
          <a:xfrm>
            <a:off x="8642416" y="2086629"/>
            <a:ext cx="3918016" cy="3728544"/>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a:spcBef>
                <a:spcPts val="200"/>
              </a:spcBef>
            </a:pPr>
            <a:r>
              <a:rPr lang="en-US" dirty="0">
                <a:solidFill>
                  <a:schemeClr val="accent2">
                    <a:lumMod val="60000"/>
                    <a:lumOff val="40000"/>
                  </a:schemeClr>
                </a:solidFill>
                <a:latin typeface="Avenir Book" charset="0"/>
                <a:ea typeface="Avenir Book" charset="0"/>
                <a:cs typeface="Avenir Book" charset="0"/>
              </a:rPr>
              <a:t>Ethics</a:t>
            </a:r>
          </a:p>
          <a:p>
            <a:pPr>
              <a:spcBef>
                <a:spcPts val="200"/>
              </a:spcBef>
            </a:pPr>
            <a:r>
              <a:rPr lang="en-US" dirty="0">
                <a:solidFill>
                  <a:schemeClr val="accent2">
                    <a:lumMod val="60000"/>
                    <a:lumOff val="40000"/>
                  </a:schemeClr>
                </a:solidFill>
                <a:latin typeface="Avenir Book" charset="0"/>
                <a:ea typeface="Avenir Book" charset="0"/>
                <a:cs typeface="Avenir Book" charset="0"/>
              </a:rPr>
              <a:t>	Bioethics</a:t>
            </a:r>
          </a:p>
          <a:p>
            <a:pPr>
              <a:spcBef>
                <a:spcPts val="200"/>
              </a:spcBef>
            </a:pPr>
            <a:r>
              <a:rPr lang="en-US" dirty="0">
                <a:solidFill>
                  <a:schemeClr val="accent2">
                    <a:lumMod val="60000"/>
                    <a:lumOff val="40000"/>
                  </a:schemeClr>
                </a:solidFill>
                <a:latin typeface="Avenir Book" charset="0"/>
                <a:ea typeface="Avenir Book" charset="0"/>
                <a:cs typeface="Avenir Book" charset="0"/>
              </a:rPr>
              <a:t>	Applied ethics</a:t>
            </a:r>
          </a:p>
          <a:p>
            <a:pPr>
              <a:spcBef>
                <a:spcPts val="200"/>
              </a:spcBef>
            </a:pPr>
            <a:r>
              <a:rPr lang="en-US" dirty="0">
                <a:solidFill>
                  <a:schemeClr val="accent2">
                    <a:lumMod val="60000"/>
                    <a:lumOff val="40000"/>
                  </a:schemeClr>
                </a:solidFill>
                <a:latin typeface="Avenir Book" charset="0"/>
                <a:ea typeface="Avenir Book" charset="0"/>
                <a:cs typeface="Avenir Book" charset="0"/>
              </a:rPr>
              <a:t>Political philosophy</a:t>
            </a:r>
          </a:p>
          <a:p>
            <a:pPr>
              <a:spcBef>
                <a:spcPts val="200"/>
              </a:spcBef>
            </a:pPr>
            <a:r>
              <a:rPr lang="en-US" dirty="0">
                <a:solidFill>
                  <a:schemeClr val="accent2">
                    <a:lumMod val="60000"/>
                    <a:lumOff val="40000"/>
                  </a:schemeClr>
                </a:solidFill>
                <a:latin typeface="Avenir Book" charset="0"/>
                <a:ea typeface="Avenir Book" charset="0"/>
                <a:cs typeface="Avenir Book" charset="0"/>
              </a:rPr>
              <a:t>Philosophy of law</a:t>
            </a:r>
          </a:p>
          <a:p>
            <a:pPr>
              <a:spcBef>
                <a:spcPts val="200"/>
              </a:spcBef>
            </a:pPr>
            <a:r>
              <a:rPr lang="en-US" dirty="0">
                <a:solidFill>
                  <a:schemeClr val="accent2">
                    <a:lumMod val="60000"/>
                    <a:lumOff val="40000"/>
                  </a:schemeClr>
                </a:solidFill>
                <a:latin typeface="Avenir Book" charset="0"/>
                <a:ea typeface="Avenir Book" charset="0"/>
                <a:cs typeface="Avenir Book" charset="0"/>
              </a:rPr>
              <a:t>Philosophy of gender, race</a:t>
            </a:r>
          </a:p>
          <a:p>
            <a:pPr>
              <a:spcBef>
                <a:spcPts val="200"/>
              </a:spcBef>
            </a:pPr>
            <a:r>
              <a:rPr lang="en-US" dirty="0">
                <a:solidFill>
                  <a:schemeClr val="accent2">
                    <a:lumMod val="60000"/>
                    <a:lumOff val="40000"/>
                  </a:schemeClr>
                </a:solidFill>
                <a:latin typeface="Avenir Book" charset="0"/>
                <a:ea typeface="Avenir Book" charset="0"/>
                <a:cs typeface="Avenir Book" charset="0"/>
              </a:rPr>
              <a:t>	and sexuality</a:t>
            </a:r>
          </a:p>
          <a:p>
            <a:pPr algn="ctr"/>
            <a:endParaRPr lang="en-US" sz="3200" dirty="0">
              <a:latin typeface="Avenir Book" charset="0"/>
              <a:ea typeface="Avenir Book" charset="0"/>
              <a:cs typeface="Avenir Book" charset="0"/>
            </a:endParaRPr>
          </a:p>
        </p:txBody>
      </p:sp>
      <p:sp>
        <p:nvSpPr>
          <p:cNvPr id="13" name="Subtitle 7">
            <a:extLst>
              <a:ext uri="{FF2B5EF4-FFF2-40B4-BE49-F238E27FC236}">
                <a16:creationId xmlns:a16="http://schemas.microsoft.com/office/drawing/2014/main" id="{29626FD7-9C94-8242-8C1F-D0E88F04B326}"/>
              </a:ext>
            </a:extLst>
          </p:cNvPr>
          <p:cNvSpPr txBox="1">
            <a:spLocks/>
          </p:cNvSpPr>
          <p:nvPr/>
        </p:nvSpPr>
        <p:spPr>
          <a:xfrm>
            <a:off x="4572000" y="5118671"/>
            <a:ext cx="3918016" cy="3728544"/>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a:spcBef>
                <a:spcPts val="200"/>
              </a:spcBef>
            </a:pPr>
            <a:r>
              <a:rPr lang="en-US" dirty="0">
                <a:solidFill>
                  <a:schemeClr val="accent2">
                    <a:lumMod val="60000"/>
                    <a:lumOff val="40000"/>
                  </a:schemeClr>
                </a:solidFill>
                <a:latin typeface="Avenir Book" charset="0"/>
                <a:ea typeface="Avenir Book" charset="0"/>
                <a:cs typeface="Avenir Book" charset="0"/>
              </a:rPr>
              <a:t>Aesthetics</a:t>
            </a:r>
          </a:p>
          <a:p>
            <a:pPr>
              <a:spcBef>
                <a:spcPts val="200"/>
              </a:spcBef>
            </a:pPr>
            <a:endParaRPr lang="en-US" dirty="0">
              <a:solidFill>
                <a:schemeClr val="accent2">
                  <a:lumMod val="60000"/>
                  <a:lumOff val="40000"/>
                </a:schemeClr>
              </a:solidFill>
              <a:latin typeface="Avenir Book" charset="0"/>
              <a:ea typeface="Avenir Book" charset="0"/>
              <a:cs typeface="Avenir Book" charset="0"/>
            </a:endParaRPr>
          </a:p>
          <a:p>
            <a:pPr algn="ctr"/>
            <a:endParaRPr lang="en-US" sz="3200" dirty="0">
              <a:latin typeface="Avenir Book" charset="0"/>
              <a:ea typeface="Avenir Book" charset="0"/>
              <a:cs typeface="Avenir Book" charset="0"/>
            </a:endParaRPr>
          </a:p>
        </p:txBody>
      </p:sp>
      <p:sp>
        <p:nvSpPr>
          <p:cNvPr id="14" name="Subtitle 7">
            <a:extLst>
              <a:ext uri="{FF2B5EF4-FFF2-40B4-BE49-F238E27FC236}">
                <a16:creationId xmlns:a16="http://schemas.microsoft.com/office/drawing/2014/main" id="{DB952E86-BFCB-654C-91CA-885C3CED61A2}"/>
              </a:ext>
            </a:extLst>
          </p:cNvPr>
          <p:cNvSpPr txBox="1">
            <a:spLocks/>
          </p:cNvSpPr>
          <p:nvPr/>
        </p:nvSpPr>
        <p:spPr>
          <a:xfrm>
            <a:off x="7387323" y="5117318"/>
            <a:ext cx="4948857" cy="3728544"/>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a:spcBef>
                <a:spcPts val="200"/>
              </a:spcBef>
            </a:pPr>
            <a:r>
              <a:rPr lang="en-US" i="1" dirty="0">
                <a:solidFill>
                  <a:schemeClr val="accent2">
                    <a:lumMod val="60000"/>
                    <a:lumOff val="40000"/>
                  </a:schemeClr>
                </a:solidFill>
                <a:latin typeface="Avenir Book" charset="0"/>
                <a:ea typeface="Avenir Book" charset="0"/>
                <a:cs typeface="Avenir Book" charset="0"/>
              </a:rPr>
              <a:t>Philosophical anthropology:</a:t>
            </a:r>
          </a:p>
          <a:p>
            <a:pPr>
              <a:spcBef>
                <a:spcPts val="200"/>
              </a:spcBef>
            </a:pPr>
            <a:r>
              <a:rPr lang="en-US" dirty="0">
                <a:solidFill>
                  <a:schemeClr val="accent2">
                    <a:lumMod val="60000"/>
                    <a:lumOff val="40000"/>
                  </a:schemeClr>
                </a:solidFill>
                <a:latin typeface="Avenir Book" charset="0"/>
                <a:ea typeface="Avenir Book" charset="0"/>
                <a:cs typeface="Avenir Book" charset="0"/>
              </a:rPr>
              <a:t>	Philosophy of mind</a:t>
            </a:r>
          </a:p>
          <a:p>
            <a:pPr>
              <a:spcBef>
                <a:spcPts val="200"/>
              </a:spcBef>
            </a:pPr>
            <a:r>
              <a:rPr lang="en-US" dirty="0">
                <a:solidFill>
                  <a:schemeClr val="accent2">
                    <a:lumMod val="60000"/>
                    <a:lumOff val="40000"/>
                  </a:schemeClr>
                </a:solidFill>
                <a:latin typeface="Avenir Book" charset="0"/>
                <a:ea typeface="Avenir Book" charset="0"/>
                <a:cs typeface="Avenir Book" charset="0"/>
              </a:rPr>
              <a:t>	Philosophy of action</a:t>
            </a:r>
          </a:p>
          <a:p>
            <a:pPr>
              <a:spcBef>
                <a:spcPts val="200"/>
              </a:spcBef>
            </a:pPr>
            <a:r>
              <a:rPr lang="en-US" dirty="0">
                <a:solidFill>
                  <a:schemeClr val="accent2">
                    <a:lumMod val="60000"/>
                    <a:lumOff val="40000"/>
                  </a:schemeClr>
                </a:solidFill>
                <a:latin typeface="Avenir Book" charset="0"/>
                <a:ea typeface="Avenir Book" charset="0"/>
                <a:cs typeface="Avenir Book" charset="0"/>
              </a:rPr>
              <a:t>	Philosophy of language</a:t>
            </a:r>
          </a:p>
          <a:p>
            <a:pPr algn="ctr"/>
            <a:endParaRPr lang="en-US" sz="3200" dirty="0">
              <a:latin typeface="Avenir Book" charset="0"/>
              <a:ea typeface="Avenir Book" charset="0"/>
              <a:cs typeface="Avenir Book" charset="0"/>
            </a:endParaRPr>
          </a:p>
        </p:txBody>
      </p:sp>
    </p:spTree>
    <p:extLst>
      <p:ext uri="{BB962C8B-B14F-4D97-AF65-F5344CB8AC3E}">
        <p14:creationId xmlns:p14="http://schemas.microsoft.com/office/powerpoint/2010/main" val="3401978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2707EADC-320B-554F-BE4D-49D533B0F61B}"/>
              </a:ext>
            </a:extLst>
          </p:cNvPr>
          <p:cNvSpPr txBox="1">
            <a:spLocks/>
          </p:cNvSpPr>
          <p:nvPr/>
        </p:nvSpPr>
        <p:spPr>
          <a:xfrm>
            <a:off x="1395436" y="733129"/>
            <a:ext cx="9418320" cy="5082044"/>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3200" dirty="0">
                <a:latin typeface="Avenir Book" charset="0"/>
                <a:ea typeface="Avenir Book" charset="0"/>
                <a:cs typeface="Avenir Book" charset="0"/>
              </a:rPr>
              <a:t>What is </a:t>
            </a:r>
            <a:r>
              <a:rPr lang="en-US" sz="3200" i="1" dirty="0">
                <a:latin typeface="Avenir Book" charset="0"/>
                <a:ea typeface="Avenir Book" charset="0"/>
                <a:cs typeface="Avenir Book" charset="0"/>
              </a:rPr>
              <a:t>political </a:t>
            </a:r>
            <a:r>
              <a:rPr lang="en-US" sz="3200" dirty="0">
                <a:latin typeface="Avenir Book" charset="0"/>
                <a:ea typeface="Avenir Book" charset="0"/>
                <a:cs typeface="Avenir Book" charset="0"/>
              </a:rPr>
              <a:t>philosophy?</a:t>
            </a:r>
          </a:p>
          <a:p>
            <a:endParaRPr lang="en-US" sz="3200" dirty="0">
              <a:latin typeface="Avenir Book" charset="0"/>
              <a:ea typeface="Avenir Book" charset="0"/>
              <a:cs typeface="Avenir Book" charset="0"/>
            </a:endParaRPr>
          </a:p>
        </p:txBody>
      </p:sp>
      <p:pic>
        <p:nvPicPr>
          <p:cNvPr id="6" name="Picture 5">
            <a:extLst>
              <a:ext uri="{FF2B5EF4-FFF2-40B4-BE49-F238E27FC236}">
                <a16:creationId xmlns:a16="http://schemas.microsoft.com/office/drawing/2014/main" id="{7F266218-641D-0E44-80B6-EC2BAE503ECC}"/>
              </a:ext>
            </a:extLst>
          </p:cNvPr>
          <p:cNvPicPr>
            <a:picLocks noChangeAspect="1"/>
          </p:cNvPicPr>
          <p:nvPr/>
        </p:nvPicPr>
        <p:blipFill>
          <a:blip r:embed="rId2"/>
          <a:stretch>
            <a:fillRect/>
          </a:stretch>
        </p:blipFill>
        <p:spPr>
          <a:xfrm>
            <a:off x="2462699" y="1783133"/>
            <a:ext cx="2886600" cy="4393343"/>
          </a:xfrm>
          <a:prstGeom prst="rect">
            <a:avLst/>
          </a:prstGeom>
        </p:spPr>
      </p:pic>
      <p:sp>
        <p:nvSpPr>
          <p:cNvPr id="7" name="Subtitle 7">
            <a:extLst>
              <a:ext uri="{FF2B5EF4-FFF2-40B4-BE49-F238E27FC236}">
                <a16:creationId xmlns:a16="http://schemas.microsoft.com/office/drawing/2014/main" id="{3ABCBB7D-31CD-544D-9A7F-B7BFEE2D0326}"/>
              </a:ext>
            </a:extLst>
          </p:cNvPr>
          <p:cNvSpPr txBox="1">
            <a:spLocks/>
          </p:cNvSpPr>
          <p:nvPr/>
        </p:nvSpPr>
        <p:spPr>
          <a:xfrm>
            <a:off x="5986272" y="1763230"/>
            <a:ext cx="6205728" cy="5082044"/>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dirty="0">
                <a:latin typeface="Avenir Book" charset="0"/>
                <a:ea typeface="Avenir Book" charset="0"/>
                <a:cs typeface="Avenir Book" charset="0"/>
              </a:rPr>
              <a:t>Elizabeth Anderson, </a:t>
            </a:r>
            <a:r>
              <a:rPr lang="en-US" i="1" dirty="0">
                <a:latin typeface="Avenir Book" charset="0"/>
                <a:ea typeface="Avenir Book" charset="0"/>
                <a:cs typeface="Avenir Book" charset="0"/>
              </a:rPr>
              <a:t>Private Government: How Employers Rule Our Lives (and Why We Don’t Talk about It)</a:t>
            </a:r>
            <a:r>
              <a:rPr lang="en-US" dirty="0">
                <a:latin typeface="Avenir Book" charset="0"/>
                <a:ea typeface="Avenir Book" charset="0"/>
                <a:cs typeface="Avenir Book" charset="0"/>
              </a:rPr>
              <a:t>. Princeton University Press, 2017.</a:t>
            </a:r>
            <a:endParaRPr lang="en-US" sz="3200" dirty="0">
              <a:latin typeface="Avenir Book" charset="0"/>
              <a:ea typeface="Avenir Book" charset="0"/>
              <a:cs typeface="Avenir Book" charset="0"/>
            </a:endParaRPr>
          </a:p>
        </p:txBody>
      </p:sp>
      <p:pic>
        <p:nvPicPr>
          <p:cNvPr id="3" name="Picture 2">
            <a:extLst>
              <a:ext uri="{FF2B5EF4-FFF2-40B4-BE49-F238E27FC236}">
                <a16:creationId xmlns:a16="http://schemas.microsoft.com/office/drawing/2014/main" id="{2DB92930-0337-444C-BEC6-41CD430DA87E}"/>
              </a:ext>
            </a:extLst>
          </p:cNvPr>
          <p:cNvPicPr>
            <a:picLocks noChangeAspect="1"/>
          </p:cNvPicPr>
          <p:nvPr/>
        </p:nvPicPr>
        <p:blipFill>
          <a:blip r:embed="rId3"/>
          <a:stretch>
            <a:fillRect/>
          </a:stretch>
        </p:blipFill>
        <p:spPr>
          <a:xfrm>
            <a:off x="6104595" y="3630229"/>
            <a:ext cx="2546245" cy="2546245"/>
          </a:xfrm>
          <a:prstGeom prst="rect">
            <a:avLst/>
          </a:prstGeom>
        </p:spPr>
      </p:pic>
    </p:spTree>
    <p:extLst>
      <p:ext uri="{BB962C8B-B14F-4D97-AF65-F5344CB8AC3E}">
        <p14:creationId xmlns:p14="http://schemas.microsoft.com/office/powerpoint/2010/main" val="3946460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2707EADC-320B-554F-BE4D-49D533B0F61B}"/>
              </a:ext>
            </a:extLst>
          </p:cNvPr>
          <p:cNvSpPr txBox="1">
            <a:spLocks/>
          </p:cNvSpPr>
          <p:nvPr/>
        </p:nvSpPr>
        <p:spPr>
          <a:xfrm>
            <a:off x="1395436" y="733129"/>
            <a:ext cx="9418320" cy="5082044"/>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3200" dirty="0">
                <a:latin typeface="Avenir Book" charset="0"/>
                <a:ea typeface="Avenir Book" charset="0"/>
                <a:cs typeface="Avenir Book" charset="0"/>
              </a:rPr>
              <a:t>What is </a:t>
            </a:r>
            <a:r>
              <a:rPr lang="en-US" sz="3200" i="1" dirty="0">
                <a:latin typeface="Avenir Book" charset="0"/>
                <a:ea typeface="Avenir Book" charset="0"/>
                <a:cs typeface="Avenir Book" charset="0"/>
              </a:rPr>
              <a:t>political </a:t>
            </a:r>
            <a:r>
              <a:rPr lang="en-US" sz="3200" dirty="0">
                <a:latin typeface="Avenir Book" charset="0"/>
                <a:ea typeface="Avenir Book" charset="0"/>
                <a:cs typeface="Avenir Book" charset="0"/>
              </a:rPr>
              <a:t>philosophy?</a:t>
            </a:r>
          </a:p>
          <a:p>
            <a:endParaRPr lang="en-US" sz="3200" dirty="0">
              <a:latin typeface="Avenir Book" charset="0"/>
              <a:ea typeface="Avenir Book" charset="0"/>
              <a:cs typeface="Avenir Book" charset="0"/>
            </a:endParaRPr>
          </a:p>
        </p:txBody>
      </p:sp>
      <p:pic>
        <p:nvPicPr>
          <p:cNvPr id="6" name="Picture 5">
            <a:extLst>
              <a:ext uri="{FF2B5EF4-FFF2-40B4-BE49-F238E27FC236}">
                <a16:creationId xmlns:a16="http://schemas.microsoft.com/office/drawing/2014/main" id="{7F266218-641D-0E44-80B6-EC2BAE503ECC}"/>
              </a:ext>
            </a:extLst>
          </p:cNvPr>
          <p:cNvPicPr>
            <a:picLocks noChangeAspect="1"/>
          </p:cNvPicPr>
          <p:nvPr/>
        </p:nvPicPr>
        <p:blipFill>
          <a:blip r:embed="rId2"/>
          <a:stretch>
            <a:fillRect/>
          </a:stretch>
        </p:blipFill>
        <p:spPr>
          <a:xfrm>
            <a:off x="2462699" y="1798818"/>
            <a:ext cx="2886600" cy="4361973"/>
          </a:xfrm>
          <a:prstGeom prst="rect">
            <a:avLst/>
          </a:prstGeom>
        </p:spPr>
      </p:pic>
      <p:sp>
        <p:nvSpPr>
          <p:cNvPr id="7" name="Subtitle 7">
            <a:extLst>
              <a:ext uri="{FF2B5EF4-FFF2-40B4-BE49-F238E27FC236}">
                <a16:creationId xmlns:a16="http://schemas.microsoft.com/office/drawing/2014/main" id="{3ABCBB7D-31CD-544D-9A7F-B7BFEE2D0326}"/>
              </a:ext>
            </a:extLst>
          </p:cNvPr>
          <p:cNvSpPr txBox="1">
            <a:spLocks/>
          </p:cNvSpPr>
          <p:nvPr/>
        </p:nvSpPr>
        <p:spPr>
          <a:xfrm>
            <a:off x="5986272" y="1763230"/>
            <a:ext cx="6205728" cy="5082044"/>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dirty="0">
                <a:latin typeface="Avenir Book" charset="0"/>
                <a:ea typeface="Avenir Book" charset="0"/>
                <a:cs typeface="Avenir Book" charset="0"/>
              </a:rPr>
              <a:t>Kate Manne, </a:t>
            </a:r>
            <a:r>
              <a:rPr lang="en-US" i="1" dirty="0">
                <a:latin typeface="Avenir Book" charset="0"/>
                <a:ea typeface="Avenir Book" charset="0"/>
                <a:cs typeface="Avenir Book" charset="0"/>
              </a:rPr>
              <a:t>Down Girl: The Logic of Misogyny</a:t>
            </a:r>
            <a:r>
              <a:rPr lang="en-US" dirty="0">
                <a:latin typeface="Avenir Book" charset="0"/>
                <a:ea typeface="Avenir Book" charset="0"/>
                <a:cs typeface="Avenir Book" charset="0"/>
              </a:rPr>
              <a:t>. Oxford University Press, 2018.</a:t>
            </a:r>
            <a:endParaRPr lang="en-US" sz="3200" dirty="0">
              <a:latin typeface="Avenir Book" charset="0"/>
              <a:ea typeface="Avenir Book" charset="0"/>
              <a:cs typeface="Avenir Book" charset="0"/>
            </a:endParaRPr>
          </a:p>
        </p:txBody>
      </p:sp>
      <p:pic>
        <p:nvPicPr>
          <p:cNvPr id="5" name="Picture 4">
            <a:extLst>
              <a:ext uri="{FF2B5EF4-FFF2-40B4-BE49-F238E27FC236}">
                <a16:creationId xmlns:a16="http://schemas.microsoft.com/office/drawing/2014/main" id="{D4684E82-3A38-6047-8229-E23C244119CA}"/>
              </a:ext>
            </a:extLst>
          </p:cNvPr>
          <p:cNvPicPr>
            <a:picLocks noChangeAspect="1"/>
          </p:cNvPicPr>
          <p:nvPr/>
        </p:nvPicPr>
        <p:blipFill>
          <a:blip r:embed="rId3"/>
          <a:stretch>
            <a:fillRect/>
          </a:stretch>
        </p:blipFill>
        <p:spPr>
          <a:xfrm>
            <a:off x="6074698" y="2849074"/>
            <a:ext cx="2438400" cy="3327400"/>
          </a:xfrm>
          <a:prstGeom prst="rect">
            <a:avLst/>
          </a:prstGeom>
        </p:spPr>
      </p:pic>
    </p:spTree>
    <p:extLst>
      <p:ext uri="{BB962C8B-B14F-4D97-AF65-F5344CB8AC3E}">
        <p14:creationId xmlns:p14="http://schemas.microsoft.com/office/powerpoint/2010/main" val="3871234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2707EADC-320B-554F-BE4D-49D533B0F61B}"/>
              </a:ext>
            </a:extLst>
          </p:cNvPr>
          <p:cNvSpPr txBox="1">
            <a:spLocks/>
          </p:cNvSpPr>
          <p:nvPr/>
        </p:nvSpPr>
        <p:spPr>
          <a:xfrm>
            <a:off x="1395436" y="733129"/>
            <a:ext cx="9418320" cy="5082044"/>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3200" dirty="0">
                <a:latin typeface="Avenir Book" charset="0"/>
                <a:ea typeface="Avenir Book" charset="0"/>
                <a:cs typeface="Avenir Book" charset="0"/>
              </a:rPr>
              <a:t>What is </a:t>
            </a:r>
            <a:r>
              <a:rPr lang="en-US" sz="3200" i="1" dirty="0">
                <a:latin typeface="Avenir Book" charset="0"/>
                <a:ea typeface="Avenir Book" charset="0"/>
                <a:cs typeface="Avenir Book" charset="0"/>
              </a:rPr>
              <a:t>political </a:t>
            </a:r>
            <a:r>
              <a:rPr lang="en-US" sz="3200" dirty="0">
                <a:latin typeface="Avenir Book" charset="0"/>
                <a:ea typeface="Avenir Book" charset="0"/>
                <a:cs typeface="Avenir Book" charset="0"/>
              </a:rPr>
              <a:t>philosophy?</a:t>
            </a:r>
          </a:p>
          <a:p>
            <a:endParaRPr lang="en-US" sz="3200" dirty="0">
              <a:latin typeface="Avenir Book" charset="0"/>
              <a:ea typeface="Avenir Book" charset="0"/>
              <a:cs typeface="Avenir Book" charset="0"/>
            </a:endParaRPr>
          </a:p>
        </p:txBody>
      </p:sp>
      <p:pic>
        <p:nvPicPr>
          <p:cNvPr id="6" name="Picture 5">
            <a:extLst>
              <a:ext uri="{FF2B5EF4-FFF2-40B4-BE49-F238E27FC236}">
                <a16:creationId xmlns:a16="http://schemas.microsoft.com/office/drawing/2014/main" id="{7F266218-641D-0E44-80B6-EC2BAE503ECC}"/>
              </a:ext>
            </a:extLst>
          </p:cNvPr>
          <p:cNvPicPr>
            <a:picLocks noChangeAspect="1"/>
          </p:cNvPicPr>
          <p:nvPr/>
        </p:nvPicPr>
        <p:blipFill>
          <a:blip r:embed="rId2"/>
          <a:stretch>
            <a:fillRect/>
          </a:stretch>
        </p:blipFill>
        <p:spPr>
          <a:xfrm>
            <a:off x="2568530" y="1798818"/>
            <a:ext cx="2674938" cy="4361973"/>
          </a:xfrm>
          <a:prstGeom prst="rect">
            <a:avLst/>
          </a:prstGeom>
        </p:spPr>
      </p:pic>
      <p:sp>
        <p:nvSpPr>
          <p:cNvPr id="7" name="Subtitle 7">
            <a:extLst>
              <a:ext uri="{FF2B5EF4-FFF2-40B4-BE49-F238E27FC236}">
                <a16:creationId xmlns:a16="http://schemas.microsoft.com/office/drawing/2014/main" id="{3ABCBB7D-31CD-544D-9A7F-B7BFEE2D0326}"/>
              </a:ext>
            </a:extLst>
          </p:cNvPr>
          <p:cNvSpPr txBox="1">
            <a:spLocks/>
          </p:cNvSpPr>
          <p:nvPr/>
        </p:nvSpPr>
        <p:spPr>
          <a:xfrm>
            <a:off x="5986272" y="1763230"/>
            <a:ext cx="6205728" cy="5082044"/>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dirty="0">
                <a:latin typeface="Avenir Book" charset="0"/>
                <a:ea typeface="Avenir Book" charset="0"/>
                <a:cs typeface="Avenir Book" charset="0"/>
              </a:rPr>
              <a:t>Jan-Werner Müller, </a:t>
            </a:r>
            <a:r>
              <a:rPr lang="en-US" i="1" dirty="0">
                <a:latin typeface="Avenir Book" charset="0"/>
                <a:ea typeface="Avenir Book" charset="0"/>
                <a:cs typeface="Avenir Book" charset="0"/>
              </a:rPr>
              <a:t>What is Populism?</a:t>
            </a:r>
            <a:r>
              <a:rPr lang="en-US" dirty="0">
                <a:latin typeface="Avenir Book" charset="0"/>
                <a:ea typeface="Avenir Book" charset="0"/>
                <a:cs typeface="Avenir Book" charset="0"/>
              </a:rPr>
              <a:t> Penguin, 2017.</a:t>
            </a:r>
            <a:endParaRPr lang="en-US" sz="3200" dirty="0">
              <a:latin typeface="Avenir Book" charset="0"/>
              <a:ea typeface="Avenir Book" charset="0"/>
              <a:cs typeface="Avenir Book" charset="0"/>
            </a:endParaRPr>
          </a:p>
        </p:txBody>
      </p:sp>
      <p:pic>
        <p:nvPicPr>
          <p:cNvPr id="3" name="Picture 2">
            <a:extLst>
              <a:ext uri="{FF2B5EF4-FFF2-40B4-BE49-F238E27FC236}">
                <a16:creationId xmlns:a16="http://schemas.microsoft.com/office/drawing/2014/main" id="{923C7FDF-2BDB-7942-B75D-6CFBA664EBAE}"/>
              </a:ext>
            </a:extLst>
          </p:cNvPr>
          <p:cNvPicPr>
            <a:picLocks noChangeAspect="1"/>
          </p:cNvPicPr>
          <p:nvPr/>
        </p:nvPicPr>
        <p:blipFill>
          <a:blip r:embed="rId3"/>
          <a:stretch>
            <a:fillRect/>
          </a:stretch>
        </p:blipFill>
        <p:spPr>
          <a:xfrm>
            <a:off x="6074698" y="3652191"/>
            <a:ext cx="4459733" cy="2508600"/>
          </a:xfrm>
          <a:prstGeom prst="rect">
            <a:avLst/>
          </a:prstGeom>
        </p:spPr>
      </p:pic>
    </p:spTree>
    <p:extLst>
      <p:ext uri="{BB962C8B-B14F-4D97-AF65-F5344CB8AC3E}">
        <p14:creationId xmlns:p14="http://schemas.microsoft.com/office/powerpoint/2010/main" val="2794688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2707EADC-320B-554F-BE4D-49D533B0F61B}"/>
              </a:ext>
            </a:extLst>
          </p:cNvPr>
          <p:cNvSpPr txBox="1">
            <a:spLocks/>
          </p:cNvSpPr>
          <p:nvPr/>
        </p:nvSpPr>
        <p:spPr>
          <a:xfrm>
            <a:off x="1395436" y="733129"/>
            <a:ext cx="9418320" cy="5082044"/>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3200" dirty="0">
                <a:latin typeface="Avenir Book" charset="0"/>
                <a:ea typeface="Avenir Book" charset="0"/>
                <a:cs typeface="Avenir Book" charset="0"/>
              </a:rPr>
              <a:t>What is </a:t>
            </a:r>
            <a:r>
              <a:rPr lang="en-US" sz="3200" i="1" dirty="0">
                <a:latin typeface="Avenir Book" charset="0"/>
                <a:ea typeface="Avenir Book" charset="0"/>
                <a:cs typeface="Avenir Book" charset="0"/>
              </a:rPr>
              <a:t>political </a:t>
            </a:r>
            <a:r>
              <a:rPr lang="en-US" sz="3200" dirty="0">
                <a:latin typeface="Avenir Book" charset="0"/>
                <a:ea typeface="Avenir Book" charset="0"/>
                <a:cs typeface="Avenir Book" charset="0"/>
              </a:rPr>
              <a:t>philosophy?</a:t>
            </a:r>
          </a:p>
          <a:p>
            <a:endParaRPr lang="en-US" sz="3200" dirty="0">
              <a:latin typeface="Avenir Book" charset="0"/>
              <a:ea typeface="Avenir Book" charset="0"/>
              <a:cs typeface="Avenir Book" charset="0"/>
            </a:endParaRPr>
          </a:p>
        </p:txBody>
      </p:sp>
      <p:pic>
        <p:nvPicPr>
          <p:cNvPr id="6" name="Picture 5">
            <a:extLst>
              <a:ext uri="{FF2B5EF4-FFF2-40B4-BE49-F238E27FC236}">
                <a16:creationId xmlns:a16="http://schemas.microsoft.com/office/drawing/2014/main" id="{7F266218-641D-0E44-80B6-EC2BAE503ECC}"/>
              </a:ext>
            </a:extLst>
          </p:cNvPr>
          <p:cNvPicPr>
            <a:picLocks noChangeAspect="1"/>
          </p:cNvPicPr>
          <p:nvPr/>
        </p:nvPicPr>
        <p:blipFill>
          <a:blip r:embed="rId2"/>
          <a:stretch>
            <a:fillRect/>
          </a:stretch>
        </p:blipFill>
        <p:spPr>
          <a:xfrm>
            <a:off x="2448888" y="1763230"/>
            <a:ext cx="2914222" cy="4433150"/>
          </a:xfrm>
          <a:prstGeom prst="rect">
            <a:avLst/>
          </a:prstGeom>
        </p:spPr>
      </p:pic>
      <p:sp>
        <p:nvSpPr>
          <p:cNvPr id="7" name="Subtitle 7">
            <a:extLst>
              <a:ext uri="{FF2B5EF4-FFF2-40B4-BE49-F238E27FC236}">
                <a16:creationId xmlns:a16="http://schemas.microsoft.com/office/drawing/2014/main" id="{3ABCBB7D-31CD-544D-9A7F-B7BFEE2D0326}"/>
              </a:ext>
            </a:extLst>
          </p:cNvPr>
          <p:cNvSpPr txBox="1">
            <a:spLocks/>
          </p:cNvSpPr>
          <p:nvPr/>
        </p:nvSpPr>
        <p:spPr>
          <a:xfrm>
            <a:off x="5986272" y="1763230"/>
            <a:ext cx="6205728" cy="5082044"/>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dirty="0">
                <a:latin typeface="Avenir Book" charset="0"/>
                <a:ea typeface="Avenir Book" charset="0"/>
                <a:cs typeface="Avenir Book" charset="0"/>
              </a:rPr>
              <a:t>Charles W. Mills, </a:t>
            </a:r>
            <a:r>
              <a:rPr lang="en-US" i="1" dirty="0">
                <a:latin typeface="Avenir Book" charset="0"/>
                <a:ea typeface="Avenir Book" charset="0"/>
                <a:cs typeface="Avenir Book" charset="0"/>
              </a:rPr>
              <a:t>Black Rights / White Wrongs: The Critique of Racial Liberalism</a:t>
            </a:r>
            <a:r>
              <a:rPr lang="en-US" dirty="0">
                <a:latin typeface="Avenir Book" charset="0"/>
                <a:ea typeface="Avenir Book" charset="0"/>
                <a:cs typeface="Avenir Book" charset="0"/>
              </a:rPr>
              <a:t>. Oxford University Press, 2017.</a:t>
            </a:r>
            <a:endParaRPr lang="en-US" sz="3200" dirty="0">
              <a:latin typeface="Avenir Book" charset="0"/>
              <a:ea typeface="Avenir Book" charset="0"/>
              <a:cs typeface="Avenir Book" charset="0"/>
            </a:endParaRPr>
          </a:p>
        </p:txBody>
      </p:sp>
      <p:pic>
        <p:nvPicPr>
          <p:cNvPr id="9" name="Picture 8">
            <a:extLst>
              <a:ext uri="{FF2B5EF4-FFF2-40B4-BE49-F238E27FC236}">
                <a16:creationId xmlns:a16="http://schemas.microsoft.com/office/drawing/2014/main" id="{7E2A61D1-9772-AD4B-A448-5437E466FAFE}"/>
              </a:ext>
            </a:extLst>
          </p:cNvPr>
          <p:cNvPicPr>
            <a:picLocks noChangeAspect="1"/>
          </p:cNvPicPr>
          <p:nvPr/>
        </p:nvPicPr>
        <p:blipFill>
          <a:blip r:embed="rId3"/>
          <a:stretch>
            <a:fillRect/>
          </a:stretch>
        </p:blipFill>
        <p:spPr>
          <a:xfrm>
            <a:off x="6104596" y="3656380"/>
            <a:ext cx="2540000" cy="2540000"/>
          </a:xfrm>
          <a:prstGeom prst="rect">
            <a:avLst/>
          </a:prstGeom>
        </p:spPr>
      </p:pic>
    </p:spTree>
    <p:extLst>
      <p:ext uri="{BB962C8B-B14F-4D97-AF65-F5344CB8AC3E}">
        <p14:creationId xmlns:p14="http://schemas.microsoft.com/office/powerpoint/2010/main" val="1010692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2707EADC-320B-554F-BE4D-49D533B0F61B}"/>
              </a:ext>
            </a:extLst>
          </p:cNvPr>
          <p:cNvSpPr txBox="1">
            <a:spLocks/>
          </p:cNvSpPr>
          <p:nvPr/>
        </p:nvSpPr>
        <p:spPr>
          <a:xfrm>
            <a:off x="1395436" y="733129"/>
            <a:ext cx="9418320" cy="5082044"/>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3200" dirty="0">
                <a:latin typeface="Avenir Book" charset="0"/>
                <a:ea typeface="Avenir Book" charset="0"/>
                <a:cs typeface="Avenir Book" charset="0"/>
              </a:rPr>
              <a:t>What is </a:t>
            </a:r>
            <a:r>
              <a:rPr lang="en-US" sz="3200" i="1" dirty="0">
                <a:latin typeface="Avenir Book" charset="0"/>
                <a:ea typeface="Avenir Book" charset="0"/>
                <a:cs typeface="Avenir Book" charset="0"/>
              </a:rPr>
              <a:t>political </a:t>
            </a:r>
            <a:r>
              <a:rPr lang="en-US" sz="3200" dirty="0">
                <a:latin typeface="Avenir Book" charset="0"/>
                <a:ea typeface="Avenir Book" charset="0"/>
                <a:cs typeface="Avenir Book" charset="0"/>
              </a:rPr>
              <a:t>philosophy?</a:t>
            </a:r>
          </a:p>
          <a:p>
            <a:endParaRPr lang="en-US" sz="3200" dirty="0">
              <a:latin typeface="Avenir Book" charset="0"/>
              <a:ea typeface="Avenir Book" charset="0"/>
              <a:cs typeface="Avenir Book" charset="0"/>
            </a:endParaRPr>
          </a:p>
        </p:txBody>
      </p:sp>
      <p:pic>
        <p:nvPicPr>
          <p:cNvPr id="6" name="Picture 5">
            <a:extLst>
              <a:ext uri="{FF2B5EF4-FFF2-40B4-BE49-F238E27FC236}">
                <a16:creationId xmlns:a16="http://schemas.microsoft.com/office/drawing/2014/main" id="{7F266218-641D-0E44-80B6-EC2BAE503ECC}"/>
              </a:ext>
            </a:extLst>
          </p:cNvPr>
          <p:cNvPicPr>
            <a:picLocks noChangeAspect="1"/>
          </p:cNvPicPr>
          <p:nvPr/>
        </p:nvPicPr>
        <p:blipFill>
          <a:blip r:embed="rId2"/>
          <a:stretch>
            <a:fillRect/>
          </a:stretch>
        </p:blipFill>
        <p:spPr>
          <a:xfrm>
            <a:off x="2448888" y="1783133"/>
            <a:ext cx="2914222" cy="4393343"/>
          </a:xfrm>
          <a:prstGeom prst="rect">
            <a:avLst/>
          </a:prstGeom>
        </p:spPr>
      </p:pic>
      <p:sp>
        <p:nvSpPr>
          <p:cNvPr id="7" name="Subtitle 7">
            <a:extLst>
              <a:ext uri="{FF2B5EF4-FFF2-40B4-BE49-F238E27FC236}">
                <a16:creationId xmlns:a16="http://schemas.microsoft.com/office/drawing/2014/main" id="{3ABCBB7D-31CD-544D-9A7F-B7BFEE2D0326}"/>
              </a:ext>
            </a:extLst>
          </p:cNvPr>
          <p:cNvSpPr txBox="1">
            <a:spLocks/>
          </p:cNvSpPr>
          <p:nvPr/>
        </p:nvSpPr>
        <p:spPr>
          <a:xfrm>
            <a:off x="5986272" y="1763230"/>
            <a:ext cx="6205728" cy="5082044"/>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dirty="0">
                <a:latin typeface="Avenir Book" charset="0"/>
                <a:ea typeface="Avenir Book" charset="0"/>
                <a:cs typeface="Avenir Book" charset="0"/>
              </a:rPr>
              <a:t>Leif </a:t>
            </a:r>
            <a:r>
              <a:rPr lang="en-US" dirty="0" err="1">
                <a:latin typeface="Avenir Book" charset="0"/>
                <a:ea typeface="Avenir Book" charset="0"/>
                <a:cs typeface="Avenir Book" charset="0"/>
              </a:rPr>
              <a:t>Wenar</a:t>
            </a:r>
            <a:r>
              <a:rPr lang="en-US" dirty="0">
                <a:latin typeface="Avenir Book" charset="0"/>
                <a:ea typeface="Avenir Book" charset="0"/>
                <a:cs typeface="Avenir Book" charset="0"/>
              </a:rPr>
              <a:t>, </a:t>
            </a:r>
            <a:r>
              <a:rPr lang="en-US" i="1" dirty="0">
                <a:latin typeface="Avenir Book" charset="0"/>
                <a:ea typeface="Avenir Book" charset="0"/>
                <a:cs typeface="Avenir Book" charset="0"/>
              </a:rPr>
              <a:t>Blood Oil: Tyrants, Violence, and the Rules that Run the World</a:t>
            </a:r>
            <a:r>
              <a:rPr lang="en-US" dirty="0">
                <a:latin typeface="Avenir Book" charset="0"/>
                <a:ea typeface="Avenir Book" charset="0"/>
                <a:cs typeface="Avenir Book" charset="0"/>
              </a:rPr>
              <a:t>. Oxford University Press, 2017.</a:t>
            </a:r>
            <a:endParaRPr lang="en-US" sz="3200" dirty="0">
              <a:latin typeface="Avenir Book" charset="0"/>
              <a:ea typeface="Avenir Book" charset="0"/>
              <a:cs typeface="Avenir Book" charset="0"/>
            </a:endParaRPr>
          </a:p>
        </p:txBody>
      </p:sp>
      <p:pic>
        <p:nvPicPr>
          <p:cNvPr id="9" name="Picture 8">
            <a:extLst>
              <a:ext uri="{FF2B5EF4-FFF2-40B4-BE49-F238E27FC236}">
                <a16:creationId xmlns:a16="http://schemas.microsoft.com/office/drawing/2014/main" id="{7E2A61D1-9772-AD4B-A448-5437E466FAFE}"/>
              </a:ext>
            </a:extLst>
          </p:cNvPr>
          <p:cNvPicPr>
            <a:picLocks noChangeAspect="1"/>
          </p:cNvPicPr>
          <p:nvPr/>
        </p:nvPicPr>
        <p:blipFill>
          <a:blip r:embed="rId3"/>
          <a:stretch>
            <a:fillRect/>
          </a:stretch>
        </p:blipFill>
        <p:spPr>
          <a:xfrm>
            <a:off x="6104595" y="3770616"/>
            <a:ext cx="4277083" cy="2405859"/>
          </a:xfrm>
          <a:prstGeom prst="rect">
            <a:avLst/>
          </a:prstGeom>
        </p:spPr>
      </p:pic>
    </p:spTree>
    <p:extLst>
      <p:ext uri="{BB962C8B-B14F-4D97-AF65-F5344CB8AC3E}">
        <p14:creationId xmlns:p14="http://schemas.microsoft.com/office/powerpoint/2010/main" val="2574882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2707EADC-320B-554F-BE4D-49D533B0F61B}"/>
              </a:ext>
            </a:extLst>
          </p:cNvPr>
          <p:cNvSpPr txBox="1">
            <a:spLocks/>
          </p:cNvSpPr>
          <p:nvPr/>
        </p:nvSpPr>
        <p:spPr>
          <a:xfrm>
            <a:off x="1395436" y="733129"/>
            <a:ext cx="9418320" cy="5082044"/>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3200" dirty="0">
                <a:latin typeface="Avenir Book" charset="0"/>
                <a:ea typeface="Avenir Book" charset="0"/>
                <a:cs typeface="Avenir Book" charset="0"/>
              </a:rPr>
              <a:t>What is </a:t>
            </a:r>
            <a:r>
              <a:rPr lang="en-US" sz="3200" i="1" dirty="0">
                <a:latin typeface="Avenir Book" charset="0"/>
                <a:ea typeface="Avenir Book" charset="0"/>
                <a:cs typeface="Avenir Book" charset="0"/>
              </a:rPr>
              <a:t>political </a:t>
            </a:r>
            <a:r>
              <a:rPr lang="en-US" sz="3200" dirty="0">
                <a:latin typeface="Avenir Book" charset="0"/>
                <a:ea typeface="Avenir Book" charset="0"/>
                <a:cs typeface="Avenir Book" charset="0"/>
              </a:rPr>
              <a:t>philosophy?</a:t>
            </a:r>
          </a:p>
          <a:p>
            <a:endParaRPr lang="en-US" sz="3200" dirty="0">
              <a:latin typeface="Avenir Book" charset="0"/>
              <a:ea typeface="Avenir Book" charset="0"/>
              <a:cs typeface="Avenir Book" charset="0"/>
            </a:endParaRPr>
          </a:p>
          <a:p>
            <a:pPr marL="457200" indent="-457200">
              <a:buAutoNum type="arabicPeriod"/>
            </a:pPr>
            <a:r>
              <a:rPr lang="en-US" dirty="0">
                <a:latin typeface="Avenir Book" charset="0"/>
                <a:ea typeface="Avenir Book" charset="0"/>
                <a:cs typeface="Avenir Book" charset="0"/>
              </a:rPr>
              <a:t>A normative discipline</a:t>
            </a:r>
          </a:p>
          <a:p>
            <a:pPr marL="457200" indent="-457200">
              <a:buAutoNum type="arabicPeriod"/>
            </a:pPr>
            <a:r>
              <a:rPr lang="en-US" dirty="0">
                <a:latin typeface="Avenir Book" charset="0"/>
                <a:ea typeface="Avenir Book" charset="0"/>
                <a:cs typeface="Avenir Book" charset="0"/>
              </a:rPr>
              <a:t>Fundamental concepts</a:t>
            </a:r>
          </a:p>
          <a:p>
            <a:pPr marL="457200" indent="-457200">
              <a:buAutoNum type="arabicPeriod"/>
            </a:pPr>
            <a:r>
              <a:rPr lang="en-US" dirty="0">
                <a:latin typeface="Avenir Book" charset="0"/>
                <a:ea typeface="Avenir Book" charset="0"/>
                <a:cs typeface="Avenir Book" charset="0"/>
              </a:rPr>
              <a:t>A toolkit of methods</a:t>
            </a:r>
          </a:p>
          <a:p>
            <a:pPr marL="457200" indent="-457200">
              <a:buAutoNum type="arabicPeriod"/>
            </a:pPr>
            <a:r>
              <a:rPr lang="en-US" dirty="0">
                <a:latin typeface="Avenir Book" charset="0"/>
                <a:ea typeface="Avenir Book" charset="0"/>
                <a:cs typeface="Avenir Book" charset="0"/>
              </a:rPr>
              <a:t>Remember: we’re all political philosophers</a:t>
            </a:r>
          </a:p>
          <a:p>
            <a:endParaRPr lang="en-US" sz="3200" dirty="0">
              <a:latin typeface="Avenir Book" charset="0"/>
              <a:ea typeface="Avenir Book" charset="0"/>
              <a:cs typeface="Avenir Book" charset="0"/>
            </a:endParaRPr>
          </a:p>
        </p:txBody>
      </p:sp>
    </p:spTree>
    <p:extLst>
      <p:ext uri="{BB962C8B-B14F-4D97-AF65-F5344CB8AC3E}">
        <p14:creationId xmlns:p14="http://schemas.microsoft.com/office/powerpoint/2010/main" val="3629479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2707EADC-320B-554F-BE4D-49D533B0F61B}"/>
              </a:ext>
            </a:extLst>
          </p:cNvPr>
          <p:cNvSpPr txBox="1">
            <a:spLocks/>
          </p:cNvSpPr>
          <p:nvPr/>
        </p:nvSpPr>
        <p:spPr>
          <a:xfrm>
            <a:off x="1395436" y="733129"/>
            <a:ext cx="9418320" cy="5082044"/>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3200" dirty="0">
                <a:latin typeface="Avenir Book" charset="0"/>
                <a:ea typeface="Avenir Book" charset="0"/>
                <a:cs typeface="Avenir Book" charset="0"/>
              </a:rPr>
              <a:t>Lecture outline:</a:t>
            </a:r>
          </a:p>
          <a:p>
            <a:endParaRPr lang="en-US" sz="3200" dirty="0">
              <a:latin typeface="Avenir Book" charset="0"/>
              <a:ea typeface="Avenir Book" charset="0"/>
              <a:cs typeface="Avenir Book" charset="0"/>
            </a:endParaRPr>
          </a:p>
          <a:p>
            <a:r>
              <a:rPr lang="en-US" dirty="0">
                <a:latin typeface="Avenir Book" charset="0"/>
                <a:ea typeface="Avenir Book" charset="0"/>
                <a:cs typeface="Avenir Book" charset="0"/>
              </a:rPr>
              <a:t>1. More course information</a:t>
            </a:r>
          </a:p>
          <a:p>
            <a:r>
              <a:rPr lang="en-US" dirty="0">
                <a:latin typeface="Avenir Book" charset="0"/>
                <a:ea typeface="Avenir Book" charset="0"/>
                <a:cs typeface="Avenir Book" charset="0"/>
              </a:rPr>
              <a:t>2. What is philosophy?</a:t>
            </a:r>
          </a:p>
          <a:p>
            <a:r>
              <a:rPr lang="en-US" dirty="0">
                <a:latin typeface="Avenir Book" charset="0"/>
                <a:ea typeface="Avenir Book" charset="0"/>
                <a:cs typeface="Avenir Book" charset="0"/>
              </a:rPr>
              <a:t>3. What is political philosophy?</a:t>
            </a:r>
          </a:p>
          <a:p>
            <a:r>
              <a:rPr lang="en-US" dirty="0">
                <a:latin typeface="Avenir Book" charset="0"/>
                <a:ea typeface="Avenir Book" charset="0"/>
                <a:cs typeface="Avenir Book" charset="0"/>
              </a:rPr>
              <a:t>4. Overview of the course (recap)</a:t>
            </a:r>
          </a:p>
          <a:p>
            <a:endParaRPr lang="en-US" sz="3200" dirty="0">
              <a:latin typeface="Avenir Book" charset="0"/>
              <a:ea typeface="Avenir Book" charset="0"/>
              <a:cs typeface="Avenir Book" charset="0"/>
            </a:endParaRPr>
          </a:p>
        </p:txBody>
      </p:sp>
    </p:spTree>
    <p:extLst>
      <p:ext uri="{BB962C8B-B14F-4D97-AF65-F5344CB8AC3E}">
        <p14:creationId xmlns:p14="http://schemas.microsoft.com/office/powerpoint/2010/main" val="1087275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2707EADC-320B-554F-BE4D-49D533B0F61B}"/>
              </a:ext>
            </a:extLst>
          </p:cNvPr>
          <p:cNvSpPr txBox="1">
            <a:spLocks/>
          </p:cNvSpPr>
          <p:nvPr/>
        </p:nvSpPr>
        <p:spPr>
          <a:xfrm>
            <a:off x="1395436" y="733129"/>
            <a:ext cx="9418320" cy="5082044"/>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3200" dirty="0">
                <a:latin typeface="Avenir Book" charset="0"/>
                <a:ea typeface="Avenir Book" charset="0"/>
                <a:cs typeface="Avenir Book" charset="0"/>
              </a:rPr>
              <a:t>Overview of the course</a:t>
            </a:r>
          </a:p>
          <a:p>
            <a:endParaRPr lang="en-US" sz="3200" dirty="0">
              <a:latin typeface="Avenir Book" charset="0"/>
              <a:ea typeface="Avenir Book" charset="0"/>
              <a:cs typeface="Avenir Book" charset="0"/>
            </a:endParaRPr>
          </a:p>
          <a:p>
            <a:r>
              <a:rPr lang="en-NZ" dirty="0"/>
              <a:t>Weeks 2-3: What would happen without government?</a:t>
            </a:r>
          </a:p>
          <a:p>
            <a:r>
              <a:rPr lang="en-NZ" dirty="0"/>
              <a:t>Weeks 4-5: Should you obey political authorities?</a:t>
            </a:r>
          </a:p>
          <a:p>
            <a:r>
              <a:rPr lang="en-NZ" dirty="0"/>
              <a:t>Weeks 5-6: Who should rule? </a:t>
            </a:r>
          </a:p>
          <a:p>
            <a:r>
              <a:rPr lang="en-NZ" dirty="0"/>
              <a:t>Weeks 7-8: When is state power over individuals legitimate?</a:t>
            </a:r>
          </a:p>
          <a:p>
            <a:r>
              <a:rPr lang="en-NZ" dirty="0"/>
              <a:t>Weeks 9-10: What are rights and what are they good for?</a:t>
            </a:r>
          </a:p>
          <a:p>
            <a:r>
              <a:rPr lang="en-NZ" dirty="0"/>
              <a:t>Weeks 11-12: What does justice require?</a:t>
            </a:r>
          </a:p>
          <a:p>
            <a:endParaRPr lang="en-US" sz="3200" dirty="0">
              <a:latin typeface="Avenir Book" charset="0"/>
              <a:ea typeface="Avenir Book" charset="0"/>
              <a:cs typeface="Avenir Book" charset="0"/>
            </a:endParaRPr>
          </a:p>
        </p:txBody>
      </p:sp>
    </p:spTree>
    <p:extLst>
      <p:ext uri="{BB962C8B-B14F-4D97-AF65-F5344CB8AC3E}">
        <p14:creationId xmlns:p14="http://schemas.microsoft.com/office/powerpoint/2010/main" val="2081255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7">
            <a:extLst>
              <a:ext uri="{FF2B5EF4-FFF2-40B4-BE49-F238E27FC236}">
                <a16:creationId xmlns:a16="http://schemas.microsoft.com/office/drawing/2014/main" id="{2707EADC-320B-554F-BE4D-49D533B0F61B}"/>
              </a:ext>
            </a:extLst>
          </p:cNvPr>
          <p:cNvSpPr txBox="1">
            <a:spLocks/>
          </p:cNvSpPr>
          <p:nvPr/>
        </p:nvSpPr>
        <p:spPr>
          <a:xfrm>
            <a:off x="1395436" y="733129"/>
            <a:ext cx="9418320" cy="5082044"/>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en-US" sz="3200" dirty="0">
                <a:latin typeface="Avenir Book" charset="0"/>
                <a:ea typeface="Avenir Book" charset="0"/>
                <a:cs typeface="Avenir Book" charset="0"/>
              </a:rPr>
              <a:t>More course information</a:t>
            </a:r>
          </a:p>
          <a:p>
            <a:endParaRPr lang="en-US" sz="3200" dirty="0">
              <a:latin typeface="Avenir Book" charset="0"/>
              <a:ea typeface="Avenir Book" charset="0"/>
              <a:cs typeface="Avenir Book" charset="0"/>
            </a:endParaRPr>
          </a:p>
          <a:p>
            <a:pPr marL="457200" indent="-457200">
              <a:buAutoNum type="arabicPeriod"/>
            </a:pPr>
            <a:r>
              <a:rPr lang="en-US" dirty="0">
                <a:latin typeface="Avenir Book" charset="0"/>
                <a:ea typeface="Avenir Book" charset="0"/>
                <a:cs typeface="Avenir Book" charset="0"/>
              </a:rPr>
              <a:t>Accessibility</a:t>
            </a:r>
          </a:p>
          <a:p>
            <a:pPr marL="457200" indent="-457200">
              <a:buAutoNum type="arabicPeriod"/>
            </a:pPr>
            <a:r>
              <a:rPr lang="en-US" dirty="0">
                <a:latin typeface="Avenir Book" charset="0"/>
                <a:ea typeface="Avenir Book" charset="0"/>
                <a:cs typeface="Avenir Book" charset="0"/>
              </a:rPr>
              <a:t>Lecture recordings</a:t>
            </a:r>
          </a:p>
          <a:p>
            <a:pPr marL="457200" indent="-457200">
              <a:buAutoNum type="arabicPeriod"/>
            </a:pPr>
            <a:r>
              <a:rPr lang="en-US" dirty="0">
                <a:latin typeface="Avenir Book" charset="0"/>
                <a:ea typeface="Avenir Book" charset="0"/>
                <a:cs typeface="Avenir Book" charset="0"/>
              </a:rPr>
              <a:t>Policy on laptops &amp; phones</a:t>
            </a:r>
          </a:p>
          <a:p>
            <a:pPr marL="457200" indent="-457200">
              <a:buAutoNum type="arabicPeriod"/>
            </a:pPr>
            <a:r>
              <a:rPr lang="en-US" dirty="0">
                <a:latin typeface="Avenir Book" charset="0"/>
                <a:ea typeface="Avenir Book" charset="0"/>
                <a:cs typeface="Avenir Book" charset="0"/>
              </a:rPr>
              <a:t>Class representatives</a:t>
            </a:r>
          </a:p>
          <a:p>
            <a:endParaRPr lang="en-US" sz="3200" dirty="0">
              <a:latin typeface="Avenir Book" charset="0"/>
              <a:ea typeface="Avenir Book" charset="0"/>
              <a:cs typeface="Avenir Book" charset="0"/>
            </a:endParaRPr>
          </a:p>
        </p:txBody>
      </p:sp>
    </p:spTree>
    <p:extLst>
      <p:ext uri="{BB962C8B-B14F-4D97-AF65-F5344CB8AC3E}">
        <p14:creationId xmlns:p14="http://schemas.microsoft.com/office/powerpoint/2010/main" val="367329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609600" y="274637"/>
            <a:ext cx="10972800" cy="1143200"/>
          </a:xfrm>
          <a:prstGeom prst="rect">
            <a:avLst/>
          </a:prstGeom>
        </p:spPr>
        <p:txBody>
          <a:bodyPr spcFirstLastPara="1" wrap="square" lIns="121900" tIns="121900" rIns="121900" bIns="121900" anchor="b" anchorCtr="0">
            <a:noAutofit/>
          </a:bodyPr>
          <a:lstStyle/>
          <a:p>
            <a:r>
              <a:rPr lang="en" dirty="0">
                <a:solidFill>
                  <a:schemeClr val="bg1"/>
                </a:solidFill>
              </a:rPr>
              <a:t>Research collated by Andrew Mills</a:t>
            </a:r>
            <a:endParaRPr dirty="0">
              <a:solidFill>
                <a:schemeClr val="bg1"/>
              </a:solidFill>
            </a:endParaRPr>
          </a:p>
        </p:txBody>
      </p:sp>
      <p:sp>
        <p:nvSpPr>
          <p:cNvPr id="80" name="Google Shape;80;p15"/>
          <p:cNvSpPr txBox="1">
            <a:spLocks noGrp="1"/>
          </p:cNvSpPr>
          <p:nvPr>
            <p:ph type="body" idx="1"/>
          </p:nvPr>
        </p:nvSpPr>
        <p:spPr>
          <a:xfrm>
            <a:off x="609600" y="1600200"/>
            <a:ext cx="10972800" cy="4967600"/>
          </a:xfrm>
          <a:prstGeom prst="rect">
            <a:avLst/>
          </a:prstGeom>
        </p:spPr>
        <p:txBody>
          <a:bodyPr spcFirstLastPara="1" wrap="square" lIns="121900" tIns="121900" rIns="121900" bIns="121900" anchor="t" anchorCtr="0">
            <a:noAutofit/>
          </a:bodyPr>
          <a:lstStyle/>
          <a:p>
            <a:pPr marL="0" indent="0">
              <a:buNone/>
            </a:pPr>
            <a:r>
              <a:rPr lang="en" sz="2400" dirty="0"/>
              <a:t>Andrew Mills</a:t>
            </a:r>
            <a:endParaRPr sz="2400" dirty="0"/>
          </a:p>
          <a:p>
            <a:pPr marL="0" indent="0">
              <a:buNone/>
            </a:pPr>
            <a:r>
              <a:rPr lang="en" sz="2400" dirty="0"/>
              <a:t>Otterbein University</a:t>
            </a:r>
            <a:endParaRPr sz="2400" dirty="0"/>
          </a:p>
          <a:p>
            <a:pPr marL="0" indent="0">
              <a:buNone/>
            </a:pPr>
            <a:r>
              <a:rPr lang="en" sz="2400" dirty="0" err="1"/>
              <a:t>amills@otterbein.edu</a:t>
            </a:r>
            <a:endParaRPr sz="2400" dirty="0"/>
          </a:p>
        </p:txBody>
      </p:sp>
    </p:spTree>
    <p:extLst>
      <p:ext uri="{BB962C8B-B14F-4D97-AF65-F5344CB8AC3E}">
        <p14:creationId xmlns:p14="http://schemas.microsoft.com/office/powerpoint/2010/main" val="1720023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609600" y="274637"/>
            <a:ext cx="10972800" cy="1143200"/>
          </a:xfrm>
          <a:prstGeom prst="rect">
            <a:avLst/>
          </a:prstGeom>
        </p:spPr>
        <p:txBody>
          <a:bodyPr spcFirstLastPara="1" wrap="square" lIns="121900" tIns="121900" rIns="121900" bIns="121900" anchor="b" anchorCtr="0">
            <a:noAutofit/>
          </a:bodyPr>
          <a:lstStyle/>
          <a:p>
            <a:r>
              <a:rPr lang="en" dirty="0">
                <a:solidFill>
                  <a:schemeClr val="bg1"/>
                </a:solidFill>
              </a:rPr>
              <a:t>Laptops and Phones</a:t>
            </a:r>
            <a:endParaRPr dirty="0">
              <a:solidFill>
                <a:schemeClr val="bg1"/>
              </a:solidFill>
            </a:endParaRPr>
          </a:p>
        </p:txBody>
      </p:sp>
      <p:sp>
        <p:nvSpPr>
          <p:cNvPr id="86" name="Google Shape;86;p16"/>
          <p:cNvSpPr txBox="1">
            <a:spLocks noGrp="1"/>
          </p:cNvSpPr>
          <p:nvPr>
            <p:ph type="body" idx="1"/>
          </p:nvPr>
        </p:nvSpPr>
        <p:spPr>
          <a:xfrm>
            <a:off x="609600" y="1600200"/>
            <a:ext cx="10972800" cy="4967600"/>
          </a:xfrm>
          <a:prstGeom prst="rect">
            <a:avLst/>
          </a:prstGeom>
        </p:spPr>
        <p:txBody>
          <a:bodyPr spcFirstLastPara="1" wrap="square" lIns="121900" tIns="121900" rIns="121900" bIns="121900" anchor="t" anchorCtr="0">
            <a:noAutofit/>
          </a:bodyPr>
          <a:lstStyle/>
          <a:p>
            <a:pPr marL="0" indent="0">
              <a:buNone/>
            </a:pPr>
            <a:r>
              <a:rPr lang="en" sz="2200" dirty="0"/>
              <a:t>Lots of research shows that using laptops, tablets, &amp; phones in class is bad for </a:t>
            </a:r>
            <a:br>
              <a:rPr lang="en" sz="2200" dirty="0"/>
            </a:br>
            <a:r>
              <a:rPr lang="en" sz="2200" dirty="0"/>
              <a:t>you &amp; others</a:t>
            </a:r>
            <a:endParaRPr sz="2200" dirty="0"/>
          </a:p>
          <a:p>
            <a:pPr indent="-507987">
              <a:buSzPts val="2400"/>
            </a:pPr>
            <a:r>
              <a:rPr lang="en" sz="2200" dirty="0"/>
              <a:t>You don’t learn as much</a:t>
            </a:r>
            <a:endParaRPr sz="2200" dirty="0"/>
          </a:p>
          <a:p>
            <a:pPr indent="-507987">
              <a:buSzPts val="2400"/>
            </a:pPr>
            <a:r>
              <a:rPr lang="en" sz="2200" dirty="0"/>
              <a:t>You don’t remember as much</a:t>
            </a:r>
            <a:endParaRPr sz="2200" dirty="0"/>
          </a:p>
          <a:p>
            <a:pPr indent="-507987">
              <a:buSzPts val="2400"/>
            </a:pPr>
            <a:r>
              <a:rPr lang="en" sz="2200" dirty="0"/>
              <a:t>You take bad notes</a:t>
            </a:r>
            <a:endParaRPr sz="2200" dirty="0"/>
          </a:p>
          <a:p>
            <a:pPr indent="-507987">
              <a:buSzPts val="2400"/>
            </a:pPr>
            <a:r>
              <a:rPr lang="en" sz="2200" dirty="0"/>
              <a:t>You perform worse on tests</a:t>
            </a:r>
            <a:endParaRPr sz="2200" dirty="0"/>
          </a:p>
          <a:p>
            <a:pPr indent="-507987">
              <a:buSzPts val="2400"/>
            </a:pPr>
            <a:r>
              <a:rPr lang="en" sz="2200" dirty="0"/>
              <a:t>You distract others &amp; they perform worse on tests</a:t>
            </a:r>
            <a:endParaRPr sz="2200" dirty="0"/>
          </a:p>
          <a:p>
            <a:pPr marL="0" indent="0">
              <a:buNone/>
            </a:pPr>
            <a:r>
              <a:rPr lang="en" sz="2200" dirty="0"/>
              <a:t>Let’s look at the research</a:t>
            </a:r>
            <a:endParaRPr sz="2200" dirty="0"/>
          </a:p>
        </p:txBody>
      </p:sp>
    </p:spTree>
    <p:extLst>
      <p:ext uri="{BB962C8B-B14F-4D97-AF65-F5344CB8AC3E}">
        <p14:creationId xmlns:p14="http://schemas.microsoft.com/office/powerpoint/2010/main" val="308959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609600" y="274637"/>
            <a:ext cx="10972800" cy="1143200"/>
          </a:xfrm>
          <a:prstGeom prst="rect">
            <a:avLst/>
          </a:prstGeom>
        </p:spPr>
        <p:txBody>
          <a:bodyPr spcFirstLastPara="1" wrap="square" lIns="121900" tIns="121900" rIns="121900" bIns="121900" anchor="b" anchorCtr="0">
            <a:noAutofit/>
          </a:bodyPr>
          <a:lstStyle/>
          <a:p>
            <a:r>
              <a:rPr lang="en" dirty="0">
                <a:solidFill>
                  <a:schemeClr val="bg1"/>
                </a:solidFill>
              </a:rPr>
              <a:t>Cell phones in class: Bad for you</a:t>
            </a:r>
            <a:endParaRPr dirty="0">
              <a:solidFill>
                <a:schemeClr val="bg1"/>
              </a:solidFill>
            </a:endParaRPr>
          </a:p>
        </p:txBody>
      </p:sp>
      <p:sp>
        <p:nvSpPr>
          <p:cNvPr id="92" name="Google Shape;92;p17"/>
          <p:cNvSpPr txBox="1">
            <a:spLocks noGrp="1"/>
          </p:cNvSpPr>
          <p:nvPr>
            <p:ph type="body" idx="1"/>
          </p:nvPr>
        </p:nvSpPr>
        <p:spPr>
          <a:xfrm>
            <a:off x="609600" y="1600200"/>
            <a:ext cx="10671425" cy="4967600"/>
          </a:xfrm>
          <a:prstGeom prst="rect">
            <a:avLst/>
          </a:prstGeom>
        </p:spPr>
        <p:txBody>
          <a:bodyPr spcFirstLastPara="1" wrap="square" lIns="121900" tIns="121900" rIns="121900" bIns="121900" anchor="t" anchorCtr="0">
            <a:noAutofit/>
          </a:bodyPr>
          <a:lstStyle/>
          <a:p>
            <a:pPr marL="0" indent="0">
              <a:buNone/>
            </a:pPr>
            <a:r>
              <a:rPr lang="en" sz="2200" dirty="0"/>
              <a:t>...even if you are good at emotional regulation!</a:t>
            </a:r>
            <a:endParaRPr sz="2200" dirty="0"/>
          </a:p>
          <a:p>
            <a:pPr marL="0" indent="0">
              <a:buNone/>
            </a:pPr>
            <a:endParaRPr sz="2200" dirty="0"/>
          </a:p>
          <a:p>
            <a:pPr marL="0" indent="0">
              <a:buNone/>
            </a:pPr>
            <a:r>
              <a:rPr lang="en" sz="2200" dirty="0"/>
              <a:t>Participants were randomly assigned to one of four experimental conditions: cell phone usage allowed, cell phone possession allowed but without usage, cell phones removed, and a no‐instruction control group. All participants watched a 20‐minute lecture and were sent text messages to mimic classroom distractions. Afterward, participants took a multiple‐choice test and filled out questionnaires assessing their level of obsessiveness, nomophobia, and mindfulness. </a:t>
            </a:r>
            <a:r>
              <a:rPr lang="en" sz="2200" b="1" dirty="0"/>
              <a:t>Participants who had their cell phone taken away performed best on the test with no other differences. None of the emotional‐ regulation measures moderated the results.</a:t>
            </a:r>
            <a:endParaRPr sz="2200" b="1" dirty="0"/>
          </a:p>
          <a:p>
            <a:pPr marL="0" indent="0">
              <a:buNone/>
            </a:pPr>
            <a:endParaRPr sz="2200" b="1" dirty="0"/>
          </a:p>
          <a:p>
            <a:pPr marL="0" indent="0">
              <a:buNone/>
            </a:pPr>
            <a:r>
              <a:rPr lang="en" sz="2200" dirty="0"/>
              <a:t>Lee, S., Kim, M. W., McDonough, I. M., Mendoza, J. S., and Kim, M. S. (2017) The Effects of Cell Phone Use and Emotion‐regulation Style on College Students' Learning. Appl. Cognit. Psychol., 31: 360–366. </a:t>
            </a:r>
            <a:r>
              <a:rPr lang="en" sz="2200" dirty="0" err="1"/>
              <a:t>doi</a:t>
            </a:r>
            <a:r>
              <a:rPr lang="en" sz="2200" dirty="0"/>
              <a:t>: 10.1002/acp.3323.</a:t>
            </a:r>
            <a:endParaRPr sz="2200" dirty="0"/>
          </a:p>
        </p:txBody>
      </p:sp>
    </p:spTree>
    <p:extLst>
      <p:ext uri="{BB962C8B-B14F-4D97-AF65-F5344CB8AC3E}">
        <p14:creationId xmlns:p14="http://schemas.microsoft.com/office/powerpoint/2010/main" val="3636207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609600" y="274637"/>
            <a:ext cx="10972800" cy="1143200"/>
          </a:xfrm>
          <a:prstGeom prst="rect">
            <a:avLst/>
          </a:prstGeom>
        </p:spPr>
        <p:txBody>
          <a:bodyPr spcFirstLastPara="1" wrap="square" lIns="121900" tIns="121900" rIns="121900" bIns="121900" anchor="b" anchorCtr="0">
            <a:noAutofit/>
          </a:bodyPr>
          <a:lstStyle/>
          <a:p>
            <a:r>
              <a:rPr lang="en" dirty="0">
                <a:solidFill>
                  <a:schemeClr val="bg1"/>
                </a:solidFill>
              </a:rPr>
              <a:t>Computers in class=bad test grades</a:t>
            </a:r>
            <a:endParaRPr dirty="0">
              <a:solidFill>
                <a:schemeClr val="bg1"/>
              </a:solidFill>
            </a:endParaRPr>
          </a:p>
        </p:txBody>
      </p:sp>
      <p:sp>
        <p:nvSpPr>
          <p:cNvPr id="98" name="Google Shape;98;p18"/>
          <p:cNvSpPr txBox="1">
            <a:spLocks noGrp="1"/>
          </p:cNvSpPr>
          <p:nvPr>
            <p:ph type="body" idx="1"/>
          </p:nvPr>
        </p:nvSpPr>
        <p:spPr>
          <a:xfrm>
            <a:off x="609600" y="1600200"/>
            <a:ext cx="10650876" cy="4967600"/>
          </a:xfrm>
          <a:prstGeom prst="rect">
            <a:avLst/>
          </a:prstGeom>
        </p:spPr>
        <p:txBody>
          <a:bodyPr spcFirstLastPara="1" wrap="square" lIns="121900" tIns="121900" rIns="121900" bIns="121900" anchor="t" anchorCtr="0">
            <a:noAutofit/>
          </a:bodyPr>
          <a:lstStyle/>
          <a:p>
            <a:pPr marL="0" indent="0">
              <a:buNone/>
            </a:pPr>
            <a:r>
              <a:rPr lang="en" sz="2200" dirty="0"/>
              <a:t>...</a:t>
            </a:r>
            <a:r>
              <a:rPr lang="en" sz="2200" b="1" dirty="0"/>
              <a:t>Average final exam scores among students assigned to classrooms that allowed computers were 18 percent of a standard deviation lower than exam scores of students in classrooms that prohibited computers.</a:t>
            </a:r>
            <a:r>
              <a:rPr lang="en" sz="2200" dirty="0"/>
              <a:t> Through the use of two separate treatment arms, we uncover evidence that this negative effect occurs in classrooms where laptops and tablets are permitted without restriction and in classrooms where students are only permitted to use tablets that must remain flat on the desk surface.</a:t>
            </a:r>
            <a:endParaRPr sz="2200" dirty="0"/>
          </a:p>
          <a:p>
            <a:pPr marL="0" indent="0">
              <a:buNone/>
            </a:pPr>
            <a:endParaRPr sz="2200" dirty="0"/>
          </a:p>
          <a:p>
            <a:pPr marL="0" indent="0">
              <a:buNone/>
            </a:pPr>
            <a:r>
              <a:rPr lang="en" sz="2200" dirty="0"/>
              <a:t>Payne Carter, Susan, Kyle Greenberg, and Michael Walker, “The Impact of Computer Usage on Academic Performance: Evidence from a Randomized Trial at the United States Military Academy.” </a:t>
            </a:r>
            <a:r>
              <a:rPr lang="en" sz="2200" i="1" dirty="0"/>
              <a:t>School Effectiveness and Inequality Initiative</a:t>
            </a:r>
            <a:r>
              <a:rPr lang="en" sz="2200" dirty="0"/>
              <a:t> Working Paper 2016.02 (2016)</a:t>
            </a:r>
            <a:endParaRPr sz="2200" dirty="0"/>
          </a:p>
          <a:p>
            <a:pPr marL="0" indent="0">
              <a:buNone/>
            </a:pPr>
            <a:r>
              <a:rPr lang="en" sz="2200" dirty="0"/>
              <a:t> </a:t>
            </a:r>
            <a:endParaRPr sz="2200" dirty="0"/>
          </a:p>
        </p:txBody>
      </p:sp>
    </p:spTree>
    <p:extLst>
      <p:ext uri="{BB962C8B-B14F-4D97-AF65-F5344CB8AC3E}">
        <p14:creationId xmlns:p14="http://schemas.microsoft.com/office/powerpoint/2010/main" val="3453482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609600" y="274637"/>
            <a:ext cx="10972800" cy="1143200"/>
          </a:xfrm>
          <a:prstGeom prst="rect">
            <a:avLst/>
          </a:prstGeom>
        </p:spPr>
        <p:txBody>
          <a:bodyPr spcFirstLastPara="1" wrap="square" lIns="121900" tIns="121900" rIns="121900" bIns="121900" anchor="b" anchorCtr="0">
            <a:noAutofit/>
          </a:bodyPr>
          <a:lstStyle/>
          <a:p>
            <a:r>
              <a:rPr lang="en" dirty="0">
                <a:solidFill>
                  <a:schemeClr val="bg1"/>
                </a:solidFill>
              </a:rPr>
              <a:t>Multitasking: Bad</a:t>
            </a:r>
            <a:endParaRPr dirty="0">
              <a:solidFill>
                <a:schemeClr val="bg1"/>
              </a:solidFill>
            </a:endParaRPr>
          </a:p>
        </p:txBody>
      </p:sp>
      <p:sp>
        <p:nvSpPr>
          <p:cNvPr id="104" name="Google Shape;104;p19"/>
          <p:cNvSpPr txBox="1">
            <a:spLocks noGrp="1"/>
          </p:cNvSpPr>
          <p:nvPr>
            <p:ph type="body" idx="1"/>
          </p:nvPr>
        </p:nvSpPr>
        <p:spPr>
          <a:xfrm>
            <a:off x="609600" y="1600200"/>
            <a:ext cx="10548135" cy="4967600"/>
          </a:xfrm>
          <a:prstGeom prst="rect">
            <a:avLst/>
          </a:prstGeom>
        </p:spPr>
        <p:txBody>
          <a:bodyPr spcFirstLastPara="1" wrap="square" lIns="121900" tIns="121900" rIns="121900" bIns="121900" anchor="t" anchorCtr="0">
            <a:noAutofit/>
          </a:bodyPr>
          <a:lstStyle/>
          <a:p>
            <a:pPr marL="0" indent="0">
              <a:buNone/>
            </a:pPr>
            <a:r>
              <a:rPr lang="en" sz="2200" dirty="0">
                <a:solidFill>
                  <a:srgbClr val="000000"/>
                </a:solidFill>
              </a:rPr>
              <a:t>We found that </a:t>
            </a:r>
            <a:r>
              <a:rPr lang="en" sz="2200" b="1" dirty="0">
                <a:solidFill>
                  <a:srgbClr val="000000"/>
                </a:solidFill>
              </a:rPr>
              <a:t>participants who multitasked on a laptop during a lecture scored lower on a test compared to those who did not multitask, and participants who were in direct view of a multitasking peer scored lower on a test compared to those who were not</a:t>
            </a:r>
            <a:r>
              <a:rPr lang="en" sz="2200" dirty="0">
                <a:solidFill>
                  <a:srgbClr val="000000"/>
                </a:solidFill>
              </a:rPr>
              <a:t>. The results demonstrate that multitasking on a laptop poses a significant distraction to both users and fellow students and can be detrimental to comprehension of lecture content.</a:t>
            </a:r>
            <a:endParaRPr sz="2200" dirty="0">
              <a:solidFill>
                <a:srgbClr val="000000"/>
              </a:solidFill>
            </a:endParaRPr>
          </a:p>
          <a:p>
            <a:pPr marL="0" indent="0">
              <a:buNone/>
            </a:pPr>
            <a:endParaRPr sz="2200" dirty="0">
              <a:solidFill>
                <a:srgbClr val="000000"/>
              </a:solidFill>
            </a:endParaRPr>
          </a:p>
          <a:p>
            <a:pPr marL="0" indent="0">
              <a:lnSpc>
                <a:spcPct val="100000"/>
              </a:lnSpc>
              <a:buSzPts val="1100"/>
              <a:buNone/>
            </a:pPr>
            <a:r>
              <a:rPr lang="en" sz="2200" dirty="0">
                <a:solidFill>
                  <a:srgbClr val="000000"/>
                </a:solidFill>
                <a:highlight>
                  <a:srgbClr val="FFFFFF"/>
                </a:highlight>
              </a:rPr>
              <a:t>Sana, </a:t>
            </a:r>
            <a:r>
              <a:rPr lang="en" sz="2200" dirty="0" err="1">
                <a:solidFill>
                  <a:srgbClr val="000000"/>
                </a:solidFill>
                <a:highlight>
                  <a:srgbClr val="FFFFFF"/>
                </a:highlight>
              </a:rPr>
              <a:t>Faria</a:t>
            </a:r>
            <a:r>
              <a:rPr lang="en" sz="2200" dirty="0">
                <a:solidFill>
                  <a:srgbClr val="000000"/>
                </a:solidFill>
                <a:highlight>
                  <a:srgbClr val="FFFFFF"/>
                </a:highlight>
              </a:rPr>
              <a:t>, Tina Weston, and Nicholas J. Cepeda. “Laptop multitasking hinders classroom learning for both users and nearby peers.” </a:t>
            </a:r>
            <a:r>
              <a:rPr lang="en" sz="2200" i="1" dirty="0">
                <a:solidFill>
                  <a:srgbClr val="000000"/>
                </a:solidFill>
                <a:highlight>
                  <a:srgbClr val="FFFFFF"/>
                </a:highlight>
              </a:rPr>
              <a:t>Computers &amp; Education</a:t>
            </a:r>
            <a:r>
              <a:rPr lang="en" sz="2200" dirty="0">
                <a:solidFill>
                  <a:srgbClr val="000000"/>
                </a:solidFill>
                <a:highlight>
                  <a:srgbClr val="FFFFFF"/>
                </a:highlight>
              </a:rPr>
              <a:t>, 62 (2013): 24-31</a:t>
            </a:r>
            <a:endParaRPr sz="2200" dirty="0">
              <a:solidFill>
                <a:srgbClr val="000000"/>
              </a:solidFill>
              <a:highlight>
                <a:srgbClr val="FFFFFF"/>
              </a:highlight>
            </a:endParaRPr>
          </a:p>
          <a:p>
            <a:pPr marL="0" indent="0">
              <a:spcBef>
                <a:spcPts val="1200"/>
              </a:spcBef>
              <a:buNone/>
            </a:pPr>
            <a:endParaRPr sz="2200" dirty="0">
              <a:solidFill>
                <a:srgbClr val="000000"/>
              </a:solidFill>
            </a:endParaRPr>
          </a:p>
        </p:txBody>
      </p:sp>
    </p:spTree>
    <p:extLst>
      <p:ext uri="{BB962C8B-B14F-4D97-AF65-F5344CB8AC3E}">
        <p14:creationId xmlns:p14="http://schemas.microsoft.com/office/powerpoint/2010/main" val="3270548804"/>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796</TotalTime>
  <Words>2017</Words>
  <Application>Microsoft Macintosh PowerPoint</Application>
  <PresentationFormat>Widescreen</PresentationFormat>
  <Paragraphs>152</Paragraphs>
  <Slides>30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Avenir Book</vt:lpstr>
      <vt:lpstr>Calibri</vt:lpstr>
      <vt:lpstr>Century Schoolbook</vt:lpstr>
      <vt:lpstr>Wingdings 2</vt:lpstr>
      <vt:lpstr>View</vt:lpstr>
      <vt:lpstr>PHIL 103: Freedom, Rights and Justice</vt:lpstr>
      <vt:lpstr>PowerPoint Presentation</vt:lpstr>
      <vt:lpstr>PowerPoint Presentation</vt:lpstr>
      <vt:lpstr>PowerPoint Presentation</vt:lpstr>
      <vt:lpstr>Research collated by Andrew Mills</vt:lpstr>
      <vt:lpstr>Laptops and Phones</vt:lpstr>
      <vt:lpstr>Cell phones in class: Bad for you</vt:lpstr>
      <vt:lpstr>Computers in class=bad test grades</vt:lpstr>
      <vt:lpstr>Multitasking: Bad</vt:lpstr>
      <vt:lpstr>Laptops=Multitasking &amp; Distracting</vt:lpstr>
      <vt:lpstr>“Divided Attention” = Less Retention</vt:lpstr>
      <vt:lpstr>Laptops=Multitasking &amp; Distracting</vt:lpstr>
      <vt:lpstr>Even class-related use doesn’t help</vt:lpstr>
      <vt:lpstr>Laptops=Multitasking a lot</vt:lpstr>
      <vt:lpstr>Paper and Pencil is Better</vt:lpstr>
      <vt:lpstr>It’s about how you take notes</vt:lpstr>
      <vt:lpstr>Use laptops and remember less</vt:lpstr>
      <vt:lpstr>Try it… you might like it!</vt:lpstr>
      <vt:lpstr>How you read might matter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 225/345: Power, critique and Emancipation</dc:title>
  <dc:creator>Microsoft Office User</dc:creator>
  <cp:lastModifiedBy>Microsoft Office User</cp:lastModifiedBy>
  <cp:revision>70</cp:revision>
  <dcterms:created xsi:type="dcterms:W3CDTF">2017-07-21T03:36:27Z</dcterms:created>
  <dcterms:modified xsi:type="dcterms:W3CDTF">2019-07-25T00:29:23Z</dcterms:modified>
</cp:coreProperties>
</file>