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64" r:id="rId1"/>
  </p:sldMasterIdLst>
  <p:notesMasterIdLst>
    <p:notesMasterId r:id="rId16"/>
  </p:notesMasterIdLst>
  <p:sldIdLst>
    <p:sldId id="256" r:id="rId2"/>
    <p:sldId id="307" r:id="rId3"/>
    <p:sldId id="329" r:id="rId4"/>
    <p:sldId id="337" r:id="rId5"/>
    <p:sldId id="339" r:id="rId6"/>
    <p:sldId id="332" r:id="rId7"/>
    <p:sldId id="340" r:id="rId8"/>
    <p:sldId id="341" r:id="rId9"/>
    <p:sldId id="333" r:id="rId10"/>
    <p:sldId id="334" r:id="rId11"/>
    <p:sldId id="343" r:id="rId12"/>
    <p:sldId id="335" r:id="rId13"/>
    <p:sldId id="348" r:id="rId14"/>
    <p:sldId id="34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26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-10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7AD2-9AE1-0E4E-A453-70281A9D4A57}" type="datetimeFigureOut">
              <a:rPr lang="en-US" smtClean="0"/>
              <a:pPr/>
              <a:t>7/29/19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ADD63-4A38-6A42-845B-F4705B72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03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pPr/>
              <a:t>7/29/19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6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PHIL 103: Freedom, Rights and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967782" cy="1691640"/>
          </a:xfrm>
        </p:spPr>
        <p:txBody>
          <a:bodyPr>
            <a:normAutofit/>
          </a:bodyPr>
          <a:lstStyle/>
          <a:p>
            <a:r>
              <a:rPr lang="en-AU" dirty="0" err="1">
                <a:latin typeface="Avenir Book" charset="0"/>
                <a:ea typeface="Avenir Book" charset="0"/>
                <a:cs typeface="Avenir Book" charset="0"/>
              </a:rPr>
              <a:t>Dr.</a:t>
            </a:r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 Matheson Russell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Semester 2, 2019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AU" dirty="0">
                <a:latin typeface="Avenir Book" charset="0"/>
                <a:ea typeface="Avenir Book" charset="0"/>
                <a:cs typeface="Avenir Book" charset="0"/>
              </a:rPr>
              <a:t> 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709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6. The argument for instituting a sovereign with irresistible power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All people (rationally) have a desire for peace.</a:t>
            </a:r>
          </a:p>
          <a:p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But in the state of nature it is not in the power of any individual to establish peace.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venir Roman" panose="02000503020000020003" pitchFamily="2" charset="0"/>
              </a:rPr>
              <a:t>We are roughly of equal strength.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venir Roman" panose="02000503020000020003" pitchFamily="2" charset="0"/>
              </a:rPr>
              <a:t>Even if an individual or group had the might to impose its will on all, it would not be seen to be impartial.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200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6. The argument for instituting a sovereign with irresistible power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venir Roman" panose="02000503020000020003" pitchFamily="2" charset="0"/>
              </a:rPr>
              <a:t>The only way to lift us out of a state of war is: </a:t>
            </a:r>
          </a:p>
          <a:p>
            <a:pPr lvl="1" algn="l"/>
            <a:endParaRPr lang="en-GB" sz="2400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lvl="1" algn="l"/>
            <a: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  <a:t>to establish a sovereign power, an authority </a:t>
            </a:r>
            <a:b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  <a:t>recognized to have the right to judge disputes </a:t>
            </a:r>
            <a:b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  <a:t>and powerful enough to impose penalties for </a:t>
            </a:r>
            <a:b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GB" sz="2400" i="1" dirty="0">
                <a:solidFill>
                  <a:schemeClr val="tx1"/>
                </a:solidFill>
                <a:latin typeface="Avenir Roman" panose="02000503020000020003" pitchFamily="2" charset="0"/>
              </a:rPr>
              <a:t>lawbreaking, even against resistance.</a:t>
            </a:r>
          </a:p>
          <a:p>
            <a:pPr lvl="1" algn="l"/>
            <a:endParaRPr lang="en-GB" sz="2400" b="1" i="1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lvl="1" algn="l"/>
            <a:r>
              <a:rPr lang="en-GB" sz="2400" b="1" dirty="0">
                <a:solidFill>
                  <a:schemeClr val="tx1"/>
                </a:solidFill>
                <a:latin typeface="Avenir Roman" panose="02000503020000020003" pitchFamily="2" charset="0"/>
              </a:rPr>
              <a:t>“a common Power to keep them all in awe”</a:t>
            </a:r>
            <a:endParaRPr lang="en-NZ" sz="2400" b="1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792232-271A-C149-A522-2CA8D3583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356" y="1676334"/>
            <a:ext cx="3152257" cy="49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66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7. The logic of pacification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Bystander (= sovereign)</a:t>
            </a: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LAW</a:t>
            </a:r>
          </a:p>
          <a:p>
            <a:pPr algn="ctr"/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 predation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Aggressor			Victim</a:t>
            </a: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 retaliation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24654" y="2652196"/>
            <a:ext cx="1914403" cy="176489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6360663" y="2691045"/>
            <a:ext cx="1914403" cy="168719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5609690" y="4622584"/>
            <a:ext cx="170200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5609690" y="4867241"/>
            <a:ext cx="170200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329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7. The logic of pacification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Bystander (= sovereign)</a:t>
            </a: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LAW</a:t>
            </a:r>
          </a:p>
          <a:p>
            <a:pPr algn="ctr"/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 predation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Aggressor			Victim</a:t>
            </a:r>
          </a:p>
          <a:p>
            <a:pPr algn="ctr"/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   retaliation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24654" y="2652196"/>
            <a:ext cx="1914403" cy="176489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6360663" y="2691045"/>
            <a:ext cx="1914403" cy="168719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5609690" y="4622584"/>
            <a:ext cx="170200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5609690" y="4867241"/>
            <a:ext cx="1702008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82E2F8-B0FA-A448-8CD9-5CDBB8BD5093}"/>
              </a:ext>
            </a:extLst>
          </p:cNvPr>
          <p:cNvSpPr txBox="1"/>
          <p:nvPr/>
        </p:nvSpPr>
        <p:spPr>
          <a:xfrm>
            <a:off x="8647040" y="2577441"/>
            <a:ext cx="3230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CIVIL CONTRACT </a:t>
            </a:r>
            <a:r>
              <a:rPr lang="en-US" sz="2400" i="1" dirty="0">
                <a:solidFill>
                  <a:srgbClr val="FFFF00"/>
                </a:solidFill>
              </a:rPr>
              <a:t>or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SOCIAL CONTRACT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113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8018445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8. The argument for absolute government</a:t>
            </a:r>
          </a:p>
          <a:p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Absolute government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= powers of government 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undivided, unlimited, indisputable</a:t>
            </a:r>
          </a:p>
          <a:p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Absolute government is necessary to fulfill the purpose of maintaining peace. Why?</a:t>
            </a:r>
          </a:p>
          <a:p>
            <a:pPr marL="900000">
              <a:lnSpc>
                <a:spcPct val="100000"/>
              </a:lnSpc>
              <a:spcBef>
                <a:spcPts val="800"/>
              </a:spcBef>
            </a:pPr>
            <a:endParaRPr lang="en-US" sz="2000" dirty="0">
              <a:latin typeface=""/>
              <a:ea typeface="Avenir Book" charset="0"/>
              <a:cs typeface="Avenir Book" charset="0"/>
            </a:endParaRPr>
          </a:p>
          <a:p>
            <a:pPr marL="900000">
              <a:lnSpc>
                <a:spcPct val="100000"/>
              </a:lnSpc>
              <a:spcBef>
                <a:spcPts val="800"/>
              </a:spcBef>
            </a:pPr>
            <a:r>
              <a:rPr lang="en-US" sz="2000" dirty="0">
                <a:latin typeface=""/>
                <a:ea typeface="Avenir Book" charset="0"/>
                <a:cs typeface="Avenir Book" charset="0"/>
              </a:rPr>
              <a:t>	</a:t>
            </a:r>
            <a:r>
              <a:rPr lang="en-US" sz="2000" dirty="0">
                <a:latin typeface="Avenir Book"/>
                <a:ea typeface="Avenir Book" charset="0"/>
                <a:cs typeface="Avenir Book"/>
              </a:rPr>
              <a:t>1. </a:t>
            </a:r>
            <a:r>
              <a:rPr lang="en-GB" sz="2000" dirty="0">
                <a:latin typeface="Avenir Book"/>
                <a:cs typeface="Avenir Book"/>
              </a:rPr>
              <a:t>There can be no confusion about who has the right to settle disputes and make laws. </a:t>
            </a:r>
          </a:p>
          <a:p>
            <a:pPr marL="900000" lvl="1" algn="l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SzPct val="80000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2. If each person could set themselves up as judge over the sovereign, there would be the risk of factional disputes.</a:t>
            </a:r>
          </a:p>
          <a:p>
            <a:pPr marL="900000" lvl="1" algn="l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SzPct val="80000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3. Public opinion is diverse and divided. </a:t>
            </a:r>
          </a:p>
          <a:p>
            <a:pPr marL="900000" lvl="1" algn="l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SzPct val="80000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Hence: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A sovereign power with the ability to make singular and coherent decisions must be established to tame the </a:t>
            </a:r>
            <a:r>
              <a:rPr lang="en-US" sz="2000" dirty="0" err="1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clamour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 of conflicting opinion and to establish the unitary voice of the law. </a:t>
            </a:r>
            <a:r>
              <a:rPr lang="en-GB" sz="2000" dirty="0">
                <a:solidFill>
                  <a:schemeClr val="tx1">
                    <a:lumMod val="75000"/>
                  </a:schemeClr>
                </a:solidFill>
                <a:latin typeface="Avenir Book"/>
                <a:cs typeface="Avenir Book"/>
              </a:rPr>
              <a:t> </a:t>
            </a:r>
            <a:endParaRPr lang="en-AU" sz="2000" dirty="0">
              <a:solidFill>
                <a:schemeClr val="tx1">
                  <a:lumMod val="75000"/>
                </a:schemeClr>
              </a:solidFill>
              <a:latin typeface="Avenir Book"/>
              <a:cs typeface="Avenir Book"/>
            </a:endParaRPr>
          </a:p>
          <a:p>
            <a:endParaRPr lang="en-US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792232-271A-C149-A522-2CA8D3583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356" y="1433520"/>
            <a:ext cx="3152257" cy="49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89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Lecture 3: </a:t>
            </a: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 state of nature and the reason for the state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Outline: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1. The basic question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2. Hobbes’s method: a thought experiment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3. What is the state of nature?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4. What would life be like in the state of nature?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5. Why would we fall into extreme conflict?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6. The argument for instituting a sovereign with irresistible power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7. The logic of pacification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8. The argument for absolute government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72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basic question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Political authority: 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 right to set the rules for society and subject citizens to penalties if they disobey the rules.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4CADE6-6119-D64E-959F-818BED9BD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371" y="2697462"/>
            <a:ext cx="5405776" cy="30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361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1. The basic question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Political authority: </a:t>
            </a:r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 right to set the rules for society and subject citizens to penalties if they disobey the rules.</a:t>
            </a:r>
          </a:p>
          <a:p>
            <a:pPr algn="ctr"/>
            <a:endParaRPr lang="en-US" dirty="0">
              <a:solidFill>
                <a:schemeClr val="tx1"/>
              </a:solidFill>
              <a:latin typeface="Avenir Roman" panose="02000503020000020003" pitchFamily="2" charset="0"/>
              <a:ea typeface="Avenir Book" charset="0"/>
              <a:cs typeface="Avenir Book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venir Roman" panose="02000503020000020003" pitchFamily="2" charset="0"/>
              <a:ea typeface="Avenir Book" charset="0"/>
              <a:cs typeface="Avenir Book" charset="0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venir Roman" panose="02000503020000020003" pitchFamily="2" charset="0"/>
              </a:rPr>
              <a:t>What justification can there be, if any, for the fact that the state can set rules and enforce them using coercive power? </a:t>
            </a:r>
            <a:endParaRPr lang="en-US" sz="2800" dirty="0">
              <a:solidFill>
                <a:schemeClr val="tx1"/>
              </a:solidFill>
              <a:latin typeface="Avenir Roman" panose="02000503020000020003" pitchFamily="2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2. Hobbes’s method: a thought experiment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B9E80F-D1ED-6244-B971-823AC0214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943" y="2290495"/>
            <a:ext cx="2692400" cy="2400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8EA7F9-0F5F-4D40-848F-858090A44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071" y="2387493"/>
            <a:ext cx="2888253" cy="22063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982445-6D9D-0549-8706-050773799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948" y="2165732"/>
            <a:ext cx="3468636" cy="260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75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What is the state of nature?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Thomas Hobbes (1588-1651) </a:t>
            </a:r>
          </a:p>
          <a:p>
            <a:pPr algn="ctr"/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(Portrait by John Michael Wright)</a:t>
            </a: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A2D51-FE9A-754A-AB56-6B670EE9F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299" y="1438383"/>
            <a:ext cx="3429920" cy="361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471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3. What is the state of nature?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Avenir Roman" panose="02000503020000020003" pitchFamily="2" charset="0"/>
              </a:rPr>
              <a:t>The state of nature </a:t>
            </a:r>
            <a:r>
              <a:rPr lang="en-GB" sz="2800" dirty="0">
                <a:latin typeface="Avenir Roman" panose="02000503020000020003" pitchFamily="2" charset="0"/>
              </a:rPr>
              <a:t>is a situation in which: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venir Roman" panose="02000503020000020003" pitchFamily="2" charset="0"/>
              </a:rPr>
              <a:t>there is no individual or institution recognized to have the authority to arbitrate disputes or to make rules and enforce them.</a:t>
            </a:r>
            <a:endParaRPr lang="en-NZ" sz="2800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lvl="1" algn="l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50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4. What would life be like in the state of nature?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NZ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</a:rPr>
              <a:t>“Hereby it is manifest that during the time men live without a common Power to keep them all in awe, they are in that condition which is called </a:t>
            </a:r>
            <a:r>
              <a:rPr lang="en-NZ" dirty="0">
                <a:solidFill>
                  <a:schemeClr val="tx1"/>
                </a:solidFill>
                <a:latin typeface="Avenir Roman" panose="02000503020000020003" pitchFamily="2" charset="0"/>
              </a:rPr>
              <a:t>War</a:t>
            </a:r>
            <a:r>
              <a:rPr lang="en-NZ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</a:rPr>
              <a:t>; and such a war as is </a:t>
            </a:r>
            <a:r>
              <a:rPr lang="en-NZ" dirty="0">
                <a:solidFill>
                  <a:schemeClr val="tx1"/>
                </a:solidFill>
                <a:latin typeface="Avenir Roman" panose="02000503020000020003" pitchFamily="2" charset="0"/>
              </a:rPr>
              <a:t>of every man against every man.</a:t>
            </a:r>
            <a:r>
              <a:rPr lang="en-NZ" baseline="30000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</a:rPr>
              <a:t> </a:t>
            </a:r>
            <a:r>
              <a:rPr lang="en-NZ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</a:rPr>
              <a:t>[...] In such condition there is no place for Industry, because the fruit thereof is uncertain: and consequently no Culture of the Earth; no Navigation, nor use of the commodities that may be imported by Sea; no commodious Building; no Instruments of moving and removing such things as require much force; no Knowledge of the face of the Earth; no account of Time; no Arts; no Letters; no Society; and which is worst of all, continual Fear, and danger of violent death; And </a:t>
            </a:r>
            <a:r>
              <a:rPr lang="en-NZ" dirty="0">
                <a:solidFill>
                  <a:schemeClr val="tx1"/>
                </a:solidFill>
                <a:latin typeface="Avenir Roman" panose="02000503020000020003" pitchFamily="2" charset="0"/>
              </a:rPr>
              <a:t>the life of man solitary, poor, nasty, brutish, and short.</a:t>
            </a:r>
            <a:r>
              <a:rPr lang="en-NZ" dirty="0">
                <a:solidFill>
                  <a:schemeClr val="tx1">
                    <a:lumMod val="75000"/>
                  </a:schemeClr>
                </a:solidFill>
                <a:latin typeface="Avenir Roman" panose="02000503020000020003" pitchFamily="2" charset="0"/>
              </a:rPr>
              <a:t>”</a:t>
            </a:r>
          </a:p>
          <a:p>
            <a:pPr algn="r"/>
            <a:r>
              <a:rPr lang="en-NZ" dirty="0">
                <a:latin typeface="Avenir Roman" panose="02000503020000020003" pitchFamily="2" charset="0"/>
                <a:ea typeface="Avenir Book" charset="0"/>
                <a:cs typeface="Avenir Book" charset="0"/>
              </a:rPr>
              <a:t>—Thomas Hobbes, </a:t>
            </a:r>
            <a:r>
              <a:rPr lang="en-NZ" i="1" dirty="0">
                <a:latin typeface="Avenir Roman" panose="02000503020000020003" pitchFamily="2" charset="0"/>
                <a:ea typeface="Avenir Book" charset="0"/>
                <a:cs typeface="Avenir Book" charset="0"/>
              </a:rPr>
              <a:t>Leviathan</a:t>
            </a:r>
            <a:r>
              <a:rPr lang="en-NZ" dirty="0">
                <a:latin typeface="Avenir Roman" panose="02000503020000020003" pitchFamily="2" charset="0"/>
                <a:ea typeface="Avenir Book" charset="0"/>
                <a:cs typeface="Avenir Book" charset="0"/>
              </a:rPr>
              <a:t> (1641), chapter XIII.</a:t>
            </a:r>
            <a:endParaRPr lang="en-US" dirty="0">
              <a:latin typeface="Avenir Roman" panose="02000503020000020003" pitchFamily="2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150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5. Why would we fall into extreme conflict?</a:t>
            </a:r>
          </a:p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1. </a:t>
            </a:r>
            <a:r>
              <a:rPr lang="en-GB" i="1" dirty="0"/>
              <a:t>Scarcity breeds competition</a:t>
            </a:r>
            <a:r>
              <a:rPr lang="en-NZ" dirty="0"/>
              <a:t> 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2. </a:t>
            </a:r>
            <a:r>
              <a:rPr lang="en-GB" i="1" dirty="0"/>
              <a:t>Equality means vulnerability</a:t>
            </a:r>
            <a:r>
              <a:rPr lang="en-NZ" dirty="0"/>
              <a:t> 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3. </a:t>
            </a:r>
            <a:r>
              <a:rPr lang="en-GB" i="1" dirty="0"/>
              <a:t>Vulnerability breeds fear</a:t>
            </a:r>
            <a:r>
              <a:rPr lang="en-NZ" dirty="0"/>
              <a:t> </a:t>
            </a:r>
          </a:p>
          <a:p>
            <a:pPr lvl="1" algn="l"/>
            <a:endParaRPr lang="en-NZ" dirty="0">
              <a:latin typeface="Avenir Book" charset="0"/>
              <a:ea typeface="Avenir Book" charset="0"/>
              <a:cs typeface="Avenir Book" charset="0"/>
            </a:endParaRPr>
          </a:p>
          <a:p>
            <a:pPr lvl="1" algn="l"/>
            <a:r>
              <a:rPr lang="en-NZ" dirty="0">
                <a:latin typeface="Avenir Book" charset="0"/>
                <a:ea typeface="Avenir Book" charset="0"/>
                <a:cs typeface="Avenir Book" charset="0"/>
              </a:rPr>
              <a:t>		Responses: </a:t>
            </a:r>
          </a:p>
          <a:p>
            <a:pPr lvl="1" algn="l"/>
            <a:endParaRPr lang="en-NZ" dirty="0">
              <a:latin typeface="Avenir Book" charset="0"/>
              <a:ea typeface="Avenir Book" charset="0"/>
              <a:cs typeface="Avenir Book" charset="0"/>
            </a:endParaRPr>
          </a:p>
          <a:p>
            <a:pPr lvl="2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		Option 1. Pre-emptive attack</a:t>
            </a:r>
          </a:p>
          <a:p>
            <a:pPr lvl="1" algn="l"/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			Option 2. Establish a reputation for strength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EB996C-6996-E748-A239-B8B05A624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452" y="1676971"/>
            <a:ext cx="4302605" cy="254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926278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1048</TotalTime>
  <Words>800</Words>
  <Application>Microsoft Macintosh PowerPoint</Application>
  <PresentationFormat>Custom</PresentationFormat>
  <Paragraphs>97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View</vt:lpstr>
      <vt:lpstr>PHIL 103: Freedom, Rights and Justice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225/345: Power, critique and Emancipation</dc:title>
  <dc:creator>Microsoft Office User</dc:creator>
  <cp:lastModifiedBy>Jin Russell</cp:lastModifiedBy>
  <cp:revision>82</cp:revision>
  <dcterms:created xsi:type="dcterms:W3CDTF">2019-07-29T07:53:28Z</dcterms:created>
  <dcterms:modified xsi:type="dcterms:W3CDTF">2019-07-29T07:55:33Z</dcterms:modified>
</cp:coreProperties>
</file>