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20495C3-6012-4D88-96C9-F8E116F8810C}">
  <a:tblStyle styleId="{A20495C3-6012-4D88-96C9-F8E116F8810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N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NZ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" type="objOnly">
  <p:cSld name="OBJECT_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IP%2018783_Tapa" id="17" name="Google Shape;1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>
            <p:ph idx="1" type="body"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77" name="Google Shape;77;p11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IP%2018783_Tapa" id="23" name="Google Shape;2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51" name="Google Shape;51;p7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2" name="Google Shape;52;p7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53" name="Google Shape;53;p7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4" name="Google Shape;54;p7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69" name="Google Shape;69;p10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  <p:pic>
        <p:nvPicPr>
          <p:cNvPr descr="MAIP%2018783_Tapa"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Google Shape;97;p14"/>
          <p:cNvGraphicFramePr/>
          <p:nvPr/>
        </p:nvGraphicFramePr>
        <p:xfrm>
          <a:off x="557208" y="16209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{A20495C3-6012-4D88-96C9-F8E116F8810C}</a:tableStyleId>
              </a:tblPr>
              <a:tblGrid>
                <a:gridCol w="5819775"/>
                <a:gridCol w="5334000"/>
              </a:tblGrid>
              <a:tr h="147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2000" u="none" cap="none" strike="noStrik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These </a:t>
                      </a:r>
                      <a:r>
                        <a:rPr b="1" lang="en-NZ" sz="3200" u="none" cap="none" strike="noStrike">
                          <a:solidFill>
                            <a:srgbClr val="FF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Values</a:t>
                      </a:r>
                      <a:r>
                        <a:rPr b="1" lang="en-NZ" sz="1600" u="none" cap="none" strike="noStrik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 ……………..are lived through……….</a:t>
                      </a:r>
                      <a:endParaRPr/>
                    </a:p>
                  </a:txBody>
                  <a:tcPr marT="9525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3200" u="none" cap="none" strike="noStrike">
                          <a:solidFill>
                            <a:srgbClr val="FF00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Expressions</a:t>
                      </a:r>
                      <a:endParaRPr b="1" sz="1600" u="none" cap="none" strike="noStrike">
                        <a:solidFill>
                          <a:srgbClr val="FF0000"/>
                        </a:solidFill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9525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2000" u="none" cap="none" strike="noStrik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Manaakitanga</a:t>
                      </a:r>
                      <a:endParaRPr b="1" sz="1600" u="none" cap="none" strike="noStrike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1600" u="none" cap="none" strike="noStrik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Hospitality, kindness, generosity, support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 u="none" cap="none" strike="noStrike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9525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2000" u="none" cap="none" strike="noStrik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Embedding Culture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1600" u="none" cap="none" strike="noStrik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Students as culturally located individuals </a:t>
                      </a:r>
                      <a:endParaRPr/>
                    </a:p>
                  </a:txBody>
                  <a:tcPr marT="9525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CCFF"/>
                    </a:solidFill>
                  </a:tcPr>
                </a:tc>
              </a:tr>
              <a:tr h="8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2000" u="none" cap="none" strike="noStrik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Te Pae Tawhiti</a:t>
                      </a:r>
                      <a:endParaRPr b="1" sz="2000" u="none" cap="none" strike="noStrike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1600" u="none" cap="none" strike="noStrik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The distant horizon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 u="none" cap="none" strike="noStrike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9525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2000" u="none" cap="none" strike="noStrik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Encouraging Excellence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1600" u="none" cap="none" strike="noStrik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High expectation of students’ learning </a:t>
                      </a:r>
                      <a:endParaRPr/>
                    </a:p>
                  </a:txBody>
                  <a:tcPr marT="9525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323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2000" u="none" cap="none" strike="noStrik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Tauhi Vā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1600" u="none" cap="none" strike="noStrik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The space that relates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 u="none" cap="none" strike="noStrike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9525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2000" u="none" cap="none" strike="noStrik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Maintaining Relationships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1600" u="none" cap="none" strike="noStrik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Building ties between students and teachers</a:t>
                      </a:r>
                      <a:endParaRPr/>
                    </a:p>
                  </a:txBody>
                  <a:tcPr marT="9525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</a:tr>
              <a:tr h="29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2000" u="none" cap="none" strike="noStrik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Tuitui</a:t>
                      </a:r>
                      <a:endParaRPr b="1" sz="1600" u="none" cap="none" strike="noStrike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1600" u="none" cap="none" strike="noStrik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To bind together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 u="none" cap="none" strike="noStrike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9525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2000" u="none" cap="none" strike="noStrik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Engaging Students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1600" u="none" cap="none" strike="noStrik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Engaging teaching and useful feedback</a:t>
                      </a:r>
                      <a:endParaRPr/>
                    </a:p>
                  </a:txBody>
                  <a:tcPr marT="9525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3300"/>
                    </a:solidFill>
                  </a:tcPr>
                </a:tc>
              </a:tr>
              <a:tr h="17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2000" u="none" cap="none" strike="noStrik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Ako</a:t>
                      </a:r>
                      <a:endParaRPr b="1" sz="1600" u="none" cap="none" strike="noStrike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1600" u="none" cap="none" strike="noStrik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To teach and to learn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 u="none" cap="none" strike="noStrike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9525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F11B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2000" u="none" cap="none" strike="noStrik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Reciprocating Knowledge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1600" u="none" cap="none" strike="noStrik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Teachers and students learning together</a:t>
                      </a:r>
                      <a:endParaRPr/>
                    </a:p>
                  </a:txBody>
                  <a:tcPr marT="9525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F11B3"/>
                    </a:solidFill>
                  </a:tcPr>
                </a:tc>
              </a:tr>
              <a:tr h="142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2000" u="none" cap="none" strike="noStrik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Kotahitanga</a:t>
                      </a:r>
                      <a:endParaRPr b="1" sz="1600" u="none" cap="none" strike="noStrike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1600" u="none" cap="none" strike="noStrik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Unity and collective action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 u="none" cap="none" strike="noStrike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9525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2000" u="none" cap="none" strike="noStrik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Sharing Outcomes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Z" sz="1600" u="none" cap="none" strike="noStrik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Promoting, monitoring, and reflecting on outcomes</a:t>
                      </a:r>
                      <a:endParaRPr b="1" sz="1600" u="none" cap="none" strike="noStrike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T="9525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399FF"/>
                    </a:solidFill>
                  </a:tcPr>
                </a:tc>
              </a:tr>
            </a:tbl>
          </a:graphicData>
        </a:graphic>
      </p:graphicFrame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4608" y="248223"/>
            <a:ext cx="4678973" cy="1372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