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64" r:id="rId1"/>
  </p:sldMasterIdLst>
  <p:notesMasterIdLst>
    <p:notesMasterId r:id="rId13"/>
  </p:notesMasterIdLst>
  <p:sldIdLst>
    <p:sldId id="256" r:id="rId2"/>
    <p:sldId id="307" r:id="rId3"/>
    <p:sldId id="329" r:id="rId4"/>
    <p:sldId id="345" r:id="rId5"/>
    <p:sldId id="346" r:id="rId6"/>
    <p:sldId id="339" r:id="rId7"/>
    <p:sldId id="348" r:id="rId8"/>
    <p:sldId id="332" r:id="rId9"/>
    <p:sldId id="349" r:id="rId10"/>
    <p:sldId id="350" r:id="rId11"/>
    <p:sldId id="341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294"/>
    <p:restoredTop sz="94708"/>
  </p:normalViewPr>
  <p:slideViewPr>
    <p:cSldViewPr snapToGrid="0" snapToObjects="1">
      <p:cViewPr varScale="1">
        <p:scale>
          <a:sx n="88" d="100"/>
          <a:sy n="88" d="100"/>
        </p:scale>
        <p:origin x="752" y="1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1E7AD2-9AE1-0E4E-A453-70281A9D4A57}" type="datetimeFigureOut">
              <a:rPr lang="en-US" smtClean="0"/>
              <a:pPr/>
              <a:t>7/30/19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3ADD63-4A38-6A42-845B-F4705B7235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3884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9E016143-E03C-4CFD-AFDC-14E5BDEA754C}" type="datetimeFigureOut">
              <a:rPr lang="en-US" smtClean="0"/>
              <a:pPr/>
              <a:t>7/30/19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3E54A-A8CA-48C1-9504-691B58049D29}" type="datetimeFigureOut">
              <a:rPr lang="en-US" smtClean="0"/>
              <a:pPr/>
              <a:t>7/30/19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6C806-BBF7-471C-9527-881CE2266695}" type="datetimeFigureOut">
              <a:rPr lang="en-US" smtClean="0"/>
              <a:pPr/>
              <a:t>7/30/19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94063-DF36-4330-A365-08DA1FA5B7D6}" type="datetimeFigureOut">
              <a:rPr lang="en-US" smtClean="0"/>
              <a:pPr/>
              <a:t>7/30/19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A7C6C-0F39-4D70-8E8D-FE5B9C95FA73}" type="datetimeFigureOut">
              <a:rPr lang="en-US" smtClean="0"/>
              <a:pPr/>
              <a:t>7/30/19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FA4AC-08CC-42CE-BD01-C191750A04EC}" type="datetimeFigureOut">
              <a:rPr lang="en-US" smtClean="0"/>
              <a:pPr/>
              <a:t>7/30/19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7A723-92A7-435B-B681-F25B092FEFEB}" type="datetimeFigureOut">
              <a:rPr lang="en-US" smtClean="0"/>
              <a:pPr/>
              <a:t>7/30/19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70639-886C-4FCF-9EAB-ABB5DA3F3F4A}" type="datetimeFigureOut">
              <a:rPr lang="en-US" smtClean="0"/>
              <a:pPr/>
              <a:t>7/30/19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30651-31F4-45D2-98AE-A2108F41BC07}" type="datetimeFigureOut">
              <a:rPr lang="en-US" smtClean="0"/>
              <a:pPr/>
              <a:t>7/30/19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3789A-C914-4DB1-8815-80B5EC7335C5}" type="datetimeFigureOut">
              <a:rPr lang="en-US" smtClean="0"/>
              <a:pPr/>
              <a:t>7/30/19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440AA-91A0-436F-8FDB-C0F939DCAE21}" type="datetimeFigureOut">
              <a:rPr lang="en-US" smtClean="0"/>
              <a:pPr/>
              <a:t>7/30/19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0E59FD0C-5451-4CA0-86AF-E70AE3279989}" type="datetimeFigureOut">
              <a:rPr lang="en-US" smtClean="0"/>
              <a:pPr/>
              <a:t>7/30/19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9657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science.sciencemag.org/content/336/6083/829/" TargetMode="Externa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Avenir Book" charset="0"/>
                <a:ea typeface="Avenir Book" charset="0"/>
                <a:cs typeface="Avenir Book" charset="0"/>
              </a:rPr>
              <a:t>PHIL 103: Freedom, Rights and Justice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967782" cy="1691640"/>
          </a:xfrm>
        </p:spPr>
        <p:txBody>
          <a:bodyPr>
            <a:normAutofit/>
          </a:bodyPr>
          <a:lstStyle/>
          <a:p>
            <a:r>
              <a:rPr lang="en-AU" dirty="0" err="1">
                <a:latin typeface="Avenir Book" charset="0"/>
                <a:ea typeface="Avenir Book" charset="0"/>
                <a:cs typeface="Avenir Book" charset="0"/>
              </a:rPr>
              <a:t>Dr.</a:t>
            </a:r>
            <a:r>
              <a:rPr lang="en-AU" dirty="0">
                <a:latin typeface="Avenir Book" charset="0"/>
                <a:ea typeface="Avenir Book" charset="0"/>
                <a:cs typeface="Avenir Book" charset="0"/>
              </a:rPr>
              <a:t> Matheson Russell</a:t>
            </a:r>
            <a:endParaRPr lang="en-US" dirty="0">
              <a:latin typeface="Avenir Book" charset="0"/>
              <a:ea typeface="Avenir Book" charset="0"/>
              <a:cs typeface="Avenir Book" charset="0"/>
            </a:endParaRPr>
          </a:p>
          <a:p>
            <a:r>
              <a:rPr lang="en-AU" dirty="0">
                <a:latin typeface="Avenir Book" charset="0"/>
                <a:ea typeface="Avenir Book" charset="0"/>
                <a:cs typeface="Avenir Book" charset="0"/>
              </a:rPr>
              <a:t>Semester 2, 2019</a:t>
            </a:r>
            <a:endParaRPr lang="en-US" dirty="0">
              <a:latin typeface="Avenir Book" charset="0"/>
              <a:ea typeface="Avenir Book" charset="0"/>
              <a:cs typeface="Avenir Book" charset="0"/>
            </a:endParaRPr>
          </a:p>
          <a:p>
            <a:r>
              <a:rPr lang="en-AU" dirty="0">
                <a:latin typeface="Avenir Book" charset="0"/>
                <a:ea typeface="Avenir Book" charset="0"/>
                <a:cs typeface="Avenir Book" charset="0"/>
              </a:rPr>
              <a:t> </a:t>
            </a:r>
            <a:endParaRPr lang="en-US" dirty="0">
              <a:latin typeface="Avenir Book" charset="0"/>
              <a:ea typeface="Avenir Book" charset="0"/>
              <a:cs typeface="Avenir Book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70909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7">
            <a:extLst>
              <a:ext uri="{FF2B5EF4-FFF2-40B4-BE49-F238E27FC236}">
                <a16:creationId xmlns:a16="http://schemas.microsoft.com/office/drawing/2014/main" id="{2707EADC-320B-554F-BE4D-49D533B0F61B}"/>
              </a:ext>
            </a:extLst>
          </p:cNvPr>
          <p:cNvSpPr txBox="1">
            <a:spLocks/>
          </p:cNvSpPr>
          <p:nvPr/>
        </p:nvSpPr>
        <p:spPr>
          <a:xfrm>
            <a:off x="647271" y="733128"/>
            <a:ext cx="10941977" cy="60272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None/>
              <a:defRPr sz="2200" kern="1200" spc="10" baseline="0">
                <a:solidFill>
                  <a:schemeClr val="tx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>
                <a:solidFill>
                  <a:schemeClr val="tx1"/>
                </a:solidFill>
                <a:latin typeface="Avenir Book" charset="0"/>
                <a:ea typeface="Avenir Book" charset="0"/>
                <a:cs typeface="Avenir Book" charset="0"/>
              </a:rPr>
              <a:t>3. Critical perspectives on </a:t>
            </a:r>
            <a:r>
              <a:rPr lang="en-US" sz="3200" dirty="0" err="1">
                <a:solidFill>
                  <a:schemeClr val="tx1"/>
                </a:solidFill>
                <a:latin typeface="Avenir Book" charset="0"/>
                <a:ea typeface="Avenir Book" charset="0"/>
                <a:cs typeface="Avenir Book" charset="0"/>
              </a:rPr>
              <a:t>Pinker’s</a:t>
            </a:r>
            <a:r>
              <a:rPr lang="en-US" sz="3200" dirty="0">
                <a:solidFill>
                  <a:schemeClr val="tx1"/>
                </a:solidFill>
                <a:latin typeface="Avenir Book" charset="0"/>
                <a:ea typeface="Avenir Book" charset="0"/>
                <a:cs typeface="Avenir Book" charset="0"/>
              </a:rPr>
              <a:t> reconstruction</a:t>
            </a:r>
          </a:p>
          <a:p>
            <a:endParaRPr lang="en-US" dirty="0">
              <a:latin typeface="Avenir Book" charset="0"/>
              <a:ea typeface="Avenir Book" charset="0"/>
              <a:cs typeface="Avenir Book" charset="0"/>
            </a:endParaRPr>
          </a:p>
          <a:p>
            <a:r>
              <a:rPr lang="en-US" dirty="0">
                <a:latin typeface="Avenir Book" charset="0"/>
                <a:ea typeface="Avenir Book" charset="0"/>
                <a:cs typeface="Avenir Book" charset="0"/>
              </a:rPr>
              <a:t>Main sources:</a:t>
            </a:r>
          </a:p>
          <a:p>
            <a:endParaRPr lang="en-US" dirty="0">
              <a:latin typeface="Avenir Book" charset="0"/>
              <a:ea typeface="Avenir Book" charset="0"/>
              <a:cs typeface="Avenir Book" charset="0"/>
            </a:endParaRP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GB" dirty="0">
                <a:latin typeface="Avenir Roman" panose="02000503020000020003" pitchFamily="2" charset="0"/>
              </a:rPr>
              <a:t>Richard B. Lee, “</a:t>
            </a:r>
            <a:r>
              <a:rPr lang="en-US" dirty="0">
                <a:latin typeface="Avenir Roman" panose="02000503020000020003" pitchFamily="2" charset="0"/>
              </a:rPr>
              <a:t>Hunter-gatherers on the best-seller list: Steven Pinker and the “Bellicose School’s” treatment of forager violence,” </a:t>
            </a:r>
            <a:r>
              <a:rPr lang="en-US" i="1" dirty="0">
                <a:latin typeface="Avenir Roman" panose="02000503020000020003" pitchFamily="2" charset="0"/>
              </a:rPr>
              <a:t>Journal of Aggression, Conflict and Peace Research</a:t>
            </a:r>
            <a:r>
              <a:rPr lang="en-US" dirty="0">
                <a:latin typeface="Avenir Roman" panose="02000503020000020003" pitchFamily="2" charset="0"/>
              </a:rPr>
              <a:t> 6(4) </a:t>
            </a:r>
            <a:r>
              <a:rPr lang="en-GB" dirty="0">
                <a:latin typeface="Avenir Roman" panose="02000503020000020003" pitchFamily="2" charset="0"/>
              </a:rPr>
              <a:t>(2014): 216-28.</a:t>
            </a:r>
            <a:r>
              <a:rPr lang="en-NZ" dirty="0">
                <a:latin typeface="Avenir Roman" panose="02000503020000020003" pitchFamily="2" charset="0"/>
              </a:rPr>
              <a:t> 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endParaRPr lang="en-NZ" dirty="0">
              <a:latin typeface="Avenir Roman" panose="02000503020000020003" pitchFamily="2" charset="0"/>
            </a:endParaRP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GB" dirty="0">
                <a:latin typeface="Avenir Roman" panose="02000503020000020003" pitchFamily="2" charset="0"/>
              </a:rPr>
              <a:t>From Andrew Lawler, “The Battle Over Violence” in </a:t>
            </a:r>
            <a:r>
              <a:rPr lang="en-GB" i="1" dirty="0">
                <a:latin typeface="Avenir Roman" panose="02000503020000020003" pitchFamily="2" charset="0"/>
              </a:rPr>
              <a:t>Science </a:t>
            </a:r>
            <a:r>
              <a:rPr lang="en-GB" dirty="0">
                <a:latin typeface="Avenir Roman" panose="02000503020000020003" pitchFamily="2" charset="0"/>
              </a:rPr>
              <a:t>18 May 2012: </a:t>
            </a:r>
            <a:r>
              <a:rPr lang="en-US" dirty="0">
                <a:latin typeface="Avenir Roman" panose="02000503020000020003" pitchFamily="2" charset="0"/>
                <a:hlinkClick r:id="rId2"/>
              </a:rPr>
              <a:t>https://science.sciencemag.org/content/336/6083/829/</a:t>
            </a:r>
            <a:r>
              <a:rPr lang="en-GB" dirty="0">
                <a:latin typeface="Avenir Roman" panose="02000503020000020003" pitchFamily="2" charset="0"/>
              </a:rPr>
              <a:t>:</a:t>
            </a:r>
            <a:endParaRPr lang="en-NZ" dirty="0">
              <a:latin typeface="Avenir Roman" panose="02000503020000020003" pitchFamily="2" charset="0"/>
            </a:endParaRPr>
          </a:p>
          <a:p>
            <a:pPr marL="914400" lvl="1" indent="-457200" algn="l">
              <a:buFont typeface="Arial" panose="020B0604020202020204" pitchFamily="34" charset="0"/>
              <a:buChar char="•"/>
            </a:pPr>
            <a:endParaRPr lang="en-US" dirty="0">
              <a:latin typeface="Avenir Roman" panose="02000503020000020003" pitchFamily="2" charset="0"/>
              <a:ea typeface="Avenir Book" charset="0"/>
              <a:cs typeface="Avenir Book" charset="0"/>
            </a:endParaRPr>
          </a:p>
          <a:p>
            <a:pPr lvl="1" algn="l"/>
            <a:endParaRPr lang="en-US" dirty="0">
              <a:latin typeface="Avenir Book" charset="0"/>
              <a:ea typeface="Avenir Book" charset="0"/>
              <a:cs typeface="Avenir Book" charset="0"/>
            </a:endParaRPr>
          </a:p>
          <a:p>
            <a:pPr lvl="1" algn="l"/>
            <a:endParaRPr lang="en-US" dirty="0">
              <a:latin typeface="Avenir Book" charset="0"/>
              <a:ea typeface="Avenir Book" charset="0"/>
              <a:cs typeface="Avenir Book" charset="0"/>
            </a:endParaRPr>
          </a:p>
          <a:p>
            <a:pPr lvl="1" algn="l"/>
            <a:endParaRPr lang="en-US" dirty="0">
              <a:latin typeface="Avenir Book" charset="0"/>
              <a:ea typeface="Avenir Book" charset="0"/>
              <a:cs typeface="Avenir Book" charset="0"/>
            </a:endParaRPr>
          </a:p>
          <a:p>
            <a:endParaRPr lang="en-US" sz="3200" dirty="0">
              <a:latin typeface="Avenir Book" charset="0"/>
              <a:ea typeface="Avenir Book" charset="0"/>
              <a:cs typeface="Avenir 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01691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7">
            <a:extLst>
              <a:ext uri="{FF2B5EF4-FFF2-40B4-BE49-F238E27FC236}">
                <a16:creationId xmlns:a16="http://schemas.microsoft.com/office/drawing/2014/main" id="{2707EADC-320B-554F-BE4D-49D533B0F61B}"/>
              </a:ext>
            </a:extLst>
          </p:cNvPr>
          <p:cNvSpPr txBox="1">
            <a:spLocks/>
          </p:cNvSpPr>
          <p:nvPr/>
        </p:nvSpPr>
        <p:spPr>
          <a:xfrm>
            <a:off x="647271" y="733128"/>
            <a:ext cx="10941977" cy="602726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None/>
              <a:defRPr sz="2200" kern="1200" spc="10" baseline="0">
                <a:solidFill>
                  <a:schemeClr val="tx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>
                <a:solidFill>
                  <a:schemeClr val="tx1"/>
                </a:solidFill>
                <a:latin typeface="Avenir Book" charset="0"/>
                <a:ea typeface="Avenir Book" charset="0"/>
                <a:cs typeface="Avenir Book" charset="0"/>
              </a:rPr>
              <a:t>4. Reflections on the evidence</a:t>
            </a:r>
          </a:p>
          <a:p>
            <a:endParaRPr lang="en-US" dirty="0">
              <a:solidFill>
                <a:schemeClr val="tx1"/>
              </a:solidFill>
              <a:latin typeface="Avenir Roman" panose="02000503020000020003" pitchFamily="2" charset="0"/>
              <a:ea typeface="Avenir Book" charset="0"/>
              <a:cs typeface="Avenir Book" charset="0"/>
            </a:endParaRPr>
          </a:p>
          <a:p>
            <a:r>
              <a:rPr lang="en-GB" dirty="0">
                <a:solidFill>
                  <a:schemeClr val="tx1"/>
                </a:solidFill>
                <a:latin typeface="Avenir Roman" panose="02000503020000020003" pitchFamily="2" charset="0"/>
              </a:rPr>
              <a:t>The real problem: </a:t>
            </a:r>
            <a:endParaRPr lang="en-NZ" dirty="0">
              <a:solidFill>
                <a:schemeClr val="tx1"/>
              </a:solidFill>
              <a:latin typeface="Avenir Roman" panose="02000503020000020003" pitchFamily="2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  <a:latin typeface="Avenir Roman" panose="02000503020000020003" pitchFamily="2" charset="0"/>
              </a:rPr>
              <a:t>Not violence and predation among non-state societies per se; hunter-gatherer societies were not prone to violence, and conflict could be easily defused.</a:t>
            </a:r>
            <a:endParaRPr lang="en-NZ" dirty="0">
              <a:solidFill>
                <a:schemeClr val="tx1"/>
              </a:solidFill>
              <a:latin typeface="Avenir Roman" panose="02000503020000020003" pitchFamily="2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  <a:latin typeface="Avenir Roman" panose="02000503020000020003" pitchFamily="2" charset="0"/>
              </a:rPr>
              <a:t>Rather, solving the problems of conflict that was exacerbated by settled agriculture and the competition for land and resources that that brought about.</a:t>
            </a:r>
          </a:p>
          <a:p>
            <a:pPr lvl="0" algn="ctr"/>
            <a:endParaRPr lang="en-GB" sz="2400" i="1" dirty="0">
              <a:solidFill>
                <a:schemeClr val="tx1"/>
              </a:solidFill>
              <a:latin typeface="Avenir Roman" panose="02000503020000020003" pitchFamily="2" charset="0"/>
            </a:endParaRPr>
          </a:p>
          <a:p>
            <a:pPr lvl="0" algn="ctr"/>
            <a:r>
              <a:rPr lang="en-GB" sz="2400" i="1" dirty="0">
                <a:solidFill>
                  <a:schemeClr val="tx1"/>
                </a:solidFill>
                <a:latin typeface="Avenir Roman" panose="02000503020000020003" pitchFamily="2" charset="0"/>
              </a:rPr>
              <a:t>Conditions of scarcity and competition (often artificially created)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GB" i="1" dirty="0">
              <a:solidFill>
                <a:schemeClr val="tx1"/>
              </a:solidFill>
              <a:latin typeface="Avenir Roman" panose="02000503020000020003" pitchFamily="2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  <a:latin typeface="Avenir Roman" panose="02000503020000020003" pitchFamily="2" charset="0"/>
              </a:rPr>
              <a:t>The important question then is not whether we are more peaceable than our ancestors but whether life in </a:t>
            </a:r>
            <a:r>
              <a:rPr lang="en-GB" i="1" dirty="0">
                <a:solidFill>
                  <a:schemeClr val="tx1"/>
                </a:solidFill>
                <a:latin typeface="Avenir Roman" panose="02000503020000020003" pitchFamily="2" charset="0"/>
              </a:rPr>
              <a:t>modern complex and pluralistic</a:t>
            </a:r>
            <a:r>
              <a:rPr lang="en-GB" dirty="0">
                <a:solidFill>
                  <a:schemeClr val="tx1"/>
                </a:solidFill>
                <a:latin typeface="Avenir Roman" panose="02000503020000020003" pitchFamily="2" charset="0"/>
              </a:rPr>
              <a:t> societies would be prone to violence and conflict without the rule of law.</a:t>
            </a:r>
          </a:p>
          <a:p>
            <a:pPr lvl="0" algn="ctr"/>
            <a:endParaRPr lang="en-NZ" sz="2400" i="1" dirty="0">
              <a:solidFill>
                <a:schemeClr val="tx1"/>
              </a:solidFill>
              <a:latin typeface="Avenir Roman" panose="0200050302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5086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7">
            <a:extLst>
              <a:ext uri="{FF2B5EF4-FFF2-40B4-BE49-F238E27FC236}">
                <a16:creationId xmlns:a16="http://schemas.microsoft.com/office/drawing/2014/main" id="{2707EADC-320B-554F-BE4D-49D533B0F61B}"/>
              </a:ext>
            </a:extLst>
          </p:cNvPr>
          <p:cNvSpPr txBox="1">
            <a:spLocks/>
          </p:cNvSpPr>
          <p:nvPr/>
        </p:nvSpPr>
        <p:spPr>
          <a:xfrm>
            <a:off x="647271" y="733128"/>
            <a:ext cx="10941977" cy="60272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None/>
              <a:defRPr sz="2200" kern="1200" spc="10" baseline="0">
                <a:solidFill>
                  <a:schemeClr val="tx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000" dirty="0">
                <a:latin typeface="Avenir Book" charset="0"/>
                <a:ea typeface="Avenir Book" charset="0"/>
                <a:cs typeface="Avenir Book" charset="0"/>
              </a:rPr>
              <a:t>Lecture 4: </a:t>
            </a:r>
            <a:r>
              <a:rPr lang="en-US" sz="3000" dirty="0">
                <a:solidFill>
                  <a:schemeClr val="tx1"/>
                </a:solidFill>
                <a:latin typeface="Avenir Book" charset="0"/>
                <a:ea typeface="Avenir Book" charset="0"/>
                <a:cs typeface="Avenir Book" charset="0"/>
              </a:rPr>
              <a:t>The ‘state of nature’ thesis in historical perspective</a:t>
            </a:r>
          </a:p>
          <a:p>
            <a:endParaRPr lang="en-US" sz="3200" dirty="0">
              <a:latin typeface="Avenir Book" charset="0"/>
              <a:ea typeface="Avenir Book" charset="0"/>
              <a:cs typeface="Avenir Book" charset="0"/>
            </a:endParaRPr>
          </a:p>
          <a:p>
            <a:r>
              <a:rPr lang="en-US" dirty="0">
                <a:latin typeface="Avenir Book" charset="0"/>
                <a:ea typeface="Avenir Book" charset="0"/>
                <a:cs typeface="Avenir Book" charset="0"/>
              </a:rPr>
              <a:t>Outline:</a:t>
            </a:r>
          </a:p>
          <a:p>
            <a:pPr lvl="1" algn="l"/>
            <a:r>
              <a:rPr lang="en-US" dirty="0">
                <a:solidFill>
                  <a:schemeClr val="tx1"/>
                </a:solidFill>
                <a:latin typeface="Avenir Book" charset="0"/>
                <a:ea typeface="Avenir Book" charset="0"/>
                <a:cs typeface="Avenir Book" charset="0"/>
              </a:rPr>
              <a:t>1. The ‘state of nature’ and racial imaginaries</a:t>
            </a:r>
          </a:p>
          <a:p>
            <a:pPr lvl="1" algn="l"/>
            <a:r>
              <a:rPr lang="en-US" dirty="0">
                <a:solidFill>
                  <a:schemeClr val="tx1"/>
                </a:solidFill>
                <a:latin typeface="Avenir Book" charset="0"/>
                <a:ea typeface="Avenir Book" charset="0"/>
                <a:cs typeface="Avenir Book" charset="0"/>
              </a:rPr>
              <a:t>2. What does the evidence show? Steven </a:t>
            </a:r>
            <a:r>
              <a:rPr lang="en-US" dirty="0" err="1">
                <a:solidFill>
                  <a:schemeClr val="tx1"/>
                </a:solidFill>
                <a:latin typeface="Avenir Book" charset="0"/>
                <a:ea typeface="Avenir Book" charset="0"/>
                <a:cs typeface="Avenir Book" charset="0"/>
              </a:rPr>
              <a:t>Pinker’s</a:t>
            </a:r>
            <a:r>
              <a:rPr lang="en-US" dirty="0">
                <a:solidFill>
                  <a:schemeClr val="tx1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en-US" i="1" dirty="0">
                <a:solidFill>
                  <a:schemeClr val="tx1"/>
                </a:solidFill>
                <a:latin typeface="Avenir Book" charset="0"/>
                <a:ea typeface="Avenir Book" charset="0"/>
                <a:cs typeface="Avenir Book" charset="0"/>
              </a:rPr>
              <a:t>Better Angels of Our Nature</a:t>
            </a:r>
            <a:endParaRPr lang="en-US" dirty="0">
              <a:solidFill>
                <a:schemeClr val="tx1"/>
              </a:solidFill>
              <a:latin typeface="Avenir Book" charset="0"/>
              <a:ea typeface="Avenir Book" charset="0"/>
              <a:cs typeface="Avenir Book" charset="0"/>
            </a:endParaRPr>
          </a:p>
          <a:p>
            <a:pPr lvl="1" algn="l"/>
            <a:r>
              <a:rPr lang="en-US" dirty="0">
                <a:solidFill>
                  <a:schemeClr val="tx1"/>
                </a:solidFill>
                <a:latin typeface="Avenir Book" charset="0"/>
                <a:ea typeface="Avenir Book" charset="0"/>
                <a:cs typeface="Avenir Book" charset="0"/>
              </a:rPr>
              <a:t>3. Critical perspectives on </a:t>
            </a:r>
            <a:r>
              <a:rPr lang="en-US" dirty="0" err="1">
                <a:solidFill>
                  <a:schemeClr val="tx1"/>
                </a:solidFill>
                <a:latin typeface="Avenir Book" charset="0"/>
                <a:ea typeface="Avenir Book" charset="0"/>
                <a:cs typeface="Avenir Book" charset="0"/>
              </a:rPr>
              <a:t>Pinker’s</a:t>
            </a:r>
            <a:r>
              <a:rPr lang="en-US" dirty="0">
                <a:solidFill>
                  <a:schemeClr val="tx1"/>
                </a:solidFill>
                <a:latin typeface="Avenir Book" charset="0"/>
                <a:ea typeface="Avenir Book" charset="0"/>
                <a:cs typeface="Avenir Book" charset="0"/>
              </a:rPr>
              <a:t> reconstruction</a:t>
            </a:r>
          </a:p>
          <a:p>
            <a:pPr lvl="1" algn="l"/>
            <a:r>
              <a:rPr lang="en-US" dirty="0">
                <a:solidFill>
                  <a:schemeClr val="tx1"/>
                </a:solidFill>
                <a:latin typeface="Avenir Book" charset="0"/>
                <a:ea typeface="Avenir Book" charset="0"/>
                <a:cs typeface="Avenir Book" charset="0"/>
              </a:rPr>
              <a:t>4. Reflections on the evidence</a:t>
            </a:r>
          </a:p>
          <a:p>
            <a:pPr lvl="1" algn="l"/>
            <a:endParaRPr lang="en-US" sz="3200" dirty="0">
              <a:latin typeface="Avenir Book" charset="0"/>
              <a:ea typeface="Avenir Book" charset="0"/>
              <a:cs typeface="Avenir 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72750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7">
            <a:extLst>
              <a:ext uri="{FF2B5EF4-FFF2-40B4-BE49-F238E27FC236}">
                <a16:creationId xmlns:a16="http://schemas.microsoft.com/office/drawing/2014/main" id="{2707EADC-320B-554F-BE4D-49D533B0F61B}"/>
              </a:ext>
            </a:extLst>
          </p:cNvPr>
          <p:cNvSpPr txBox="1">
            <a:spLocks/>
          </p:cNvSpPr>
          <p:nvPr/>
        </p:nvSpPr>
        <p:spPr>
          <a:xfrm>
            <a:off x="647271" y="733128"/>
            <a:ext cx="10941977" cy="60272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None/>
              <a:defRPr sz="2200" kern="1200" spc="10" baseline="0">
                <a:solidFill>
                  <a:schemeClr val="tx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>
                <a:solidFill>
                  <a:schemeClr val="tx1"/>
                </a:solidFill>
                <a:latin typeface="Avenir Book" charset="0"/>
                <a:ea typeface="Avenir Book" charset="0"/>
                <a:cs typeface="Avenir Book" charset="0"/>
              </a:rPr>
              <a:t>1. The ‘state of nature’ and racial imaginaries</a:t>
            </a:r>
          </a:p>
          <a:p>
            <a:pPr marL="457200" indent="-457200">
              <a:buAutoNum type="arabicPeriod"/>
            </a:pPr>
            <a:endParaRPr lang="en-US" dirty="0">
              <a:latin typeface="Avenir Book" charset="0"/>
              <a:ea typeface="Avenir Book" charset="0"/>
              <a:cs typeface="Avenir Book" charset="0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latin typeface="Avenir Book" charset="0"/>
                <a:ea typeface="Avenir Book" charset="0"/>
                <a:cs typeface="Avenir Book" charset="0"/>
              </a:rPr>
              <a:t>Western political philosophy is tainted by racialized stereotypes of ‘primitive’ or ‘savage’ peoples in other parts of the world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72CCBD1-FC6E-C943-A6AD-0F9793D036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24126" y="2699321"/>
            <a:ext cx="2438400" cy="33909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0905E32-45AA-B144-915E-B1290CFB1A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2075" y="2697333"/>
            <a:ext cx="3217588" cy="339288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EF5030FF-9571-9C46-8133-3731C4AA67F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45668" y="2697333"/>
            <a:ext cx="2931719" cy="3392888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0B5F9BDC-0AFE-AF47-9556-01A43C7ED518}"/>
              </a:ext>
            </a:extLst>
          </p:cNvPr>
          <p:cNvSpPr txBox="1"/>
          <p:nvPr/>
        </p:nvSpPr>
        <p:spPr>
          <a:xfrm>
            <a:off x="780836" y="6174769"/>
            <a:ext cx="114111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 Thomas Hobbes (1588-1679)			John Locke (1632-1704)		Jean-Jacques Rousseau (1712-1778)  </a:t>
            </a:r>
          </a:p>
        </p:txBody>
      </p:sp>
    </p:spTree>
    <p:extLst>
      <p:ext uri="{BB962C8B-B14F-4D97-AF65-F5344CB8AC3E}">
        <p14:creationId xmlns:p14="http://schemas.microsoft.com/office/powerpoint/2010/main" val="13336108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7">
            <a:extLst>
              <a:ext uri="{FF2B5EF4-FFF2-40B4-BE49-F238E27FC236}">
                <a16:creationId xmlns:a16="http://schemas.microsoft.com/office/drawing/2014/main" id="{2707EADC-320B-554F-BE4D-49D533B0F61B}"/>
              </a:ext>
            </a:extLst>
          </p:cNvPr>
          <p:cNvSpPr txBox="1">
            <a:spLocks/>
          </p:cNvSpPr>
          <p:nvPr/>
        </p:nvSpPr>
        <p:spPr>
          <a:xfrm>
            <a:off x="647271" y="733128"/>
            <a:ext cx="10941977" cy="60272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None/>
              <a:defRPr sz="2200" kern="1200" spc="10" baseline="0">
                <a:solidFill>
                  <a:schemeClr val="tx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>
                <a:solidFill>
                  <a:schemeClr val="tx1"/>
                </a:solidFill>
                <a:latin typeface="Avenir Book" charset="0"/>
                <a:ea typeface="Avenir Book" charset="0"/>
                <a:cs typeface="Avenir Book" charset="0"/>
              </a:rPr>
              <a:t>1. The ‘state of nature’ and racial imaginaries</a:t>
            </a:r>
          </a:p>
          <a:p>
            <a:pPr marL="457200" indent="-457200">
              <a:buAutoNum type="arabicPeriod"/>
            </a:pPr>
            <a:endParaRPr lang="en-US" dirty="0">
              <a:latin typeface="Avenir Book" charset="0"/>
              <a:ea typeface="Avenir Book" charset="0"/>
              <a:cs typeface="Avenir Book" charset="0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latin typeface="Avenir Book" charset="0"/>
                <a:ea typeface="Avenir Book" charset="0"/>
                <a:cs typeface="Avenir Book" charset="0"/>
              </a:rPr>
              <a:t>Western political philosophy is tainted by racialized stereotypes of ‘primitive’ or ‘savage’ peoples in other parts of the world</a:t>
            </a:r>
          </a:p>
          <a:p>
            <a:pPr marL="457200" indent="-457200">
              <a:buAutoNum type="arabicPeriod"/>
            </a:pPr>
            <a:endParaRPr lang="en-US" dirty="0">
              <a:latin typeface="Avenir Book" charset="0"/>
              <a:ea typeface="Avenir Book" charset="0"/>
              <a:cs typeface="Avenir Book" charset="0"/>
            </a:endParaRPr>
          </a:p>
          <a:p>
            <a:pPr marL="457200" indent="-457200">
              <a:buAutoNum type="arabicPeriod"/>
            </a:pPr>
            <a:endParaRPr lang="en-US" dirty="0">
              <a:latin typeface="Avenir Book" charset="0"/>
              <a:ea typeface="Avenir Book" charset="0"/>
              <a:cs typeface="Avenir Book" charset="0"/>
            </a:endParaRPr>
          </a:p>
          <a:p>
            <a:pPr marL="457200" indent="-457200">
              <a:buAutoNum type="arabicPeriod"/>
            </a:pPr>
            <a:endParaRPr lang="en-US" dirty="0">
              <a:latin typeface="Avenir Book" charset="0"/>
              <a:ea typeface="Avenir Book" charset="0"/>
              <a:cs typeface="Avenir Book" charset="0"/>
            </a:endParaRPr>
          </a:p>
          <a:p>
            <a:pPr marL="914400" lvl="1" indent="-457200">
              <a:buFont typeface="+mj-lt"/>
              <a:buAutoNum type="arabicPeriod" startAt="2"/>
            </a:pPr>
            <a:r>
              <a:rPr lang="en-US" dirty="0">
                <a:latin typeface="Avenir Book" charset="0"/>
                <a:ea typeface="Avenir Book" charset="0"/>
                <a:cs typeface="Avenir Book" charset="0"/>
              </a:rPr>
              <a:t>Tribal societies do </a:t>
            </a:r>
            <a:r>
              <a:rPr lang="en-US" dirty="0">
                <a:solidFill>
                  <a:srgbClr val="FFFF00"/>
                </a:solidFill>
                <a:latin typeface="Avenir Book" charset="0"/>
                <a:ea typeface="Avenir Book" charset="0"/>
                <a:cs typeface="Avenir Book" charset="0"/>
              </a:rPr>
              <a:t>not</a:t>
            </a:r>
            <a:r>
              <a:rPr lang="en-US" dirty="0">
                <a:latin typeface="Avenir Book" charset="0"/>
                <a:ea typeface="Avenir Book" charset="0"/>
                <a:cs typeface="Avenir Book" charset="0"/>
              </a:rPr>
              <a:t> live in a state of nature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8F6888BA-D4FA-2448-921D-30EC07F10180}"/>
              </a:ext>
            </a:extLst>
          </p:cNvPr>
          <p:cNvSpPr/>
          <p:nvPr/>
        </p:nvSpPr>
        <p:spPr>
          <a:xfrm>
            <a:off x="2547991" y="2763750"/>
            <a:ext cx="2116476" cy="10376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Customs, rituals, practices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83A73B7F-8CDE-184F-894A-35C6CF263077}"/>
              </a:ext>
            </a:extLst>
          </p:cNvPr>
          <p:cNvSpPr/>
          <p:nvPr/>
        </p:nvSpPr>
        <p:spPr>
          <a:xfrm>
            <a:off x="5506949" y="2763750"/>
            <a:ext cx="2116476" cy="10376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Structures of political power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53D31F72-21A7-E749-8EB5-2B80BE130D9B}"/>
              </a:ext>
            </a:extLst>
          </p:cNvPr>
          <p:cNvSpPr/>
          <p:nvPr/>
        </p:nvSpPr>
        <p:spPr>
          <a:xfrm>
            <a:off x="8548098" y="2763750"/>
            <a:ext cx="2116476" cy="10376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Forms of law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A71E5075-18DB-0B4D-AADD-97D863F63E32}"/>
              </a:ext>
            </a:extLst>
          </p:cNvPr>
          <p:cNvSpPr/>
          <p:nvPr/>
        </p:nvSpPr>
        <p:spPr>
          <a:xfrm>
            <a:off x="4032607" y="4617497"/>
            <a:ext cx="5065159" cy="12241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But no institutionalized means for enforcing law (police force, standing army)</a:t>
            </a:r>
          </a:p>
        </p:txBody>
      </p:sp>
    </p:spTree>
    <p:extLst>
      <p:ext uri="{BB962C8B-B14F-4D97-AF65-F5344CB8AC3E}">
        <p14:creationId xmlns:p14="http://schemas.microsoft.com/office/powerpoint/2010/main" val="20874649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7">
            <a:extLst>
              <a:ext uri="{FF2B5EF4-FFF2-40B4-BE49-F238E27FC236}">
                <a16:creationId xmlns:a16="http://schemas.microsoft.com/office/drawing/2014/main" id="{2707EADC-320B-554F-BE4D-49D533B0F61B}"/>
              </a:ext>
            </a:extLst>
          </p:cNvPr>
          <p:cNvSpPr txBox="1">
            <a:spLocks/>
          </p:cNvSpPr>
          <p:nvPr/>
        </p:nvSpPr>
        <p:spPr>
          <a:xfrm>
            <a:off x="647271" y="733128"/>
            <a:ext cx="10941977" cy="60272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None/>
              <a:defRPr sz="2200" kern="1200" spc="10" baseline="0">
                <a:solidFill>
                  <a:schemeClr val="tx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>
                <a:solidFill>
                  <a:schemeClr val="tx1"/>
                </a:solidFill>
                <a:latin typeface="Avenir Book" charset="0"/>
                <a:ea typeface="Avenir Book" charset="0"/>
                <a:cs typeface="Avenir Book" charset="0"/>
              </a:rPr>
              <a:t>1. The ‘state of nature’ and racial imaginaries</a:t>
            </a:r>
          </a:p>
          <a:p>
            <a:pPr marL="457200" indent="-457200">
              <a:buAutoNum type="arabicPeriod"/>
            </a:pPr>
            <a:endParaRPr lang="en-US" dirty="0">
              <a:latin typeface="Avenir Book" charset="0"/>
              <a:ea typeface="Avenir Book" charset="0"/>
              <a:cs typeface="Avenir Book" charset="0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latin typeface="Avenir Book" charset="0"/>
                <a:ea typeface="Avenir Book" charset="0"/>
                <a:cs typeface="Avenir Book" charset="0"/>
              </a:rPr>
              <a:t>Western political philosophy is tainted by racialized stereotypes of ‘primitive’ or ‘savage’ peoples in other parts of the world</a:t>
            </a:r>
          </a:p>
          <a:p>
            <a:pPr marL="457200" indent="-457200">
              <a:buAutoNum type="arabicPeriod"/>
            </a:pPr>
            <a:endParaRPr lang="en-US" dirty="0">
              <a:latin typeface="Avenir Book" charset="0"/>
              <a:ea typeface="Avenir Book" charset="0"/>
              <a:cs typeface="Avenir Book" charset="0"/>
            </a:endParaRPr>
          </a:p>
          <a:p>
            <a:pPr marL="914400" lvl="1" indent="-457200">
              <a:buFont typeface="+mj-lt"/>
              <a:buAutoNum type="arabicPeriod" startAt="2"/>
            </a:pPr>
            <a:r>
              <a:rPr lang="en-US" dirty="0">
                <a:latin typeface="Avenir Book" charset="0"/>
                <a:ea typeface="Avenir Book" charset="0"/>
                <a:cs typeface="Avenir Book" charset="0"/>
              </a:rPr>
              <a:t>Tribal societies do </a:t>
            </a:r>
            <a:r>
              <a:rPr lang="en-US" dirty="0">
                <a:solidFill>
                  <a:srgbClr val="FFFF00"/>
                </a:solidFill>
                <a:latin typeface="Avenir Book" charset="0"/>
                <a:ea typeface="Avenir Book" charset="0"/>
                <a:cs typeface="Avenir Book" charset="0"/>
              </a:rPr>
              <a:t>not</a:t>
            </a:r>
            <a:r>
              <a:rPr lang="en-US" dirty="0">
                <a:latin typeface="Avenir Book" charset="0"/>
                <a:ea typeface="Avenir Book" charset="0"/>
                <a:cs typeface="Avenir Book" charset="0"/>
              </a:rPr>
              <a:t> live in a state of nature</a:t>
            </a:r>
          </a:p>
          <a:p>
            <a:pPr marL="914400" lvl="1" indent="-457200">
              <a:buFont typeface="+mj-lt"/>
              <a:buAutoNum type="arabicPeriod" startAt="2"/>
            </a:pPr>
            <a:endParaRPr lang="en-US" dirty="0">
              <a:latin typeface="Avenir Book" charset="0"/>
              <a:ea typeface="Avenir Book" charset="0"/>
              <a:cs typeface="Avenir Book" charset="0"/>
            </a:endParaRPr>
          </a:p>
          <a:p>
            <a:pPr marL="914400" lvl="1" indent="-457200">
              <a:buFont typeface="+mj-lt"/>
              <a:buAutoNum type="arabicPeriod" startAt="2"/>
            </a:pPr>
            <a:endParaRPr lang="en-US" dirty="0">
              <a:latin typeface="Avenir Book" charset="0"/>
              <a:ea typeface="Avenir Book" charset="0"/>
              <a:cs typeface="Avenir Book" charset="0"/>
            </a:endParaRPr>
          </a:p>
          <a:p>
            <a:pPr marL="914400" lvl="1" indent="-457200">
              <a:buFont typeface="+mj-lt"/>
              <a:buAutoNum type="arabicPeriod" startAt="2"/>
            </a:pPr>
            <a:r>
              <a:rPr lang="en-US" dirty="0">
                <a:latin typeface="Avenir Book" charset="0"/>
                <a:ea typeface="Avenir Book" charset="0"/>
                <a:cs typeface="Avenir Book" charset="0"/>
              </a:rPr>
              <a:t>Images of the ‘state of nature’ have helped to justify </a:t>
            </a:r>
            <a:r>
              <a:rPr lang="en-US" dirty="0">
                <a:solidFill>
                  <a:srgbClr val="FFFF00"/>
                </a:solidFill>
                <a:latin typeface="Avenir Book" charset="0"/>
                <a:ea typeface="Avenir Book" charset="0"/>
                <a:cs typeface="Avenir Book" charset="0"/>
              </a:rPr>
              <a:t>colonial imperialism</a:t>
            </a:r>
            <a:r>
              <a:rPr lang="en-US" dirty="0">
                <a:latin typeface="Avenir Book" charset="0"/>
                <a:ea typeface="Avenir Book" charset="0"/>
                <a:cs typeface="Avenir Book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289988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7">
            <a:extLst>
              <a:ext uri="{FF2B5EF4-FFF2-40B4-BE49-F238E27FC236}">
                <a16:creationId xmlns:a16="http://schemas.microsoft.com/office/drawing/2014/main" id="{2707EADC-320B-554F-BE4D-49D533B0F61B}"/>
              </a:ext>
            </a:extLst>
          </p:cNvPr>
          <p:cNvSpPr txBox="1">
            <a:spLocks/>
          </p:cNvSpPr>
          <p:nvPr/>
        </p:nvSpPr>
        <p:spPr>
          <a:xfrm>
            <a:off x="647271" y="733128"/>
            <a:ext cx="10941977" cy="60272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None/>
              <a:defRPr sz="2200" kern="1200" spc="10" baseline="0">
                <a:solidFill>
                  <a:schemeClr val="tx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>
                <a:solidFill>
                  <a:schemeClr val="tx1"/>
                </a:solidFill>
                <a:latin typeface="Avenir Book" charset="0"/>
                <a:ea typeface="Avenir Book" charset="0"/>
                <a:cs typeface="Avenir Book" charset="0"/>
              </a:rPr>
              <a:t>2. What does the evidence show? Steven </a:t>
            </a:r>
            <a:r>
              <a:rPr lang="en-US" sz="3200" dirty="0" err="1">
                <a:solidFill>
                  <a:schemeClr val="tx1"/>
                </a:solidFill>
                <a:latin typeface="Avenir Book" charset="0"/>
                <a:ea typeface="Avenir Book" charset="0"/>
                <a:cs typeface="Avenir Book" charset="0"/>
              </a:rPr>
              <a:t>Pinker’s</a:t>
            </a:r>
            <a:r>
              <a:rPr lang="en-US" sz="3200" dirty="0">
                <a:solidFill>
                  <a:schemeClr val="tx1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en-US" sz="3200" i="1" dirty="0">
                <a:solidFill>
                  <a:schemeClr val="tx1"/>
                </a:solidFill>
                <a:latin typeface="Avenir Book" charset="0"/>
                <a:ea typeface="Avenir Book" charset="0"/>
                <a:cs typeface="Avenir Book" charset="0"/>
              </a:rPr>
              <a:t>Better Angels of Our Nature</a:t>
            </a:r>
            <a:endParaRPr lang="en-US" sz="3200" dirty="0">
              <a:solidFill>
                <a:schemeClr val="tx1"/>
              </a:solidFill>
              <a:latin typeface="Avenir Book" charset="0"/>
              <a:ea typeface="Avenir Book" charset="0"/>
              <a:cs typeface="Avenir Book" charset="0"/>
            </a:endParaRPr>
          </a:p>
          <a:p>
            <a:endParaRPr lang="en-US" sz="3200" dirty="0">
              <a:latin typeface="Avenir Book" charset="0"/>
              <a:ea typeface="Avenir Book" charset="0"/>
              <a:cs typeface="Avenir Book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E1F8E3D-07E3-8B4E-AE14-9A168A8F8B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270" y="1876244"/>
            <a:ext cx="4397561" cy="4397561"/>
          </a:xfrm>
          <a:prstGeom prst="rect">
            <a:avLst/>
          </a:prstGeom>
        </p:spPr>
      </p:pic>
      <p:sp>
        <p:nvSpPr>
          <p:cNvPr id="9" name="Subtitle 7">
            <a:extLst>
              <a:ext uri="{FF2B5EF4-FFF2-40B4-BE49-F238E27FC236}">
                <a16:creationId xmlns:a16="http://schemas.microsoft.com/office/drawing/2014/main" id="{9B7D1597-4169-7A40-8E46-AE2B9362F0C0}"/>
              </a:ext>
            </a:extLst>
          </p:cNvPr>
          <p:cNvSpPr txBox="1">
            <a:spLocks/>
          </p:cNvSpPr>
          <p:nvPr/>
        </p:nvSpPr>
        <p:spPr>
          <a:xfrm>
            <a:off x="5256807" y="1876245"/>
            <a:ext cx="6205728" cy="50820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None/>
              <a:defRPr sz="2200" kern="1200" spc="10" baseline="0">
                <a:solidFill>
                  <a:schemeClr val="tx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Avenir Book" charset="0"/>
                <a:ea typeface="Avenir Book" charset="0"/>
                <a:cs typeface="Avenir Book" charset="0"/>
              </a:rPr>
              <a:t>Steven Pinker, </a:t>
            </a:r>
            <a:r>
              <a:rPr lang="en-US" i="1" dirty="0">
                <a:latin typeface="Avenir Book" charset="0"/>
                <a:ea typeface="Avenir Book" charset="0"/>
                <a:cs typeface="Avenir Book" charset="0"/>
              </a:rPr>
              <a:t>The Better Angels of Our Nature: Why Violence Has Declined</a:t>
            </a:r>
            <a:r>
              <a:rPr lang="en-US" dirty="0">
                <a:latin typeface="Avenir Book" charset="0"/>
                <a:ea typeface="Avenir Book" charset="0"/>
                <a:cs typeface="Avenir Book" charset="0"/>
              </a:rPr>
              <a:t>. Penguin, 2011.</a:t>
            </a:r>
            <a:endParaRPr lang="en-US" sz="3200" dirty="0">
              <a:latin typeface="Avenir Book" charset="0"/>
              <a:ea typeface="Avenir Book" charset="0"/>
              <a:cs typeface="Avenir Book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1E72A81-AE6D-E24A-A988-01C123F199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82683" y="3103530"/>
            <a:ext cx="4365353" cy="3170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17509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7">
            <a:extLst>
              <a:ext uri="{FF2B5EF4-FFF2-40B4-BE49-F238E27FC236}">
                <a16:creationId xmlns:a16="http://schemas.microsoft.com/office/drawing/2014/main" id="{2707EADC-320B-554F-BE4D-49D533B0F61B}"/>
              </a:ext>
            </a:extLst>
          </p:cNvPr>
          <p:cNvSpPr txBox="1">
            <a:spLocks/>
          </p:cNvSpPr>
          <p:nvPr/>
        </p:nvSpPr>
        <p:spPr>
          <a:xfrm>
            <a:off x="647271" y="733128"/>
            <a:ext cx="10941977" cy="60272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None/>
              <a:defRPr sz="2200" kern="1200" spc="10" baseline="0">
                <a:solidFill>
                  <a:schemeClr val="tx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>
                <a:solidFill>
                  <a:schemeClr val="tx1"/>
                </a:solidFill>
                <a:latin typeface="Avenir Book" charset="0"/>
                <a:ea typeface="Avenir Book" charset="0"/>
                <a:cs typeface="Avenir Book" charset="0"/>
              </a:rPr>
              <a:t>2. What does the evidence show? Steven </a:t>
            </a:r>
            <a:r>
              <a:rPr lang="en-US" sz="3200" dirty="0" err="1">
                <a:solidFill>
                  <a:schemeClr val="tx1"/>
                </a:solidFill>
                <a:latin typeface="Avenir Book" charset="0"/>
                <a:ea typeface="Avenir Book" charset="0"/>
                <a:cs typeface="Avenir Book" charset="0"/>
              </a:rPr>
              <a:t>Pinker’s</a:t>
            </a:r>
            <a:r>
              <a:rPr lang="en-US" sz="3200" dirty="0">
                <a:solidFill>
                  <a:schemeClr val="tx1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en-US" sz="3200" i="1" dirty="0">
                <a:solidFill>
                  <a:schemeClr val="tx1"/>
                </a:solidFill>
                <a:latin typeface="Avenir Book" charset="0"/>
                <a:ea typeface="Avenir Book" charset="0"/>
                <a:cs typeface="Avenir Book" charset="0"/>
              </a:rPr>
              <a:t>Better Angels of Our Nature</a:t>
            </a:r>
            <a:endParaRPr lang="en-US" sz="3200" dirty="0">
              <a:solidFill>
                <a:schemeClr val="tx1"/>
              </a:solidFill>
              <a:latin typeface="Avenir Book" charset="0"/>
              <a:ea typeface="Avenir Book" charset="0"/>
              <a:cs typeface="Avenir Book" charset="0"/>
            </a:endParaRPr>
          </a:p>
          <a:p>
            <a:endParaRPr lang="en-US" sz="3200" dirty="0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0841E92-142B-EF49-9C30-7FEAF8A41CF7}"/>
              </a:ext>
            </a:extLst>
          </p:cNvPr>
          <p:cNvSpPr/>
          <p:nvPr/>
        </p:nvSpPr>
        <p:spPr>
          <a:xfrm>
            <a:off x="1227909" y="2038600"/>
            <a:ext cx="10189027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sz="2400" dirty="0">
                <a:solidFill>
                  <a:schemeClr val="tx1">
                    <a:lumMod val="75000"/>
                  </a:schemeClr>
                </a:solidFill>
                <a:latin typeface="Avenir Roman" panose="02000503020000020003" pitchFamily="2" charset="0"/>
                <a:ea typeface="Calibri" panose="020F0502020204030204" pitchFamily="34" charset="0"/>
                <a:cs typeface="Times New Roman" pitchFamily="2" charset="0"/>
              </a:rPr>
              <a:t>“The improved odds of a natural death came with another price, captured by the Roman historian Tacitus: ‘</a:t>
            </a:r>
            <a:r>
              <a:rPr lang="en-GB" sz="2400" b="1" i="1" dirty="0">
                <a:solidFill>
                  <a:schemeClr val="tx1">
                    <a:lumMod val="75000"/>
                  </a:schemeClr>
                </a:solidFill>
                <a:latin typeface="Avenir Roman" panose="02000503020000020003" pitchFamily="2" charset="0"/>
                <a:ea typeface="Calibri" panose="020F0502020204030204" pitchFamily="34" charset="0"/>
                <a:cs typeface="Times New Roman" pitchFamily="2" charset="0"/>
              </a:rPr>
              <a:t>Formerly we suffered from crimes; now we suffer from laws</a:t>
            </a:r>
            <a:r>
              <a:rPr lang="en-GB" sz="2400" i="1" dirty="0">
                <a:solidFill>
                  <a:schemeClr val="tx1">
                    <a:lumMod val="75000"/>
                  </a:schemeClr>
                </a:solidFill>
                <a:latin typeface="Avenir Roman" panose="02000503020000020003" pitchFamily="2" charset="0"/>
                <a:ea typeface="Calibri" panose="020F0502020204030204" pitchFamily="34" charset="0"/>
                <a:cs typeface="Times New Roman" pitchFamily="2" charset="0"/>
              </a:rPr>
              <a:t>.</a:t>
            </a:r>
            <a:r>
              <a:rPr lang="en-GB" sz="2400" dirty="0">
                <a:solidFill>
                  <a:schemeClr val="tx1">
                    <a:lumMod val="75000"/>
                  </a:schemeClr>
                </a:solidFill>
                <a:latin typeface="Avenir Roman" panose="02000503020000020003" pitchFamily="2" charset="0"/>
                <a:ea typeface="Calibri" panose="020F0502020204030204" pitchFamily="34" charset="0"/>
                <a:cs typeface="Times New Roman" pitchFamily="2" charset="0"/>
              </a:rPr>
              <a:t>’ …When it came to violence, then, the first Leviathans solved one problem but created another. People were less likely to become victims of homicide or casualties of war; but they were now under the thumbs of tyrants, clerics, and </a:t>
            </a:r>
            <a:r>
              <a:rPr lang="en-GB" sz="2400" dirty="0" err="1">
                <a:solidFill>
                  <a:schemeClr val="tx1">
                    <a:lumMod val="75000"/>
                  </a:schemeClr>
                </a:solidFill>
                <a:latin typeface="Avenir Roman" panose="02000503020000020003" pitchFamily="2" charset="0"/>
                <a:ea typeface="Calibri" panose="020F0502020204030204" pitchFamily="34" charset="0"/>
                <a:cs typeface="Times New Roman" pitchFamily="2" charset="0"/>
              </a:rPr>
              <a:t>kleptocrats</a:t>
            </a:r>
            <a:r>
              <a:rPr lang="en-GB" sz="2400" dirty="0">
                <a:solidFill>
                  <a:schemeClr val="tx1">
                    <a:lumMod val="75000"/>
                  </a:schemeClr>
                </a:solidFill>
                <a:latin typeface="Avenir Roman" panose="02000503020000020003" pitchFamily="2" charset="0"/>
                <a:ea typeface="Calibri" panose="020F0502020204030204" pitchFamily="34" charset="0"/>
                <a:cs typeface="Times New Roman" pitchFamily="2" charset="0"/>
              </a:rPr>
              <a:t>. This gives us a more sinister sense of the word </a:t>
            </a:r>
            <a:r>
              <a:rPr lang="en-GB" sz="2400" i="1" dirty="0">
                <a:solidFill>
                  <a:schemeClr val="tx1">
                    <a:lumMod val="75000"/>
                  </a:schemeClr>
                </a:solidFill>
                <a:latin typeface="Avenir Roman" panose="02000503020000020003" pitchFamily="2" charset="0"/>
                <a:ea typeface="Calibri" panose="020F0502020204030204" pitchFamily="34" charset="0"/>
                <a:cs typeface="Times New Roman" pitchFamily="2" charset="0"/>
              </a:rPr>
              <a:t>pacification</a:t>
            </a:r>
            <a:r>
              <a:rPr lang="en-GB" sz="2400" dirty="0">
                <a:solidFill>
                  <a:schemeClr val="tx1">
                    <a:lumMod val="75000"/>
                  </a:schemeClr>
                </a:solidFill>
                <a:latin typeface="Avenir Roman" panose="02000503020000020003" pitchFamily="2" charset="0"/>
                <a:ea typeface="Calibri" panose="020F0502020204030204" pitchFamily="34" charset="0"/>
                <a:cs typeface="Times New Roman" pitchFamily="2" charset="0"/>
              </a:rPr>
              <a:t>: not just the bringing about of peace by the imposition of absolute control by a coercive government. Solving this second problem would have to wait another few millennia, and in much of the world it remains unsolved to this day” </a:t>
            </a:r>
          </a:p>
          <a:p>
            <a:pPr algn="r">
              <a:spcAft>
                <a:spcPts val="0"/>
              </a:spcAft>
            </a:pPr>
            <a:r>
              <a:rPr lang="en-GB" sz="2400" dirty="0">
                <a:latin typeface="Avenir Roman" panose="02000503020000020003" pitchFamily="2" charset="0"/>
                <a:ea typeface="Calibri" panose="020F0502020204030204" pitchFamily="34" charset="0"/>
                <a:cs typeface="Times New Roman" pitchFamily="2" charset="0"/>
              </a:rPr>
              <a:t>—Pinker, </a:t>
            </a:r>
            <a:r>
              <a:rPr lang="en-GB" sz="2400" i="1" dirty="0">
                <a:latin typeface="Avenir Roman" panose="02000503020000020003" pitchFamily="2" charset="0"/>
                <a:ea typeface="Calibri" panose="020F0502020204030204" pitchFamily="34" charset="0"/>
                <a:cs typeface="Times New Roman" pitchFamily="2" charset="0"/>
              </a:rPr>
              <a:t>Better Angels,</a:t>
            </a:r>
            <a:r>
              <a:rPr lang="en-GB" sz="2400" dirty="0">
                <a:latin typeface="Avenir Roman" panose="02000503020000020003" pitchFamily="2" charset="0"/>
                <a:ea typeface="Calibri" panose="020F0502020204030204" pitchFamily="34" charset="0"/>
                <a:cs typeface="Times New Roman" pitchFamily="2" charset="0"/>
              </a:rPr>
              <a:t> 57-8.</a:t>
            </a:r>
            <a:endParaRPr lang="en-NZ" sz="2400" dirty="0">
              <a:latin typeface="Avenir Roman" panose="02000503020000020003" pitchFamily="2" charset="0"/>
              <a:ea typeface="Calibri" panose="020F0502020204030204" pitchFamily="34" charset="0"/>
              <a:cs typeface="Times New Rom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56461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7">
            <a:extLst>
              <a:ext uri="{FF2B5EF4-FFF2-40B4-BE49-F238E27FC236}">
                <a16:creationId xmlns:a16="http://schemas.microsoft.com/office/drawing/2014/main" id="{2707EADC-320B-554F-BE4D-49D533B0F61B}"/>
              </a:ext>
            </a:extLst>
          </p:cNvPr>
          <p:cNvSpPr txBox="1">
            <a:spLocks/>
          </p:cNvSpPr>
          <p:nvPr/>
        </p:nvSpPr>
        <p:spPr>
          <a:xfrm>
            <a:off x="647271" y="733128"/>
            <a:ext cx="10941977" cy="60272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None/>
              <a:defRPr sz="2200" kern="1200" spc="10" baseline="0">
                <a:solidFill>
                  <a:schemeClr val="tx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>
                <a:solidFill>
                  <a:schemeClr val="tx1"/>
                </a:solidFill>
                <a:latin typeface="Avenir Book" charset="0"/>
                <a:ea typeface="Avenir Book" charset="0"/>
                <a:cs typeface="Avenir Book" charset="0"/>
              </a:rPr>
              <a:t>3. Critical perspectives on </a:t>
            </a:r>
            <a:r>
              <a:rPr lang="en-US" sz="3200" dirty="0" err="1">
                <a:solidFill>
                  <a:schemeClr val="tx1"/>
                </a:solidFill>
                <a:latin typeface="Avenir Book" charset="0"/>
                <a:ea typeface="Avenir Book" charset="0"/>
                <a:cs typeface="Avenir Book" charset="0"/>
              </a:rPr>
              <a:t>Pinker’s</a:t>
            </a:r>
            <a:r>
              <a:rPr lang="en-US" sz="3200" dirty="0">
                <a:solidFill>
                  <a:schemeClr val="tx1"/>
                </a:solidFill>
                <a:latin typeface="Avenir Book" charset="0"/>
                <a:ea typeface="Avenir Book" charset="0"/>
                <a:cs typeface="Avenir Book" charset="0"/>
              </a:rPr>
              <a:t> reconstruction</a:t>
            </a:r>
          </a:p>
          <a:p>
            <a:endParaRPr lang="en-US" dirty="0">
              <a:latin typeface="Avenir Book" charset="0"/>
              <a:ea typeface="Avenir Book" charset="0"/>
              <a:cs typeface="Avenir Book" charset="0"/>
            </a:endParaRPr>
          </a:p>
          <a:p>
            <a:pPr lvl="1" algn="l"/>
            <a:endParaRPr lang="en-US" dirty="0">
              <a:latin typeface="Avenir Book" charset="0"/>
              <a:ea typeface="Avenir Book" charset="0"/>
              <a:cs typeface="Avenir Book" charset="0"/>
            </a:endParaRPr>
          </a:p>
          <a:p>
            <a:r>
              <a:rPr lang="en-US" dirty="0">
                <a:latin typeface="Avenir Book" charset="0"/>
                <a:ea typeface="Avenir Book" charset="0"/>
                <a:cs typeface="Avenir Book" charset="0"/>
              </a:rPr>
              <a:t>Problems with the data:</a:t>
            </a:r>
          </a:p>
          <a:p>
            <a:pPr lvl="1" algn="l"/>
            <a:r>
              <a:rPr lang="en-US" dirty="0">
                <a:solidFill>
                  <a:schemeClr val="tx1"/>
                </a:solidFill>
                <a:latin typeface="Avenir Book" charset="0"/>
                <a:ea typeface="Avenir Book" charset="0"/>
                <a:cs typeface="Avenir Book" charset="0"/>
              </a:rPr>
              <a:t>1. Non-representative samples of ‘non-state’ societies.</a:t>
            </a:r>
          </a:p>
          <a:p>
            <a:pPr lvl="1" algn="l"/>
            <a:r>
              <a:rPr lang="en-US" dirty="0">
                <a:solidFill>
                  <a:schemeClr val="tx1"/>
                </a:solidFill>
                <a:latin typeface="Avenir Book" charset="0"/>
                <a:ea typeface="Avenir Book" charset="0"/>
                <a:cs typeface="Avenir Book" charset="0"/>
              </a:rPr>
              <a:t>2. Mis-</a:t>
            </a:r>
            <a:r>
              <a:rPr lang="en-US" dirty="0" err="1">
                <a:solidFill>
                  <a:schemeClr val="tx1"/>
                </a:solidFill>
                <a:latin typeface="Avenir Book" charset="0"/>
                <a:ea typeface="Avenir Book" charset="0"/>
                <a:cs typeface="Avenir Book" charset="0"/>
              </a:rPr>
              <a:t>categorisation</a:t>
            </a:r>
            <a:r>
              <a:rPr lang="en-US" dirty="0">
                <a:solidFill>
                  <a:schemeClr val="tx1"/>
                </a:solidFill>
                <a:latin typeface="Avenir Book" charset="0"/>
                <a:ea typeface="Avenir Book" charset="0"/>
                <a:cs typeface="Avenir Book" charset="0"/>
              </a:rPr>
              <a:t> of farming societies as hunter-gatherers / nomadic foragers.</a:t>
            </a:r>
          </a:p>
          <a:p>
            <a:pPr lvl="1" algn="l"/>
            <a:r>
              <a:rPr lang="en-US" dirty="0">
                <a:solidFill>
                  <a:schemeClr val="tx1"/>
                </a:solidFill>
                <a:latin typeface="Avenir Book" charset="0"/>
                <a:ea typeface="Avenir Book" charset="0"/>
                <a:cs typeface="Avenir Book" charset="0"/>
              </a:rPr>
              <a:t>3. In general, the evidence of interpersonal violence in </a:t>
            </a:r>
            <a:r>
              <a:rPr lang="en-US" i="1" dirty="0">
                <a:solidFill>
                  <a:schemeClr val="tx1"/>
                </a:solidFill>
                <a:latin typeface="Avenir Book" charset="0"/>
                <a:ea typeface="Avenir Book" charset="0"/>
                <a:cs typeface="Avenir Book" charset="0"/>
              </a:rPr>
              <a:t>pre-history</a:t>
            </a:r>
            <a:r>
              <a:rPr lang="en-US" dirty="0">
                <a:solidFill>
                  <a:schemeClr val="tx1"/>
                </a:solidFill>
                <a:latin typeface="Avenir Book" charset="0"/>
                <a:ea typeface="Avenir Book" charset="0"/>
                <a:cs typeface="Avenir Book" charset="0"/>
              </a:rPr>
              <a:t> is scarce, and doesn’t justify confident statements. </a:t>
            </a:r>
          </a:p>
          <a:p>
            <a:pPr lvl="1" algn="l"/>
            <a:r>
              <a:rPr lang="en-US" dirty="0">
                <a:solidFill>
                  <a:schemeClr val="tx1"/>
                </a:solidFill>
                <a:latin typeface="Avenir Book" charset="0"/>
                <a:ea typeface="Avenir Book" charset="0"/>
                <a:cs typeface="Avenir Book" charset="0"/>
              </a:rPr>
              <a:t>4. Statistics on violent deaths in modern small, non-state societies is patchy; plus it is problematic to compare death rates between very small societies and large ones.</a:t>
            </a:r>
          </a:p>
          <a:p>
            <a:pPr lvl="1" algn="l"/>
            <a:endParaRPr lang="en-US" dirty="0">
              <a:latin typeface="Avenir Book" charset="0"/>
              <a:ea typeface="Avenir Book" charset="0"/>
              <a:cs typeface="Avenir Book" charset="0"/>
            </a:endParaRPr>
          </a:p>
          <a:p>
            <a:pPr lvl="1" algn="l"/>
            <a:endParaRPr lang="en-US" dirty="0">
              <a:latin typeface="Avenir Book" charset="0"/>
              <a:ea typeface="Avenir Book" charset="0"/>
              <a:cs typeface="Avenir Book" charset="0"/>
            </a:endParaRPr>
          </a:p>
          <a:p>
            <a:pPr lvl="1" algn="l"/>
            <a:endParaRPr lang="en-US" dirty="0">
              <a:latin typeface="Avenir Book" charset="0"/>
              <a:ea typeface="Avenir Book" charset="0"/>
              <a:cs typeface="Avenir Book" charset="0"/>
            </a:endParaRPr>
          </a:p>
          <a:p>
            <a:pPr lvl="1" algn="l"/>
            <a:endParaRPr lang="en-US" dirty="0">
              <a:latin typeface="Avenir Book" charset="0"/>
              <a:ea typeface="Avenir Book" charset="0"/>
              <a:cs typeface="Avenir Book" charset="0"/>
            </a:endParaRPr>
          </a:p>
          <a:p>
            <a:pPr lvl="1" algn="l"/>
            <a:endParaRPr lang="en-US" dirty="0">
              <a:latin typeface="Avenir Book" charset="0"/>
              <a:ea typeface="Avenir Book" charset="0"/>
              <a:cs typeface="Avenir Book" charset="0"/>
            </a:endParaRPr>
          </a:p>
          <a:p>
            <a:endParaRPr lang="en-US" sz="3200" dirty="0">
              <a:latin typeface="Avenir Book" charset="0"/>
              <a:ea typeface="Avenir Book" charset="0"/>
              <a:cs typeface="Avenir 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47109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7">
            <a:extLst>
              <a:ext uri="{FF2B5EF4-FFF2-40B4-BE49-F238E27FC236}">
                <a16:creationId xmlns:a16="http://schemas.microsoft.com/office/drawing/2014/main" id="{2707EADC-320B-554F-BE4D-49D533B0F61B}"/>
              </a:ext>
            </a:extLst>
          </p:cNvPr>
          <p:cNvSpPr txBox="1">
            <a:spLocks/>
          </p:cNvSpPr>
          <p:nvPr/>
        </p:nvSpPr>
        <p:spPr>
          <a:xfrm>
            <a:off x="647271" y="733128"/>
            <a:ext cx="10941977" cy="60272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None/>
              <a:defRPr sz="2200" kern="1200" spc="10" baseline="0">
                <a:solidFill>
                  <a:schemeClr val="tx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>
                <a:solidFill>
                  <a:schemeClr val="tx1"/>
                </a:solidFill>
                <a:latin typeface="Avenir Book" charset="0"/>
                <a:ea typeface="Avenir Book" charset="0"/>
                <a:cs typeface="Avenir Book" charset="0"/>
              </a:rPr>
              <a:t>3. Critical perspectives on </a:t>
            </a:r>
            <a:r>
              <a:rPr lang="en-US" sz="3200" dirty="0" err="1">
                <a:solidFill>
                  <a:schemeClr val="tx1"/>
                </a:solidFill>
                <a:latin typeface="Avenir Book" charset="0"/>
                <a:ea typeface="Avenir Book" charset="0"/>
                <a:cs typeface="Avenir Book" charset="0"/>
              </a:rPr>
              <a:t>Pinker’s</a:t>
            </a:r>
            <a:r>
              <a:rPr lang="en-US" sz="3200" dirty="0">
                <a:solidFill>
                  <a:schemeClr val="tx1"/>
                </a:solidFill>
                <a:latin typeface="Avenir Book" charset="0"/>
                <a:ea typeface="Avenir Book" charset="0"/>
                <a:cs typeface="Avenir Book" charset="0"/>
              </a:rPr>
              <a:t> reconstruction</a:t>
            </a:r>
          </a:p>
          <a:p>
            <a:endParaRPr lang="en-US" dirty="0">
              <a:latin typeface="Avenir Book" charset="0"/>
              <a:ea typeface="Avenir Book" charset="0"/>
              <a:cs typeface="Avenir Book" charset="0"/>
            </a:endParaRPr>
          </a:p>
          <a:p>
            <a:r>
              <a:rPr lang="en-US" dirty="0">
                <a:latin typeface="Avenir Book" charset="0"/>
                <a:ea typeface="Avenir Book" charset="0"/>
                <a:cs typeface="Avenir Book" charset="0"/>
              </a:rPr>
              <a:t>What does the data show (positively)?:</a:t>
            </a:r>
          </a:p>
          <a:p>
            <a:pPr marL="914400" lvl="1" indent="-457200" algn="l">
              <a:buAutoNum type="arabicPeriod"/>
            </a:pPr>
            <a:r>
              <a:rPr lang="en-US" dirty="0">
                <a:solidFill>
                  <a:schemeClr val="tx1"/>
                </a:solidFill>
                <a:latin typeface="Avenir Book" charset="0"/>
                <a:ea typeface="Avenir Book" charset="0"/>
                <a:cs typeface="Avenir Book" charset="0"/>
              </a:rPr>
              <a:t>An extremely varied picture.</a:t>
            </a:r>
          </a:p>
          <a:p>
            <a:pPr marL="1371600" lvl="2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Avenir Book" charset="0"/>
                <a:ea typeface="Avenir Book" charset="0"/>
                <a:cs typeface="Avenir Book" charset="0"/>
              </a:rPr>
              <a:t>Even some of the data Pinker refers to (e.g. Keeley) shows “dramatic differences in homicide rates among hunter-gatherers who tend to live in small bands and among agriculturalists in modest villages” (Lawler 2012).</a:t>
            </a:r>
          </a:p>
          <a:p>
            <a:pPr marL="914400" lvl="1" indent="-457200" algn="l">
              <a:buAutoNum type="arabicPeriod"/>
            </a:pPr>
            <a:r>
              <a:rPr lang="en-US" dirty="0">
                <a:solidFill>
                  <a:schemeClr val="tx1"/>
                </a:solidFill>
                <a:latin typeface="Avenir Book" charset="0"/>
                <a:ea typeface="Avenir Book" charset="0"/>
                <a:cs typeface="Avenir Book" charset="0"/>
              </a:rPr>
              <a:t>Warfare is rare in hunting and gathering societies.</a:t>
            </a:r>
          </a:p>
          <a:p>
            <a:pPr marL="1371600" lvl="2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Avenir Book" charset="0"/>
                <a:ea typeface="Avenir Book" charset="0"/>
                <a:cs typeface="Avenir Book" charset="0"/>
              </a:rPr>
              <a:t>Why? Foragers did not need to protect land or fixed property, and could easily disperse to defuse conflict (Lee, 2014, 218).</a:t>
            </a:r>
          </a:p>
          <a:p>
            <a:pPr marL="914400" lvl="1" indent="-457200" algn="l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  <a:latin typeface="Avenir Book" charset="0"/>
                <a:ea typeface="Avenir Book" charset="0"/>
                <a:cs typeface="Avenir Book" charset="0"/>
              </a:rPr>
              <a:t>There is evidence that warfare “ramped up considerably” in connection with the transition from foraging to settled agriculture and animal domestication in the Neolithic period”</a:t>
            </a:r>
          </a:p>
          <a:p>
            <a:pPr marL="1371600" lvl="2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Avenir Book" charset="0"/>
                <a:ea typeface="Avenir Book" charset="0"/>
                <a:cs typeface="Avenir Book" charset="0"/>
              </a:rPr>
              <a:t>Why? Population pressure and property, not human nature, is the root cause of conflict and violence (as Rousseau argued).</a:t>
            </a:r>
          </a:p>
          <a:p>
            <a:pPr lvl="1" algn="l"/>
            <a:endParaRPr lang="en-US" dirty="0">
              <a:latin typeface="Avenir Book" charset="0"/>
              <a:ea typeface="Avenir Book" charset="0"/>
              <a:cs typeface="Avenir Book" charset="0"/>
            </a:endParaRPr>
          </a:p>
          <a:p>
            <a:pPr lvl="1" algn="l"/>
            <a:endParaRPr lang="en-US" dirty="0">
              <a:latin typeface="Avenir Book" charset="0"/>
              <a:ea typeface="Avenir Book" charset="0"/>
              <a:cs typeface="Avenir Book" charset="0"/>
            </a:endParaRPr>
          </a:p>
          <a:p>
            <a:pPr lvl="1" algn="l"/>
            <a:endParaRPr lang="en-US" dirty="0">
              <a:latin typeface="Avenir Book" charset="0"/>
              <a:ea typeface="Avenir Book" charset="0"/>
              <a:cs typeface="Avenir Book" charset="0"/>
            </a:endParaRPr>
          </a:p>
          <a:p>
            <a:pPr lvl="1" algn="l"/>
            <a:endParaRPr lang="en-US" dirty="0">
              <a:latin typeface="Avenir Book" charset="0"/>
              <a:ea typeface="Avenir Book" charset="0"/>
              <a:cs typeface="Avenir Book" charset="0"/>
            </a:endParaRPr>
          </a:p>
          <a:p>
            <a:pPr lvl="1" algn="l"/>
            <a:endParaRPr lang="en-US" dirty="0">
              <a:latin typeface="Avenir Book" charset="0"/>
              <a:ea typeface="Avenir Book" charset="0"/>
              <a:cs typeface="Avenir Book" charset="0"/>
            </a:endParaRPr>
          </a:p>
          <a:p>
            <a:endParaRPr lang="en-US" sz="3200" dirty="0">
              <a:latin typeface="Avenir Book" charset="0"/>
              <a:ea typeface="Avenir Book" charset="0"/>
              <a:cs typeface="Avenir 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2774760"/>
      </p:ext>
    </p:extLst>
  </p:cSld>
  <p:clrMapOvr>
    <a:masterClrMapping/>
  </p:clrMapOvr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View</Template>
  <TotalTime>1103</TotalTime>
  <Words>853</Words>
  <Application>Microsoft Macintosh PowerPoint</Application>
  <PresentationFormat>Widescreen</PresentationFormat>
  <Paragraphs>83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Avenir Book</vt:lpstr>
      <vt:lpstr>Avenir Roman</vt:lpstr>
      <vt:lpstr>Calibri</vt:lpstr>
      <vt:lpstr>Century Schoolbook</vt:lpstr>
      <vt:lpstr>Times New Roman</vt:lpstr>
      <vt:lpstr>Wingdings 2</vt:lpstr>
      <vt:lpstr>View</vt:lpstr>
      <vt:lpstr>PHIL 103: Freedom, Rights and Justice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Phil 225/345: Power, critique and Emancipation</dc:title>
  <dc:creator>Microsoft Office User</dc:creator>
  <cp:lastModifiedBy>Matheson Russell</cp:lastModifiedBy>
  <cp:revision>90</cp:revision>
  <dcterms:created xsi:type="dcterms:W3CDTF">2019-07-29T10:10:11Z</dcterms:created>
  <dcterms:modified xsi:type="dcterms:W3CDTF">2019-07-30T08:26:05Z</dcterms:modified>
</cp:coreProperties>
</file>