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4" r:id="rId1"/>
  </p:sldMasterIdLst>
  <p:notesMasterIdLst>
    <p:notesMasterId r:id="rId24"/>
  </p:notesMasterIdLst>
  <p:sldIdLst>
    <p:sldId id="256" r:id="rId2"/>
    <p:sldId id="307" r:id="rId3"/>
    <p:sldId id="351" r:id="rId4"/>
    <p:sldId id="352" r:id="rId5"/>
    <p:sldId id="353" r:id="rId6"/>
    <p:sldId id="341" r:id="rId7"/>
    <p:sldId id="356" r:id="rId8"/>
    <p:sldId id="357" r:id="rId9"/>
    <p:sldId id="358" r:id="rId10"/>
    <p:sldId id="359" r:id="rId11"/>
    <p:sldId id="360" r:id="rId12"/>
    <p:sldId id="362" r:id="rId13"/>
    <p:sldId id="364" r:id="rId14"/>
    <p:sldId id="366" r:id="rId15"/>
    <p:sldId id="368" r:id="rId16"/>
    <p:sldId id="369" r:id="rId17"/>
    <p:sldId id="370" r:id="rId18"/>
    <p:sldId id="371" r:id="rId19"/>
    <p:sldId id="372" r:id="rId20"/>
    <p:sldId id="373" r:id="rId21"/>
    <p:sldId id="374" r:id="rId22"/>
    <p:sldId id="37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4"/>
    <p:restoredTop sz="94708"/>
  </p:normalViewPr>
  <p:slideViewPr>
    <p:cSldViewPr snapToGrid="0" snapToObjects="1">
      <p:cViewPr varScale="1">
        <p:scale>
          <a:sx n="88" d="100"/>
          <a:sy n="88" d="100"/>
        </p:scale>
        <p:origin x="752"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1E7AD2-9AE1-0E4E-A453-70281A9D4A57}" type="datetimeFigureOut">
              <a:rPr lang="en-US" smtClean="0"/>
              <a:pPr/>
              <a:t>8/5/19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3ADD63-4A38-6A42-845B-F4705B72356D}" type="slidenum">
              <a:rPr lang="en-US" smtClean="0"/>
              <a:pPr/>
              <a:t>‹#›</a:t>
            </a:fld>
            <a:endParaRPr lang="en-US"/>
          </a:p>
        </p:txBody>
      </p:sp>
    </p:spTree>
    <p:extLst>
      <p:ext uri="{BB962C8B-B14F-4D97-AF65-F5344CB8AC3E}">
        <p14:creationId xmlns:p14="http://schemas.microsoft.com/office/powerpoint/2010/main" val="1640388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smtClean="0"/>
              <a:pPr/>
              <a:t>8/5/19</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smtClean="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smtClean="0"/>
              <a:pPr/>
              <a:t>8/5/19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smtClean="0"/>
              <a:pPr/>
              <a:t>8/5/19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smtClean="0"/>
              <a:pPr/>
              <a:t>8/5/19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smtClean="0"/>
              <a:pPr/>
              <a:t>8/5/19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smtClean="0"/>
              <a:pPr/>
              <a:t>8/5/19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smtClean="0"/>
              <a:pPr/>
              <a:t>8/5/19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smtClean="0"/>
              <a:pPr/>
              <a:t>8/5/19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smtClean="0"/>
              <a:pPr/>
              <a:t>8/5/19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smtClean="0"/>
              <a:pPr/>
              <a:t>8/5/19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smtClean="0"/>
              <a:pPr/>
              <a:t>8/5/19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smtClean="0"/>
              <a:pPr/>
              <a:t>8/5/19</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8965709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latin typeface="Avenir Book" charset="0"/>
                <a:ea typeface="Avenir Book" charset="0"/>
                <a:cs typeface="Avenir Book" charset="0"/>
              </a:rPr>
              <a:t>PHIL 103: Freedom, Rights and Justice</a:t>
            </a:r>
          </a:p>
        </p:txBody>
      </p:sp>
      <p:sp>
        <p:nvSpPr>
          <p:cNvPr id="3" name="Subtitle 2"/>
          <p:cNvSpPr>
            <a:spLocks noGrp="1"/>
          </p:cNvSpPr>
          <p:nvPr>
            <p:ph type="subTitle" idx="1"/>
          </p:nvPr>
        </p:nvSpPr>
        <p:spPr>
          <a:xfrm>
            <a:off x="1261872" y="4800600"/>
            <a:ext cx="9967782" cy="1691640"/>
          </a:xfrm>
        </p:spPr>
        <p:txBody>
          <a:bodyPr>
            <a:normAutofit/>
          </a:bodyPr>
          <a:lstStyle/>
          <a:p>
            <a:r>
              <a:rPr lang="en-AU" dirty="0" err="1">
                <a:latin typeface="Avenir Book" charset="0"/>
                <a:ea typeface="Avenir Book" charset="0"/>
                <a:cs typeface="Avenir Book" charset="0"/>
              </a:rPr>
              <a:t>Dr.</a:t>
            </a:r>
            <a:r>
              <a:rPr lang="en-AU" dirty="0">
                <a:latin typeface="Avenir Book" charset="0"/>
                <a:ea typeface="Avenir Book" charset="0"/>
                <a:cs typeface="Avenir Book" charset="0"/>
              </a:rPr>
              <a:t> Matheson Russell</a:t>
            </a:r>
            <a:endParaRPr lang="en-US" dirty="0">
              <a:latin typeface="Avenir Book" charset="0"/>
              <a:ea typeface="Avenir Book" charset="0"/>
              <a:cs typeface="Avenir Book" charset="0"/>
            </a:endParaRPr>
          </a:p>
          <a:p>
            <a:r>
              <a:rPr lang="en-AU" dirty="0">
                <a:latin typeface="Avenir Book" charset="0"/>
                <a:ea typeface="Avenir Book" charset="0"/>
                <a:cs typeface="Avenir Book" charset="0"/>
              </a:rPr>
              <a:t>Semester 2, 2019</a:t>
            </a:r>
            <a:endParaRPr lang="en-US" dirty="0">
              <a:latin typeface="Avenir Book" charset="0"/>
              <a:ea typeface="Avenir Book" charset="0"/>
              <a:cs typeface="Avenir Book" charset="0"/>
            </a:endParaRPr>
          </a:p>
          <a:p>
            <a:r>
              <a:rPr lang="en-AU" dirty="0">
                <a:latin typeface="Avenir Book" charset="0"/>
                <a:ea typeface="Avenir Book" charset="0"/>
                <a:cs typeface="Avenir Book" charset="0"/>
              </a:rPr>
              <a:t> </a:t>
            </a:r>
            <a:endParaRPr lang="en-US" dirty="0">
              <a:latin typeface="Avenir Book" charset="0"/>
              <a:ea typeface="Avenir Book" charset="0"/>
              <a:cs typeface="Avenir Book" charset="0"/>
            </a:endParaRPr>
          </a:p>
          <a:p>
            <a:endParaRPr lang="en-US" dirty="0"/>
          </a:p>
        </p:txBody>
      </p:sp>
    </p:spTree>
    <p:extLst>
      <p:ext uri="{BB962C8B-B14F-4D97-AF65-F5344CB8AC3E}">
        <p14:creationId xmlns:p14="http://schemas.microsoft.com/office/powerpoint/2010/main" val="847090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7">
            <a:extLst>
              <a:ext uri="{FF2B5EF4-FFF2-40B4-BE49-F238E27FC236}">
                <a16:creationId xmlns:a16="http://schemas.microsoft.com/office/drawing/2014/main" id="{2707EADC-320B-554F-BE4D-49D533B0F61B}"/>
              </a:ext>
            </a:extLst>
          </p:cNvPr>
          <p:cNvSpPr txBox="1">
            <a:spLocks/>
          </p:cNvSpPr>
          <p:nvPr/>
        </p:nvSpPr>
        <p:spPr>
          <a:xfrm>
            <a:off x="647271" y="695028"/>
            <a:ext cx="7530957" cy="6027267"/>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en-US" sz="3000" dirty="0">
                <a:solidFill>
                  <a:schemeClr val="tx1"/>
                </a:solidFill>
                <a:latin typeface="Avenir Book" charset="0"/>
                <a:ea typeface="Avenir Book" charset="0"/>
                <a:cs typeface="Avenir Book" charset="0"/>
              </a:rPr>
              <a:t>3. The idea of popular sovereignty</a:t>
            </a:r>
          </a:p>
          <a:p>
            <a:endParaRPr lang="en-US" sz="2300" dirty="0">
              <a:solidFill>
                <a:schemeClr val="tx1"/>
              </a:solidFill>
              <a:latin typeface="Avenir Book"/>
              <a:ea typeface="Avenir Book" charset="0"/>
              <a:cs typeface="Avenir Book"/>
            </a:endParaRPr>
          </a:p>
          <a:p>
            <a:pPr marL="342900" indent="-342900">
              <a:buFont typeface="Arial" panose="020B0604020202020204" pitchFamily="34" charset="0"/>
              <a:buChar char="•"/>
            </a:pPr>
            <a:r>
              <a:rPr lang="en-GB" dirty="0">
                <a:latin typeface="Avenir Roman" panose="02000503020000020003" pitchFamily="2" charset="0"/>
              </a:rPr>
              <a:t>The authority of the sovereign is only ever ‘deputized’ to them by the people. </a:t>
            </a:r>
          </a:p>
          <a:p>
            <a:pPr marL="342900" indent="-342900">
              <a:buFont typeface="Arial" panose="020B0604020202020204" pitchFamily="34" charset="0"/>
              <a:buChar char="•"/>
            </a:pPr>
            <a:r>
              <a:rPr lang="en-GB" dirty="0">
                <a:latin typeface="Avenir Roman" panose="02000503020000020003" pitchFamily="2" charset="0"/>
              </a:rPr>
              <a:t>The people, therefore, always hold a legitimate claim to decide whether that authority has breached its trust.</a:t>
            </a:r>
          </a:p>
          <a:p>
            <a:pPr marL="342900" indent="-342900">
              <a:buFont typeface="Arial" panose="020B0604020202020204" pitchFamily="34" charset="0"/>
              <a:buChar char="•"/>
            </a:pPr>
            <a:r>
              <a:rPr lang="en-GB" dirty="0">
                <a:latin typeface="Avenir Roman" panose="02000503020000020003" pitchFamily="2" charset="0"/>
              </a:rPr>
              <a:t>The role of the people as a final court of appeal is </a:t>
            </a:r>
            <a:r>
              <a:rPr lang="en-GB" dirty="0">
                <a:solidFill>
                  <a:schemeClr val="tx1"/>
                </a:solidFill>
                <a:latin typeface="Avenir Roman" panose="02000503020000020003" pitchFamily="2" charset="0"/>
              </a:rPr>
              <a:t>inalienable</a:t>
            </a:r>
            <a:r>
              <a:rPr lang="en-US" dirty="0">
                <a:solidFill>
                  <a:schemeClr val="tx1"/>
                </a:solidFill>
                <a:latin typeface="Avenir Roman" panose="02000503020000020003" pitchFamily="2" charset="0"/>
              </a:rPr>
              <a:t>.</a:t>
            </a:r>
            <a:endParaRPr lang="en-AU" dirty="0">
              <a:solidFill>
                <a:schemeClr val="tx1"/>
              </a:solidFill>
              <a:latin typeface="Avenir Roman" panose="02000503020000020003" pitchFamily="2" charset="0"/>
              <a:cs typeface="Avenir Book"/>
            </a:endParaRPr>
          </a:p>
        </p:txBody>
      </p:sp>
      <p:pic>
        <p:nvPicPr>
          <p:cNvPr id="5" name="Picture 4">
            <a:extLst>
              <a:ext uri="{FF2B5EF4-FFF2-40B4-BE49-F238E27FC236}">
                <a16:creationId xmlns:a16="http://schemas.microsoft.com/office/drawing/2014/main" id="{8F06D812-4D01-604F-85FD-3B8334B5549D}"/>
              </a:ext>
            </a:extLst>
          </p:cNvPr>
          <p:cNvPicPr>
            <a:picLocks noChangeAspect="1"/>
          </p:cNvPicPr>
          <p:nvPr/>
        </p:nvPicPr>
        <p:blipFill>
          <a:blip r:embed="rId2"/>
          <a:stretch>
            <a:fillRect/>
          </a:stretch>
        </p:blipFill>
        <p:spPr>
          <a:xfrm>
            <a:off x="8524126" y="1471947"/>
            <a:ext cx="2931719" cy="3392888"/>
          </a:xfrm>
          <a:prstGeom prst="rect">
            <a:avLst/>
          </a:prstGeom>
        </p:spPr>
      </p:pic>
      <p:sp>
        <p:nvSpPr>
          <p:cNvPr id="6" name="TextBox 5">
            <a:extLst>
              <a:ext uri="{FF2B5EF4-FFF2-40B4-BE49-F238E27FC236}">
                <a16:creationId xmlns:a16="http://schemas.microsoft.com/office/drawing/2014/main" id="{37EF0138-7333-0740-BE58-EF7AE22AEACD}"/>
              </a:ext>
            </a:extLst>
          </p:cNvPr>
          <p:cNvSpPr txBox="1"/>
          <p:nvPr/>
        </p:nvSpPr>
        <p:spPr>
          <a:xfrm>
            <a:off x="8640567" y="4923530"/>
            <a:ext cx="3256908" cy="369332"/>
          </a:xfrm>
          <a:prstGeom prst="rect">
            <a:avLst/>
          </a:prstGeom>
          <a:noFill/>
        </p:spPr>
        <p:txBody>
          <a:bodyPr wrap="square" rtlCol="0">
            <a:spAutoFit/>
          </a:bodyPr>
          <a:lstStyle/>
          <a:p>
            <a:r>
              <a:rPr lang="en-US" dirty="0">
                <a:latin typeface="Avenir Roman" panose="02000503020000020003" pitchFamily="2" charset="0"/>
              </a:rPr>
              <a:t>John Locke (1632-1704)</a:t>
            </a:r>
          </a:p>
        </p:txBody>
      </p:sp>
    </p:spTree>
    <p:extLst>
      <p:ext uri="{BB962C8B-B14F-4D97-AF65-F5344CB8AC3E}">
        <p14:creationId xmlns:p14="http://schemas.microsoft.com/office/powerpoint/2010/main" val="1476256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7">
            <a:extLst>
              <a:ext uri="{FF2B5EF4-FFF2-40B4-BE49-F238E27FC236}">
                <a16:creationId xmlns:a16="http://schemas.microsoft.com/office/drawing/2014/main" id="{2707EADC-320B-554F-BE4D-49D533B0F61B}"/>
              </a:ext>
            </a:extLst>
          </p:cNvPr>
          <p:cNvSpPr txBox="1">
            <a:spLocks/>
          </p:cNvSpPr>
          <p:nvPr/>
        </p:nvSpPr>
        <p:spPr>
          <a:xfrm>
            <a:off x="647271" y="695028"/>
            <a:ext cx="7530957" cy="6027267"/>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en-US" sz="3000" dirty="0">
                <a:solidFill>
                  <a:schemeClr val="tx1"/>
                </a:solidFill>
                <a:latin typeface="Avenir Book" charset="0"/>
                <a:ea typeface="Avenir Book" charset="0"/>
                <a:cs typeface="Avenir Book" charset="0"/>
              </a:rPr>
              <a:t>3. The idea of popular sovereignty</a:t>
            </a:r>
          </a:p>
          <a:p>
            <a:endParaRPr lang="en-US" sz="2300" dirty="0">
              <a:solidFill>
                <a:schemeClr val="tx1"/>
              </a:solidFill>
              <a:latin typeface="Avenir Book"/>
              <a:ea typeface="Avenir Book" charset="0"/>
              <a:cs typeface="Avenir Book"/>
            </a:endParaRPr>
          </a:p>
          <a:p>
            <a:pPr marL="342900" indent="-342900">
              <a:buFont typeface="Arial" panose="020B0604020202020204" pitchFamily="34" charset="0"/>
              <a:buChar char="•"/>
            </a:pPr>
            <a:r>
              <a:rPr lang="en-GB" dirty="0">
                <a:latin typeface="Avenir Roman" panose="02000503020000020003" pitchFamily="2" charset="0"/>
              </a:rPr>
              <a:t>Rousseau denies that any transfer of sovereignty from the people to the ruler ever takes place. </a:t>
            </a:r>
          </a:p>
          <a:p>
            <a:pPr marL="342900" indent="-342900">
              <a:buFont typeface="Arial" panose="020B0604020202020204" pitchFamily="34" charset="0"/>
              <a:buChar char="•"/>
            </a:pPr>
            <a:r>
              <a:rPr lang="en-GB" dirty="0">
                <a:latin typeface="Avenir Roman" panose="02000503020000020003" pitchFamily="2" charset="0"/>
              </a:rPr>
              <a:t>Hence, no ruler can ever be said to have been given the authority to overrule the will of the people. </a:t>
            </a:r>
          </a:p>
          <a:p>
            <a:pPr marL="342900" indent="-342900">
              <a:buFont typeface="Arial" panose="020B0604020202020204" pitchFamily="34" charset="0"/>
              <a:buChar char="•"/>
            </a:pPr>
            <a:r>
              <a:rPr lang="en-GB" dirty="0">
                <a:latin typeface="Avenir Roman" panose="02000503020000020003" pitchFamily="2" charset="0"/>
              </a:rPr>
              <a:t>If laws are to be legitimate, the content of those laws must be determined by </a:t>
            </a:r>
            <a:r>
              <a:rPr lang="en-GB" dirty="0">
                <a:solidFill>
                  <a:schemeClr val="tx1"/>
                </a:solidFill>
                <a:latin typeface="Avenir Roman" panose="02000503020000020003" pitchFamily="2" charset="0"/>
              </a:rPr>
              <a:t>the will of the people</a:t>
            </a:r>
            <a:r>
              <a:rPr lang="en-GB" dirty="0">
                <a:latin typeface="Avenir Roman" panose="02000503020000020003" pitchFamily="2" charset="0"/>
              </a:rPr>
              <a:t>. </a:t>
            </a:r>
            <a:endParaRPr lang="en-NZ" dirty="0">
              <a:latin typeface="Avenir Roman" panose="02000503020000020003" pitchFamily="2" charset="0"/>
            </a:endParaRPr>
          </a:p>
          <a:p>
            <a:pPr marL="342900" indent="-342900">
              <a:buFont typeface="Arial" panose="020B0604020202020204" pitchFamily="34" charset="0"/>
              <a:buChar char="•"/>
            </a:pPr>
            <a:endParaRPr lang="en-AU" dirty="0">
              <a:solidFill>
                <a:schemeClr val="tx1"/>
              </a:solidFill>
              <a:latin typeface="Avenir Roman" panose="02000503020000020003" pitchFamily="2" charset="0"/>
              <a:cs typeface="Avenir Book"/>
            </a:endParaRPr>
          </a:p>
        </p:txBody>
      </p:sp>
      <p:sp>
        <p:nvSpPr>
          <p:cNvPr id="6" name="TextBox 5">
            <a:extLst>
              <a:ext uri="{FF2B5EF4-FFF2-40B4-BE49-F238E27FC236}">
                <a16:creationId xmlns:a16="http://schemas.microsoft.com/office/drawing/2014/main" id="{37EF0138-7333-0740-BE58-EF7AE22AEACD}"/>
              </a:ext>
            </a:extLst>
          </p:cNvPr>
          <p:cNvSpPr txBox="1"/>
          <p:nvPr/>
        </p:nvSpPr>
        <p:spPr>
          <a:xfrm>
            <a:off x="8407764" y="4894183"/>
            <a:ext cx="3164442" cy="646331"/>
          </a:xfrm>
          <a:prstGeom prst="rect">
            <a:avLst/>
          </a:prstGeom>
          <a:noFill/>
        </p:spPr>
        <p:txBody>
          <a:bodyPr wrap="square" rtlCol="0">
            <a:spAutoFit/>
          </a:bodyPr>
          <a:lstStyle/>
          <a:p>
            <a:pPr algn="ctr"/>
            <a:r>
              <a:rPr lang="en-US" dirty="0">
                <a:latin typeface="Avenir Roman" panose="02000503020000020003" pitchFamily="2" charset="0"/>
              </a:rPr>
              <a:t>Jean-Jacques Rousseau (1712-1778)</a:t>
            </a:r>
          </a:p>
        </p:txBody>
      </p:sp>
      <p:pic>
        <p:nvPicPr>
          <p:cNvPr id="7" name="Picture 6">
            <a:extLst>
              <a:ext uri="{FF2B5EF4-FFF2-40B4-BE49-F238E27FC236}">
                <a16:creationId xmlns:a16="http://schemas.microsoft.com/office/drawing/2014/main" id="{9CB90D91-4EC0-D340-8A22-7BD14A89A271}"/>
              </a:ext>
            </a:extLst>
          </p:cNvPr>
          <p:cNvPicPr>
            <a:picLocks noChangeAspect="1"/>
          </p:cNvPicPr>
          <p:nvPr/>
        </p:nvPicPr>
        <p:blipFill>
          <a:blip r:embed="rId2"/>
          <a:stretch>
            <a:fillRect/>
          </a:stretch>
        </p:blipFill>
        <p:spPr>
          <a:xfrm>
            <a:off x="8770785" y="1503283"/>
            <a:ext cx="2438400" cy="3390900"/>
          </a:xfrm>
          <a:prstGeom prst="rect">
            <a:avLst/>
          </a:prstGeom>
        </p:spPr>
      </p:pic>
    </p:spTree>
    <p:extLst>
      <p:ext uri="{BB962C8B-B14F-4D97-AF65-F5344CB8AC3E}">
        <p14:creationId xmlns:p14="http://schemas.microsoft.com/office/powerpoint/2010/main" val="2237702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7">
            <a:extLst>
              <a:ext uri="{FF2B5EF4-FFF2-40B4-BE49-F238E27FC236}">
                <a16:creationId xmlns:a16="http://schemas.microsoft.com/office/drawing/2014/main" id="{2707EADC-320B-554F-BE4D-49D533B0F61B}"/>
              </a:ext>
            </a:extLst>
          </p:cNvPr>
          <p:cNvSpPr txBox="1">
            <a:spLocks/>
          </p:cNvSpPr>
          <p:nvPr/>
        </p:nvSpPr>
        <p:spPr>
          <a:xfrm>
            <a:off x="647271" y="695028"/>
            <a:ext cx="10757044" cy="6027267"/>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en-US" sz="3000" dirty="0">
                <a:solidFill>
                  <a:schemeClr val="tx1"/>
                </a:solidFill>
                <a:latin typeface="Avenir Book" charset="0"/>
                <a:ea typeface="Avenir Book" charset="0"/>
                <a:cs typeface="Avenir Book" charset="0"/>
              </a:rPr>
              <a:t>3. The idea of popular sovereignty</a:t>
            </a:r>
          </a:p>
          <a:p>
            <a:endParaRPr lang="en-US" sz="2300" dirty="0">
              <a:solidFill>
                <a:schemeClr val="tx1"/>
              </a:solidFill>
              <a:latin typeface="Avenir Book"/>
              <a:ea typeface="Avenir Book" charset="0"/>
              <a:cs typeface="Avenir Book"/>
            </a:endParaRPr>
          </a:p>
          <a:p>
            <a:pPr marL="342900" indent="-342900">
              <a:buFont typeface="Arial" panose="020B0604020202020204" pitchFamily="34" charset="0"/>
              <a:buChar char="•"/>
            </a:pPr>
            <a:r>
              <a:rPr lang="en-GB" dirty="0">
                <a:latin typeface="Avenir Roman" panose="02000503020000020003" pitchFamily="2" charset="0"/>
              </a:rPr>
              <a:t>From Locke, we get the beginnings of an argument for the claim that the people should enjoy a right to remove the sovereign, e.g. through periodic elections. </a:t>
            </a:r>
          </a:p>
          <a:p>
            <a:pPr marL="342900" indent="-342900">
              <a:buFont typeface="Arial" panose="020B0604020202020204" pitchFamily="34" charset="0"/>
              <a:buChar char="•"/>
            </a:pPr>
            <a:r>
              <a:rPr lang="en-GB" dirty="0">
                <a:latin typeface="Avenir Roman" panose="02000503020000020003" pitchFamily="2" charset="0"/>
              </a:rPr>
              <a:t>From Rousseau, we get the beginnings of an argument for the claim that the legislative power of the state ought to be directed by the will of the people, e.g. through parliamentary elections. </a:t>
            </a:r>
          </a:p>
          <a:p>
            <a:endParaRPr lang="en-GB" dirty="0">
              <a:latin typeface="Avenir Roman" panose="02000503020000020003" pitchFamily="2" charset="0"/>
            </a:endParaRPr>
          </a:p>
          <a:p>
            <a:pPr algn="ctr"/>
            <a:r>
              <a:rPr lang="en-GB" i="1" dirty="0">
                <a:latin typeface="Avenir Roman" panose="02000503020000020003" pitchFamily="2" charset="0"/>
              </a:rPr>
              <a:t>But, there are problems with the concept of ‘popular sovereignty’</a:t>
            </a:r>
            <a:endParaRPr lang="en-NZ" i="1" dirty="0">
              <a:latin typeface="Avenir Roman" panose="02000503020000020003" pitchFamily="2" charset="0"/>
            </a:endParaRPr>
          </a:p>
          <a:p>
            <a:pPr marL="342900" indent="-342900">
              <a:buFont typeface="Arial" panose="020B0604020202020204" pitchFamily="34" charset="0"/>
              <a:buChar char="•"/>
            </a:pPr>
            <a:endParaRPr lang="en-AU" dirty="0">
              <a:solidFill>
                <a:schemeClr val="tx1"/>
              </a:solidFill>
              <a:latin typeface="Avenir Roman" panose="02000503020000020003" pitchFamily="2" charset="0"/>
              <a:cs typeface="Avenir Book"/>
            </a:endParaRPr>
          </a:p>
        </p:txBody>
      </p:sp>
    </p:spTree>
    <p:extLst>
      <p:ext uri="{BB962C8B-B14F-4D97-AF65-F5344CB8AC3E}">
        <p14:creationId xmlns:p14="http://schemas.microsoft.com/office/powerpoint/2010/main" val="3001460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7">
            <a:extLst>
              <a:ext uri="{FF2B5EF4-FFF2-40B4-BE49-F238E27FC236}">
                <a16:creationId xmlns:a16="http://schemas.microsoft.com/office/drawing/2014/main" id="{2707EADC-320B-554F-BE4D-49D533B0F61B}"/>
              </a:ext>
            </a:extLst>
          </p:cNvPr>
          <p:cNvSpPr txBox="1">
            <a:spLocks/>
          </p:cNvSpPr>
          <p:nvPr/>
        </p:nvSpPr>
        <p:spPr>
          <a:xfrm>
            <a:off x="647271" y="695028"/>
            <a:ext cx="10757044" cy="6027267"/>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en-US" sz="3000" dirty="0">
                <a:solidFill>
                  <a:schemeClr val="tx1"/>
                </a:solidFill>
                <a:latin typeface="Avenir Book" charset="0"/>
                <a:ea typeface="Avenir Book" charset="0"/>
                <a:cs typeface="Avenir Book" charset="0"/>
              </a:rPr>
              <a:t>3. The idea of popular sovereignty</a:t>
            </a:r>
          </a:p>
          <a:p>
            <a:endParaRPr lang="en-US" sz="2300" dirty="0">
              <a:solidFill>
                <a:schemeClr val="tx1"/>
              </a:solidFill>
              <a:latin typeface="Avenir Book"/>
              <a:ea typeface="Avenir Book" charset="0"/>
              <a:cs typeface="Avenir Book"/>
            </a:endParaRPr>
          </a:p>
          <a:p>
            <a:pPr marL="342900" indent="-342900">
              <a:buFont typeface="Arial" panose="020B0604020202020204" pitchFamily="34" charset="0"/>
              <a:buChar char="•"/>
            </a:pPr>
            <a:r>
              <a:rPr lang="en-GB" dirty="0">
                <a:latin typeface="Avenir Roman" panose="02000503020000020003" pitchFamily="2" charset="0"/>
              </a:rPr>
              <a:t>Can ‘the people’ reach consensus on any particular law or policy? </a:t>
            </a:r>
          </a:p>
          <a:p>
            <a:pPr marL="342900" indent="-342900">
              <a:buFont typeface="Arial" panose="020B0604020202020204" pitchFamily="34" charset="0"/>
              <a:buChar char="•"/>
            </a:pPr>
            <a:r>
              <a:rPr lang="en-GB" dirty="0">
                <a:latin typeface="Avenir Roman" panose="02000503020000020003" pitchFamily="2" charset="0"/>
              </a:rPr>
              <a:t>If not, what counts as the will of the people? </a:t>
            </a:r>
          </a:p>
          <a:p>
            <a:endParaRPr lang="en-US" dirty="0">
              <a:latin typeface="Avenir Roman" panose="02000503020000020003" pitchFamily="2" charset="0"/>
            </a:endParaRPr>
          </a:p>
          <a:p>
            <a:pPr marL="342900" indent="-342900">
              <a:buFont typeface="Arial" panose="020B0604020202020204" pitchFamily="34" charset="0"/>
              <a:buChar char="•"/>
            </a:pPr>
            <a:endParaRPr lang="en-AU" dirty="0">
              <a:solidFill>
                <a:schemeClr val="tx1"/>
              </a:solidFill>
              <a:latin typeface="Avenir Roman" panose="02000503020000020003" pitchFamily="2" charset="0"/>
              <a:cs typeface="Avenir Book"/>
            </a:endParaRPr>
          </a:p>
        </p:txBody>
      </p:sp>
      <p:pic>
        <p:nvPicPr>
          <p:cNvPr id="3" name="Picture 2">
            <a:extLst>
              <a:ext uri="{FF2B5EF4-FFF2-40B4-BE49-F238E27FC236}">
                <a16:creationId xmlns:a16="http://schemas.microsoft.com/office/drawing/2014/main" id="{E8CA3B55-BADF-B149-91FB-75355B1756B4}"/>
              </a:ext>
            </a:extLst>
          </p:cNvPr>
          <p:cNvPicPr>
            <a:picLocks noChangeAspect="1"/>
          </p:cNvPicPr>
          <p:nvPr/>
        </p:nvPicPr>
        <p:blipFill>
          <a:blip r:embed="rId2"/>
          <a:stretch>
            <a:fillRect/>
          </a:stretch>
        </p:blipFill>
        <p:spPr>
          <a:xfrm>
            <a:off x="3591368" y="3140253"/>
            <a:ext cx="4868850" cy="3239998"/>
          </a:xfrm>
          <a:prstGeom prst="rect">
            <a:avLst/>
          </a:prstGeom>
        </p:spPr>
      </p:pic>
      <p:sp>
        <p:nvSpPr>
          <p:cNvPr id="5" name="TextBox 4">
            <a:extLst>
              <a:ext uri="{FF2B5EF4-FFF2-40B4-BE49-F238E27FC236}">
                <a16:creationId xmlns:a16="http://schemas.microsoft.com/office/drawing/2014/main" id="{77D38C4F-AD22-1C44-B676-CE310389AB3A}"/>
              </a:ext>
            </a:extLst>
          </p:cNvPr>
          <p:cNvSpPr txBox="1"/>
          <p:nvPr/>
        </p:nvSpPr>
        <p:spPr>
          <a:xfrm>
            <a:off x="8753582" y="3889018"/>
            <a:ext cx="2486346" cy="830997"/>
          </a:xfrm>
          <a:prstGeom prst="rect">
            <a:avLst/>
          </a:prstGeom>
          <a:noFill/>
        </p:spPr>
        <p:txBody>
          <a:bodyPr wrap="square" rtlCol="0">
            <a:spAutoFit/>
          </a:bodyPr>
          <a:lstStyle/>
          <a:p>
            <a:r>
              <a:rPr lang="en-US" sz="2400" dirty="0">
                <a:solidFill>
                  <a:srgbClr val="FFFF00"/>
                </a:solidFill>
                <a:latin typeface="Avenir Roman" panose="02000503020000020003" pitchFamily="2" charset="0"/>
              </a:rPr>
              <a:t>‘General will’ </a:t>
            </a:r>
            <a:br>
              <a:rPr lang="en-US" sz="2400" dirty="0">
                <a:solidFill>
                  <a:srgbClr val="FFFF00"/>
                </a:solidFill>
                <a:latin typeface="Avenir Roman" panose="02000503020000020003" pitchFamily="2" charset="0"/>
              </a:rPr>
            </a:br>
            <a:r>
              <a:rPr lang="en-US" sz="2400" dirty="0">
                <a:solidFill>
                  <a:srgbClr val="FFFF00"/>
                </a:solidFill>
                <a:latin typeface="Avenir Roman" panose="02000503020000020003" pitchFamily="2" charset="0"/>
              </a:rPr>
              <a:t>vs ‘will of all’?</a:t>
            </a:r>
          </a:p>
        </p:txBody>
      </p:sp>
    </p:spTree>
    <p:extLst>
      <p:ext uri="{BB962C8B-B14F-4D97-AF65-F5344CB8AC3E}">
        <p14:creationId xmlns:p14="http://schemas.microsoft.com/office/powerpoint/2010/main" val="358604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7">
            <a:extLst>
              <a:ext uri="{FF2B5EF4-FFF2-40B4-BE49-F238E27FC236}">
                <a16:creationId xmlns:a16="http://schemas.microsoft.com/office/drawing/2014/main" id="{2707EADC-320B-554F-BE4D-49D533B0F61B}"/>
              </a:ext>
            </a:extLst>
          </p:cNvPr>
          <p:cNvSpPr txBox="1">
            <a:spLocks/>
          </p:cNvSpPr>
          <p:nvPr/>
        </p:nvSpPr>
        <p:spPr>
          <a:xfrm>
            <a:off x="647271" y="695028"/>
            <a:ext cx="7654248" cy="6027267"/>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en-US" sz="3000" dirty="0">
                <a:solidFill>
                  <a:schemeClr val="tx1"/>
                </a:solidFill>
                <a:latin typeface="Avenir Book" charset="0"/>
                <a:ea typeface="Avenir Book" charset="0"/>
                <a:cs typeface="Avenir Book" charset="0"/>
              </a:rPr>
              <a:t>3. The idea of popular sovereignty</a:t>
            </a:r>
          </a:p>
          <a:p>
            <a:endParaRPr lang="en-US" sz="2300" dirty="0">
              <a:solidFill>
                <a:schemeClr val="tx1"/>
              </a:solidFill>
              <a:latin typeface="Avenir Book"/>
              <a:ea typeface="Avenir Book" charset="0"/>
              <a:cs typeface="Avenir Book"/>
            </a:endParaRPr>
          </a:p>
          <a:p>
            <a:r>
              <a:rPr lang="en-GB" dirty="0">
                <a:latin typeface="Avenir Roman" panose="02000503020000020003" pitchFamily="2" charset="0"/>
              </a:rPr>
              <a:t>Against the very idea of sovereignty in politics:</a:t>
            </a:r>
          </a:p>
          <a:p>
            <a:pPr marL="342900" indent="-342900">
              <a:buFont typeface="Arial" panose="020B0604020202020204" pitchFamily="34" charset="0"/>
              <a:buChar char="•"/>
            </a:pPr>
            <a:endParaRPr lang="en-GB" dirty="0">
              <a:latin typeface="Avenir Roman" panose="02000503020000020003" pitchFamily="2" charset="0"/>
            </a:endParaRPr>
          </a:p>
          <a:p>
            <a:r>
              <a:rPr lang="en-GB" i="1" dirty="0">
                <a:latin typeface="Avenir Roman" panose="02000503020000020003" pitchFamily="2" charset="0"/>
              </a:rPr>
              <a:t>“Where men wish to be sovereign, as individuals or as organized groups, they must submit to the oppression of the will, be this the individual will with which I force myself, or the ‘general will’ of an organized group. If men wish to be free, it is precisely sovereignty they must renounce.” </a:t>
            </a:r>
          </a:p>
          <a:p>
            <a:pPr algn="r"/>
            <a:r>
              <a:rPr lang="en-GB" dirty="0">
                <a:latin typeface="Avenir Roman" panose="02000503020000020003" pitchFamily="2" charset="0"/>
              </a:rPr>
              <a:t>—Arendt, “What is Freedom”, p. 163.</a:t>
            </a:r>
            <a:r>
              <a:rPr lang="en-NZ" dirty="0">
                <a:latin typeface="Avenir Roman" panose="02000503020000020003" pitchFamily="2" charset="0"/>
              </a:rPr>
              <a:t> </a:t>
            </a:r>
            <a:r>
              <a:rPr lang="en-GB" dirty="0">
                <a:latin typeface="Avenir Roman" panose="02000503020000020003" pitchFamily="2" charset="0"/>
              </a:rPr>
              <a:t> </a:t>
            </a:r>
          </a:p>
          <a:p>
            <a:endParaRPr lang="en-US" dirty="0">
              <a:latin typeface="Avenir Roman" panose="02000503020000020003" pitchFamily="2" charset="0"/>
            </a:endParaRPr>
          </a:p>
          <a:p>
            <a:pPr marL="342900" indent="-342900">
              <a:buFont typeface="Arial" panose="020B0604020202020204" pitchFamily="34" charset="0"/>
              <a:buChar char="•"/>
            </a:pPr>
            <a:endParaRPr lang="en-AU" dirty="0">
              <a:solidFill>
                <a:schemeClr val="tx1"/>
              </a:solidFill>
              <a:latin typeface="Avenir Roman" panose="02000503020000020003" pitchFamily="2" charset="0"/>
              <a:cs typeface="Avenir Book"/>
            </a:endParaRPr>
          </a:p>
        </p:txBody>
      </p:sp>
      <p:pic>
        <p:nvPicPr>
          <p:cNvPr id="6" name="Picture 5" descr="Hannah_Arendt_by_Fred_Stein_2">
            <a:extLst>
              <a:ext uri="{FF2B5EF4-FFF2-40B4-BE49-F238E27FC236}">
                <a16:creationId xmlns:a16="http://schemas.microsoft.com/office/drawing/2014/main" id="{F5C4A265-BB62-C942-A977-083C61D9EF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0791" y="1930685"/>
            <a:ext cx="2853524" cy="3617359"/>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7" name="TextBox 6">
            <a:extLst>
              <a:ext uri="{FF2B5EF4-FFF2-40B4-BE49-F238E27FC236}">
                <a16:creationId xmlns:a16="http://schemas.microsoft.com/office/drawing/2014/main" id="{2BAFB07C-1F20-F645-9650-D18AAF238D36}"/>
              </a:ext>
            </a:extLst>
          </p:cNvPr>
          <p:cNvSpPr txBox="1"/>
          <p:nvPr/>
        </p:nvSpPr>
        <p:spPr>
          <a:xfrm>
            <a:off x="8407764" y="5582551"/>
            <a:ext cx="3164442" cy="369332"/>
          </a:xfrm>
          <a:prstGeom prst="rect">
            <a:avLst/>
          </a:prstGeom>
          <a:noFill/>
        </p:spPr>
        <p:txBody>
          <a:bodyPr wrap="square" rtlCol="0">
            <a:spAutoFit/>
          </a:bodyPr>
          <a:lstStyle/>
          <a:p>
            <a:pPr algn="ctr"/>
            <a:r>
              <a:rPr lang="en-US" dirty="0">
                <a:latin typeface="Avenir Roman" panose="02000503020000020003" pitchFamily="2" charset="0"/>
              </a:rPr>
              <a:t>Hannah Arendt (1906-1975)</a:t>
            </a:r>
          </a:p>
        </p:txBody>
      </p:sp>
    </p:spTree>
    <p:extLst>
      <p:ext uri="{BB962C8B-B14F-4D97-AF65-F5344CB8AC3E}">
        <p14:creationId xmlns:p14="http://schemas.microsoft.com/office/powerpoint/2010/main" val="771468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7">
            <a:extLst>
              <a:ext uri="{FF2B5EF4-FFF2-40B4-BE49-F238E27FC236}">
                <a16:creationId xmlns:a16="http://schemas.microsoft.com/office/drawing/2014/main" id="{2707EADC-320B-554F-BE4D-49D533B0F61B}"/>
              </a:ext>
            </a:extLst>
          </p:cNvPr>
          <p:cNvSpPr txBox="1">
            <a:spLocks/>
          </p:cNvSpPr>
          <p:nvPr/>
        </p:nvSpPr>
        <p:spPr>
          <a:xfrm>
            <a:off x="647271" y="695028"/>
            <a:ext cx="7654248" cy="6027267"/>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en-US" sz="3000" dirty="0">
                <a:solidFill>
                  <a:schemeClr val="tx1"/>
                </a:solidFill>
                <a:latin typeface="Avenir Book" charset="0"/>
                <a:ea typeface="Avenir Book" charset="0"/>
                <a:cs typeface="Avenir Book" charset="0"/>
              </a:rPr>
              <a:t>4. The republican tradition</a:t>
            </a:r>
          </a:p>
          <a:p>
            <a:endParaRPr lang="en-US" sz="2300" dirty="0">
              <a:solidFill>
                <a:schemeClr val="tx1"/>
              </a:solidFill>
              <a:latin typeface="Avenir Book"/>
              <a:ea typeface="Avenir Book" charset="0"/>
              <a:cs typeface="Avenir Book"/>
            </a:endParaRPr>
          </a:p>
          <a:p>
            <a:pPr algn="r"/>
            <a:r>
              <a:rPr lang="en-NZ" dirty="0">
                <a:latin typeface="Avenir Roman" panose="02000503020000020003" pitchFamily="2" charset="0"/>
              </a:rPr>
              <a:t> </a:t>
            </a:r>
            <a:r>
              <a:rPr lang="en-GB" dirty="0">
                <a:latin typeface="Avenir Roman" panose="02000503020000020003" pitchFamily="2" charset="0"/>
              </a:rPr>
              <a:t> </a:t>
            </a:r>
          </a:p>
          <a:p>
            <a:endParaRPr lang="en-US" dirty="0">
              <a:latin typeface="Avenir Roman" panose="02000503020000020003" pitchFamily="2" charset="0"/>
            </a:endParaRPr>
          </a:p>
          <a:p>
            <a:pPr marL="342900" indent="-342900">
              <a:buFont typeface="Arial" panose="020B0604020202020204" pitchFamily="34" charset="0"/>
              <a:buChar char="•"/>
            </a:pPr>
            <a:endParaRPr lang="en-AU" dirty="0">
              <a:solidFill>
                <a:schemeClr val="tx1"/>
              </a:solidFill>
              <a:latin typeface="Avenir Roman" panose="02000503020000020003" pitchFamily="2" charset="0"/>
              <a:cs typeface="Avenir Book"/>
            </a:endParaRPr>
          </a:p>
        </p:txBody>
      </p:sp>
      <p:sp>
        <p:nvSpPr>
          <p:cNvPr id="5" name="TextBox 4">
            <a:extLst>
              <a:ext uri="{FF2B5EF4-FFF2-40B4-BE49-F238E27FC236}">
                <a16:creationId xmlns:a16="http://schemas.microsoft.com/office/drawing/2014/main" id="{75CE555A-D1F7-CE4A-BC79-7F45F091CD98}"/>
              </a:ext>
            </a:extLst>
          </p:cNvPr>
          <p:cNvSpPr txBox="1"/>
          <p:nvPr/>
        </p:nvSpPr>
        <p:spPr>
          <a:xfrm>
            <a:off x="1019729" y="1677158"/>
            <a:ext cx="6367390" cy="3816429"/>
          </a:xfrm>
          <a:prstGeom prst="rect">
            <a:avLst/>
          </a:prstGeom>
          <a:noFill/>
        </p:spPr>
        <p:txBody>
          <a:bodyPr wrap="square" rtlCol="0">
            <a:spAutoFit/>
          </a:bodyPr>
          <a:lstStyle/>
          <a:p>
            <a:pPr lvl="0"/>
            <a:r>
              <a:rPr lang="en-NZ" sz="2200" dirty="0">
                <a:latin typeface="Avenir Book"/>
                <a:cs typeface="Avenir Book"/>
              </a:rPr>
              <a:t>Republicanism is a </a:t>
            </a:r>
            <a:r>
              <a:rPr lang="en-NZ" sz="2200" b="1" dirty="0">
                <a:solidFill>
                  <a:srgbClr val="FFFF00"/>
                </a:solidFill>
                <a:latin typeface="Avenir Book"/>
                <a:cs typeface="Avenir Book"/>
              </a:rPr>
              <a:t>political theory</a:t>
            </a:r>
            <a:r>
              <a:rPr lang="en-NZ" sz="2200" dirty="0">
                <a:latin typeface="Avenir Book"/>
                <a:cs typeface="Avenir Book"/>
              </a:rPr>
              <a:t>: </a:t>
            </a:r>
          </a:p>
          <a:p>
            <a:pPr lvl="0"/>
            <a:endParaRPr lang="en-NZ" sz="2200" dirty="0">
              <a:latin typeface="Avenir Book"/>
              <a:cs typeface="Avenir Book"/>
            </a:endParaRPr>
          </a:p>
          <a:p>
            <a:pPr marL="342900" lvl="0" indent="-342900">
              <a:buFont typeface="Arial"/>
              <a:buChar char="•"/>
            </a:pPr>
            <a:r>
              <a:rPr lang="en-NZ" sz="2200" dirty="0">
                <a:latin typeface="Avenir Book"/>
                <a:cs typeface="Avenir Book"/>
              </a:rPr>
              <a:t>a conception of freedom and a theory of government;</a:t>
            </a:r>
          </a:p>
          <a:p>
            <a:pPr marL="342900" lvl="0" indent="-342900">
              <a:buFont typeface="Arial"/>
              <a:buChar char="•"/>
            </a:pPr>
            <a:endParaRPr lang="en-NZ" sz="2200" dirty="0">
              <a:latin typeface="Avenir Book"/>
              <a:cs typeface="Avenir Book"/>
            </a:endParaRPr>
          </a:p>
          <a:p>
            <a:pPr marL="342900" lvl="0" indent="-342900">
              <a:buFont typeface="Arial"/>
              <a:buChar char="•"/>
            </a:pPr>
            <a:r>
              <a:rPr lang="en-NZ" sz="2200" dirty="0">
                <a:latin typeface="Avenir Book"/>
                <a:cs typeface="Avenir Book"/>
              </a:rPr>
              <a:t>It is </a:t>
            </a:r>
            <a:r>
              <a:rPr lang="en-NZ" sz="2200" b="1" dirty="0">
                <a:solidFill>
                  <a:srgbClr val="FFFF00"/>
                </a:solidFill>
                <a:latin typeface="Avenir Book"/>
                <a:cs typeface="Avenir Book"/>
              </a:rPr>
              <a:t>not</a:t>
            </a:r>
            <a:r>
              <a:rPr lang="en-NZ" sz="2200" b="1" dirty="0">
                <a:solidFill>
                  <a:srgbClr val="0000FF"/>
                </a:solidFill>
                <a:latin typeface="Avenir Book"/>
                <a:cs typeface="Avenir Book"/>
              </a:rPr>
              <a:t> </a:t>
            </a:r>
            <a:r>
              <a:rPr lang="en-NZ" sz="2200" dirty="0">
                <a:latin typeface="Avenir Book"/>
                <a:cs typeface="Avenir Book"/>
              </a:rPr>
              <a:t>to be equated with the US Republican Party, any more than the concept of democracy is to be equated with the US Democratic Party or the concept of liberalism is to be equated with the Australian Liberal Party</a:t>
            </a:r>
          </a:p>
        </p:txBody>
      </p:sp>
      <p:pic>
        <p:nvPicPr>
          <p:cNvPr id="6" name="Picture 5" descr="anti-crown.jpg">
            <a:extLst>
              <a:ext uri="{FF2B5EF4-FFF2-40B4-BE49-F238E27FC236}">
                <a16:creationId xmlns:a16="http://schemas.microsoft.com/office/drawing/2014/main" id="{804B5136-5B47-6048-A671-BE985BC9FA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2466" y="1625788"/>
            <a:ext cx="2706384" cy="2706384"/>
          </a:xfrm>
          <a:prstGeom prst="rect">
            <a:avLst/>
          </a:prstGeom>
          <a:ln w="6350">
            <a:solidFill>
              <a:schemeClr val="tx1"/>
            </a:solidFill>
          </a:ln>
        </p:spPr>
      </p:pic>
    </p:spTree>
    <p:extLst>
      <p:ext uri="{BB962C8B-B14F-4D97-AF65-F5344CB8AC3E}">
        <p14:creationId xmlns:p14="http://schemas.microsoft.com/office/powerpoint/2010/main" val="922447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7">
            <a:extLst>
              <a:ext uri="{FF2B5EF4-FFF2-40B4-BE49-F238E27FC236}">
                <a16:creationId xmlns:a16="http://schemas.microsoft.com/office/drawing/2014/main" id="{2707EADC-320B-554F-BE4D-49D533B0F61B}"/>
              </a:ext>
            </a:extLst>
          </p:cNvPr>
          <p:cNvSpPr txBox="1">
            <a:spLocks/>
          </p:cNvSpPr>
          <p:nvPr/>
        </p:nvSpPr>
        <p:spPr>
          <a:xfrm>
            <a:off x="647271" y="695028"/>
            <a:ext cx="7654248" cy="6027267"/>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en-US" sz="3000" dirty="0">
                <a:solidFill>
                  <a:schemeClr val="tx1"/>
                </a:solidFill>
                <a:latin typeface="Avenir Book" charset="0"/>
                <a:ea typeface="Avenir Book" charset="0"/>
                <a:cs typeface="Avenir Book" charset="0"/>
              </a:rPr>
              <a:t>4. The republican tradition</a:t>
            </a:r>
          </a:p>
          <a:p>
            <a:endParaRPr lang="en-US" sz="2300" dirty="0">
              <a:solidFill>
                <a:schemeClr val="tx1"/>
              </a:solidFill>
              <a:latin typeface="Avenir Book"/>
              <a:ea typeface="Avenir Book" charset="0"/>
              <a:cs typeface="Avenir Book"/>
            </a:endParaRPr>
          </a:p>
          <a:p>
            <a:pPr algn="r"/>
            <a:r>
              <a:rPr lang="en-NZ" dirty="0">
                <a:latin typeface="Avenir Roman" panose="02000503020000020003" pitchFamily="2" charset="0"/>
              </a:rPr>
              <a:t> </a:t>
            </a:r>
            <a:r>
              <a:rPr lang="en-GB" dirty="0">
                <a:latin typeface="Avenir Roman" panose="02000503020000020003" pitchFamily="2" charset="0"/>
              </a:rPr>
              <a:t> </a:t>
            </a:r>
          </a:p>
          <a:p>
            <a:endParaRPr lang="en-US" dirty="0">
              <a:latin typeface="Avenir Roman" panose="02000503020000020003" pitchFamily="2" charset="0"/>
            </a:endParaRPr>
          </a:p>
          <a:p>
            <a:pPr marL="342900" indent="-342900">
              <a:buFont typeface="Arial" panose="020B0604020202020204" pitchFamily="34" charset="0"/>
              <a:buChar char="•"/>
            </a:pPr>
            <a:endParaRPr lang="en-AU" dirty="0">
              <a:solidFill>
                <a:schemeClr val="tx1"/>
              </a:solidFill>
              <a:latin typeface="Avenir Roman" panose="02000503020000020003" pitchFamily="2" charset="0"/>
              <a:cs typeface="Avenir Book"/>
            </a:endParaRPr>
          </a:p>
        </p:txBody>
      </p:sp>
      <p:sp>
        <p:nvSpPr>
          <p:cNvPr id="5" name="TextBox 4">
            <a:extLst>
              <a:ext uri="{FF2B5EF4-FFF2-40B4-BE49-F238E27FC236}">
                <a16:creationId xmlns:a16="http://schemas.microsoft.com/office/drawing/2014/main" id="{75CE555A-D1F7-CE4A-BC79-7F45F091CD98}"/>
              </a:ext>
            </a:extLst>
          </p:cNvPr>
          <p:cNvSpPr txBox="1"/>
          <p:nvPr/>
        </p:nvSpPr>
        <p:spPr>
          <a:xfrm>
            <a:off x="1019729" y="1636062"/>
            <a:ext cx="6881098" cy="2462213"/>
          </a:xfrm>
          <a:prstGeom prst="rect">
            <a:avLst/>
          </a:prstGeom>
          <a:noFill/>
        </p:spPr>
        <p:txBody>
          <a:bodyPr wrap="square" rtlCol="0">
            <a:spAutoFit/>
          </a:bodyPr>
          <a:lstStyle/>
          <a:p>
            <a:pPr lvl="0"/>
            <a:r>
              <a:rPr lang="en-NZ" sz="2200" dirty="0">
                <a:latin typeface="Avenir Book"/>
                <a:cs typeface="Avenir Book"/>
              </a:rPr>
              <a:t>The basic idea:</a:t>
            </a:r>
          </a:p>
          <a:p>
            <a:pPr lvl="0"/>
            <a:endParaRPr lang="en-NZ" sz="2200" dirty="0">
              <a:latin typeface="Avenir Book"/>
              <a:cs typeface="Avenir Book"/>
            </a:endParaRPr>
          </a:p>
          <a:p>
            <a:r>
              <a:rPr lang="en-US" sz="2200" dirty="0">
                <a:latin typeface="Avenir Roman" panose="02000503020000020003" pitchFamily="2" charset="0"/>
              </a:rPr>
              <a:t>  </a:t>
            </a:r>
            <a:r>
              <a:rPr lang="en-US" sz="2200" dirty="0">
                <a:solidFill>
                  <a:schemeClr val="tx1">
                    <a:lumMod val="75000"/>
                  </a:schemeClr>
                </a:solidFill>
                <a:latin typeface="Avenir Roman" panose="02000503020000020003" pitchFamily="2" charset="0"/>
              </a:rPr>
              <a:t>Negatively </a:t>
            </a:r>
            <a:r>
              <a:rPr lang="en-GB" sz="2200" dirty="0">
                <a:solidFill>
                  <a:schemeClr val="tx1">
                    <a:lumMod val="75000"/>
                  </a:schemeClr>
                </a:solidFill>
                <a:latin typeface="Avenir Roman" panose="02000503020000020003" pitchFamily="2" charset="0"/>
              </a:rPr>
              <a:t>expressed</a:t>
            </a:r>
            <a:r>
              <a:rPr lang="en-GB" sz="2200" dirty="0">
                <a:latin typeface="Avenir Roman" panose="02000503020000020003" pitchFamily="2" charset="0"/>
              </a:rPr>
              <a:t>: </a:t>
            </a:r>
            <a:r>
              <a:rPr lang="en-GB" sz="2200" b="1" dirty="0">
                <a:solidFill>
                  <a:srgbClr val="FFFF00"/>
                </a:solidFill>
                <a:latin typeface="Avenir Roman" panose="02000503020000020003" pitchFamily="2" charset="0"/>
              </a:rPr>
              <a:t>Anti-monarchy</a:t>
            </a:r>
            <a:endParaRPr lang="en-NZ" sz="2200" dirty="0">
              <a:solidFill>
                <a:srgbClr val="FFFF00"/>
              </a:solidFill>
              <a:latin typeface="Avenir Roman" panose="02000503020000020003" pitchFamily="2" charset="0"/>
            </a:endParaRPr>
          </a:p>
          <a:p>
            <a:r>
              <a:rPr lang="en-GB" sz="2200" dirty="0">
                <a:latin typeface="Avenir Roman" panose="02000503020000020003" pitchFamily="2" charset="0"/>
              </a:rPr>
              <a:t>  </a:t>
            </a:r>
            <a:r>
              <a:rPr lang="en-GB" sz="2200" dirty="0">
                <a:solidFill>
                  <a:schemeClr val="tx1">
                    <a:lumMod val="75000"/>
                  </a:schemeClr>
                </a:solidFill>
                <a:latin typeface="Avenir Roman" panose="02000503020000020003" pitchFamily="2" charset="0"/>
              </a:rPr>
              <a:t>Positively expressed</a:t>
            </a:r>
            <a:r>
              <a:rPr lang="en-GB" sz="2200" dirty="0">
                <a:latin typeface="Avenir Roman" panose="02000503020000020003" pitchFamily="2" charset="0"/>
              </a:rPr>
              <a:t>: </a:t>
            </a:r>
            <a:r>
              <a:rPr lang="en-GB" sz="2200" b="1" dirty="0">
                <a:solidFill>
                  <a:srgbClr val="FFFF00"/>
                </a:solidFill>
                <a:latin typeface="Avenir Roman" panose="02000503020000020003" pitchFamily="2" charset="0"/>
              </a:rPr>
              <a:t>The rule of law</a:t>
            </a:r>
            <a:endParaRPr lang="en-NZ" sz="2200" dirty="0">
              <a:solidFill>
                <a:srgbClr val="FFFF00"/>
              </a:solidFill>
              <a:latin typeface="Avenir Roman" panose="02000503020000020003" pitchFamily="2" charset="0"/>
            </a:endParaRPr>
          </a:p>
          <a:p>
            <a:r>
              <a:rPr lang="en-GB" sz="2200" dirty="0">
                <a:latin typeface="Avenir Roman" panose="02000503020000020003" pitchFamily="2" charset="0"/>
              </a:rPr>
              <a:t> </a:t>
            </a:r>
            <a:endParaRPr lang="en-NZ" sz="2200" dirty="0">
              <a:latin typeface="Avenir Roman" panose="02000503020000020003" pitchFamily="2" charset="0"/>
            </a:endParaRPr>
          </a:p>
          <a:p>
            <a:r>
              <a:rPr lang="en-GB" sz="2200" dirty="0">
                <a:latin typeface="Avenir Roman" panose="02000503020000020003" pitchFamily="2" charset="0"/>
              </a:rPr>
              <a:t>James Harrington: the political community as an </a:t>
            </a:r>
          </a:p>
          <a:p>
            <a:pPr algn="ctr"/>
            <a:r>
              <a:rPr lang="en-GB" sz="2200" dirty="0">
                <a:solidFill>
                  <a:srgbClr val="FFFF00"/>
                </a:solidFill>
                <a:latin typeface="Avenir Roman" panose="02000503020000020003" pitchFamily="2" charset="0"/>
              </a:rPr>
              <a:t>“</a:t>
            </a:r>
            <a:r>
              <a:rPr lang="en-GB" sz="2200" b="1" dirty="0">
                <a:solidFill>
                  <a:srgbClr val="FFFF00"/>
                </a:solidFill>
                <a:latin typeface="Avenir Roman" panose="02000503020000020003" pitchFamily="2" charset="0"/>
              </a:rPr>
              <a:t>empire of laws not of men</a:t>
            </a:r>
            <a:r>
              <a:rPr lang="en-GB" sz="2200" dirty="0">
                <a:solidFill>
                  <a:srgbClr val="FFFF00"/>
                </a:solidFill>
                <a:latin typeface="Avenir Roman" panose="02000503020000020003" pitchFamily="2" charset="0"/>
              </a:rPr>
              <a:t>”</a:t>
            </a:r>
            <a:endParaRPr lang="en-NZ" sz="2200" dirty="0">
              <a:solidFill>
                <a:srgbClr val="FFFF00"/>
              </a:solidFill>
              <a:latin typeface="Avenir Roman" panose="02000503020000020003" pitchFamily="2" charset="0"/>
            </a:endParaRPr>
          </a:p>
        </p:txBody>
      </p:sp>
      <p:pic>
        <p:nvPicPr>
          <p:cNvPr id="6" name="Picture 5" descr="anti-crown.jpg">
            <a:extLst>
              <a:ext uri="{FF2B5EF4-FFF2-40B4-BE49-F238E27FC236}">
                <a16:creationId xmlns:a16="http://schemas.microsoft.com/office/drawing/2014/main" id="{2A142C95-2BF4-F848-8FBC-C2C3FF46B3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2466" y="1625788"/>
            <a:ext cx="2706384" cy="2706384"/>
          </a:xfrm>
          <a:prstGeom prst="rect">
            <a:avLst/>
          </a:prstGeom>
          <a:ln w="6350">
            <a:solidFill>
              <a:schemeClr val="tx1"/>
            </a:solidFill>
          </a:ln>
        </p:spPr>
      </p:pic>
    </p:spTree>
    <p:extLst>
      <p:ext uri="{BB962C8B-B14F-4D97-AF65-F5344CB8AC3E}">
        <p14:creationId xmlns:p14="http://schemas.microsoft.com/office/powerpoint/2010/main" val="2433869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7">
            <a:extLst>
              <a:ext uri="{FF2B5EF4-FFF2-40B4-BE49-F238E27FC236}">
                <a16:creationId xmlns:a16="http://schemas.microsoft.com/office/drawing/2014/main" id="{2707EADC-320B-554F-BE4D-49D533B0F61B}"/>
              </a:ext>
            </a:extLst>
          </p:cNvPr>
          <p:cNvSpPr txBox="1">
            <a:spLocks/>
          </p:cNvSpPr>
          <p:nvPr/>
        </p:nvSpPr>
        <p:spPr>
          <a:xfrm>
            <a:off x="647271" y="695028"/>
            <a:ext cx="7654248" cy="6027267"/>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en-US" sz="3000" dirty="0">
                <a:solidFill>
                  <a:schemeClr val="tx1"/>
                </a:solidFill>
                <a:latin typeface="Avenir Book" charset="0"/>
                <a:ea typeface="Avenir Book" charset="0"/>
                <a:cs typeface="Avenir Book" charset="0"/>
              </a:rPr>
              <a:t>4. The republican tradition</a:t>
            </a:r>
          </a:p>
          <a:p>
            <a:endParaRPr lang="en-US" sz="2300" dirty="0">
              <a:solidFill>
                <a:schemeClr val="tx1"/>
              </a:solidFill>
              <a:latin typeface="Avenir Book"/>
              <a:ea typeface="Avenir Book" charset="0"/>
              <a:cs typeface="Avenir Book"/>
            </a:endParaRPr>
          </a:p>
          <a:p>
            <a:pPr algn="r"/>
            <a:r>
              <a:rPr lang="en-NZ" dirty="0">
                <a:latin typeface="Avenir Roman" panose="02000503020000020003" pitchFamily="2" charset="0"/>
              </a:rPr>
              <a:t> </a:t>
            </a:r>
            <a:r>
              <a:rPr lang="en-GB" dirty="0">
                <a:latin typeface="Avenir Roman" panose="02000503020000020003" pitchFamily="2" charset="0"/>
              </a:rPr>
              <a:t> </a:t>
            </a:r>
          </a:p>
          <a:p>
            <a:endParaRPr lang="en-US" dirty="0">
              <a:latin typeface="Avenir Roman" panose="02000503020000020003" pitchFamily="2" charset="0"/>
            </a:endParaRPr>
          </a:p>
          <a:p>
            <a:pPr marL="342900" indent="-342900">
              <a:buFont typeface="Arial" panose="020B0604020202020204" pitchFamily="34" charset="0"/>
              <a:buChar char="•"/>
            </a:pPr>
            <a:endParaRPr lang="en-AU" dirty="0">
              <a:solidFill>
                <a:schemeClr val="tx1"/>
              </a:solidFill>
              <a:latin typeface="Avenir Roman" panose="02000503020000020003" pitchFamily="2" charset="0"/>
              <a:cs typeface="Avenir Book"/>
            </a:endParaRPr>
          </a:p>
        </p:txBody>
      </p:sp>
      <p:sp>
        <p:nvSpPr>
          <p:cNvPr id="5" name="TextBox 4">
            <a:extLst>
              <a:ext uri="{FF2B5EF4-FFF2-40B4-BE49-F238E27FC236}">
                <a16:creationId xmlns:a16="http://schemas.microsoft.com/office/drawing/2014/main" id="{75CE555A-D1F7-CE4A-BC79-7F45F091CD98}"/>
              </a:ext>
            </a:extLst>
          </p:cNvPr>
          <p:cNvSpPr txBox="1"/>
          <p:nvPr/>
        </p:nvSpPr>
        <p:spPr>
          <a:xfrm>
            <a:off x="1019728" y="1625788"/>
            <a:ext cx="10590070" cy="5201424"/>
          </a:xfrm>
          <a:prstGeom prst="rect">
            <a:avLst/>
          </a:prstGeom>
          <a:noFill/>
        </p:spPr>
        <p:txBody>
          <a:bodyPr wrap="square" rtlCol="0">
            <a:spAutoFit/>
          </a:bodyPr>
          <a:lstStyle/>
          <a:p>
            <a:pPr lvl="0"/>
            <a:r>
              <a:rPr lang="en-NZ" sz="2200" dirty="0">
                <a:latin typeface="Avenir Book"/>
                <a:cs typeface="Avenir Book"/>
              </a:rPr>
              <a:t>History of the republican tradition:</a:t>
            </a:r>
          </a:p>
          <a:p>
            <a:pPr lvl="0"/>
            <a:endParaRPr lang="en-NZ" sz="2000" dirty="0">
              <a:latin typeface="Avenir Roman" panose="02000503020000020003" pitchFamily="2" charset="0"/>
              <a:cs typeface="Avenir Book"/>
            </a:endParaRPr>
          </a:p>
          <a:p>
            <a:pPr lvl="0"/>
            <a:r>
              <a:rPr lang="en-NZ" sz="2000" dirty="0">
                <a:solidFill>
                  <a:schemeClr val="tx1">
                    <a:lumMod val="75000"/>
                  </a:schemeClr>
                </a:solidFill>
                <a:latin typeface="Avenir Roman" panose="02000503020000020003" pitchFamily="2" charset="0"/>
                <a:cs typeface="Avenir Book"/>
              </a:rPr>
              <a:t>Roman historians and jurists:</a:t>
            </a:r>
          </a:p>
          <a:p>
            <a:pPr marL="342900" lvl="0" indent="-342900">
              <a:spcBef>
                <a:spcPts val="600"/>
              </a:spcBef>
              <a:buFont typeface="Arial" charset="0"/>
              <a:buChar char="•"/>
            </a:pPr>
            <a:r>
              <a:rPr lang="en-US" sz="2000" dirty="0">
                <a:latin typeface="Avenir Roman" panose="02000503020000020003" pitchFamily="2" charset="0"/>
                <a:ea typeface="Avenir Book" charset="0"/>
                <a:cs typeface="Avenir Book" charset="0"/>
              </a:rPr>
              <a:t>Polybius, Livy, Plutarch, Tacitus, and Sallust</a:t>
            </a:r>
          </a:p>
          <a:p>
            <a:pPr marL="342900" lvl="0" indent="-342900">
              <a:spcBef>
                <a:spcPts val="600"/>
              </a:spcBef>
              <a:buFont typeface="Arial" charset="0"/>
              <a:buChar char="•"/>
            </a:pPr>
            <a:r>
              <a:rPr lang="en-US" sz="2000" dirty="0">
                <a:latin typeface="Avenir Roman" panose="02000503020000020003" pitchFamily="2" charset="0"/>
                <a:ea typeface="Avenir Book" charset="0"/>
                <a:cs typeface="Avenir Book" charset="0"/>
              </a:rPr>
              <a:t>Marcus Tullius Cicero</a:t>
            </a:r>
          </a:p>
          <a:p>
            <a:pPr lvl="0">
              <a:spcBef>
                <a:spcPts val="600"/>
              </a:spcBef>
            </a:pPr>
            <a:endParaRPr lang="en-US" sz="2000" b="1" dirty="0">
              <a:latin typeface="Avenir Roman" panose="02000503020000020003" pitchFamily="2" charset="0"/>
              <a:ea typeface="Avenir Book" charset="0"/>
              <a:cs typeface="Avenir Book" charset="0"/>
            </a:endParaRPr>
          </a:p>
          <a:p>
            <a:pPr lvl="0">
              <a:spcBef>
                <a:spcPts val="600"/>
              </a:spcBef>
            </a:pPr>
            <a:r>
              <a:rPr lang="en-US" sz="2000" dirty="0">
                <a:solidFill>
                  <a:schemeClr val="tx1">
                    <a:lumMod val="75000"/>
                  </a:schemeClr>
                </a:solidFill>
                <a:latin typeface="Avenir Roman" panose="02000503020000020003" pitchFamily="2" charset="0"/>
                <a:ea typeface="Avenir Book" charset="0"/>
                <a:cs typeface="Avenir Book" charset="0"/>
              </a:rPr>
              <a:t>Revived in </a:t>
            </a:r>
            <a:r>
              <a:rPr lang="en-US" sz="2000" dirty="0">
                <a:latin typeface="Avenir Roman" panose="02000503020000020003" pitchFamily="2" charset="0"/>
                <a:ea typeface="Avenir Book" charset="0"/>
                <a:cs typeface="Avenir Book" charset="0"/>
              </a:rPr>
              <a:t>Renaissance Italy</a:t>
            </a:r>
            <a:r>
              <a:rPr lang="en-US" sz="2000" b="1" dirty="0">
                <a:latin typeface="Avenir Roman" panose="02000503020000020003" pitchFamily="2" charset="0"/>
                <a:ea typeface="Avenir Book" charset="0"/>
                <a:cs typeface="Avenir Book" charset="0"/>
              </a:rPr>
              <a:t> </a:t>
            </a:r>
            <a:r>
              <a:rPr lang="en-US" sz="2000" dirty="0">
                <a:solidFill>
                  <a:schemeClr val="tx1">
                    <a:lumMod val="75000"/>
                  </a:schemeClr>
                </a:solidFill>
                <a:latin typeface="Avenir Roman" panose="02000503020000020003" pitchFamily="2" charset="0"/>
                <a:ea typeface="Avenir Book" charset="0"/>
                <a:cs typeface="Avenir Book" charset="0"/>
              </a:rPr>
              <a:t>by</a:t>
            </a:r>
            <a:r>
              <a:rPr lang="en-US" sz="2000" b="1" dirty="0">
                <a:latin typeface="Avenir Roman" panose="02000503020000020003" pitchFamily="2" charset="0"/>
                <a:ea typeface="Avenir Book" charset="0"/>
                <a:cs typeface="Avenir Book" charset="0"/>
              </a:rPr>
              <a:t> </a:t>
            </a:r>
            <a:r>
              <a:rPr lang="en-US" sz="2000" dirty="0" err="1">
                <a:latin typeface="Avenir Roman" panose="02000503020000020003" pitchFamily="2" charset="0"/>
                <a:ea typeface="Avenir Book" charset="0"/>
                <a:cs typeface="Avenir Book" charset="0"/>
              </a:rPr>
              <a:t>Niccolò</a:t>
            </a:r>
            <a:r>
              <a:rPr lang="en-US" sz="2000" dirty="0">
                <a:latin typeface="Avenir Roman" panose="02000503020000020003" pitchFamily="2" charset="0"/>
                <a:ea typeface="Avenir Book" charset="0"/>
                <a:cs typeface="Avenir Book" charset="0"/>
              </a:rPr>
              <a:t> Machiavelli</a:t>
            </a:r>
          </a:p>
          <a:p>
            <a:pPr marL="342900" lvl="0" indent="-342900">
              <a:spcBef>
                <a:spcPts val="600"/>
              </a:spcBef>
              <a:buFont typeface="Arial" charset="0"/>
              <a:buChar char="•"/>
            </a:pPr>
            <a:endParaRPr lang="en-US" sz="2000" dirty="0">
              <a:latin typeface="Avenir Roman" panose="02000503020000020003" pitchFamily="2" charset="0"/>
              <a:ea typeface="Avenir Book" charset="0"/>
              <a:cs typeface="Avenir Book" charset="0"/>
            </a:endParaRPr>
          </a:p>
          <a:p>
            <a:pPr lvl="0">
              <a:spcBef>
                <a:spcPts val="600"/>
              </a:spcBef>
            </a:pPr>
            <a:r>
              <a:rPr lang="en-GB" sz="2000" dirty="0">
                <a:solidFill>
                  <a:schemeClr val="tx1">
                    <a:lumMod val="75000"/>
                  </a:schemeClr>
                </a:solidFill>
                <a:latin typeface="Avenir Roman" panose="02000503020000020003" pitchFamily="2" charset="0"/>
                <a:ea typeface="Avenir Book" charset="0"/>
                <a:cs typeface="Avenir Book" charset="0"/>
              </a:rPr>
              <a:t>The neo-Roman, republican heritage in </a:t>
            </a:r>
            <a:r>
              <a:rPr lang="en-GB" sz="2000" dirty="0">
                <a:latin typeface="Avenir Roman" panose="02000503020000020003" pitchFamily="2" charset="0"/>
                <a:ea typeface="Avenir Book" charset="0"/>
                <a:cs typeface="Avenir Book" charset="0"/>
              </a:rPr>
              <a:t>17</a:t>
            </a:r>
            <a:r>
              <a:rPr lang="en-GB" sz="2000" baseline="30000" dirty="0">
                <a:latin typeface="Avenir Roman" panose="02000503020000020003" pitchFamily="2" charset="0"/>
                <a:ea typeface="Avenir Book" charset="0"/>
                <a:cs typeface="Avenir Book" charset="0"/>
              </a:rPr>
              <a:t>th</a:t>
            </a:r>
            <a:r>
              <a:rPr lang="en-GB" sz="2000" dirty="0">
                <a:latin typeface="Avenir Roman" panose="02000503020000020003" pitchFamily="2" charset="0"/>
                <a:ea typeface="Avenir Book" charset="0"/>
                <a:cs typeface="Avenir Book" charset="0"/>
              </a:rPr>
              <a:t> Century England</a:t>
            </a:r>
            <a:r>
              <a:rPr lang="en-GB" sz="2000" dirty="0">
                <a:solidFill>
                  <a:schemeClr val="tx1">
                    <a:lumMod val="75000"/>
                  </a:schemeClr>
                </a:solidFill>
                <a:latin typeface="Avenir Roman" panose="02000503020000020003" pitchFamily="2" charset="0"/>
                <a:ea typeface="Avenir Book" charset="0"/>
                <a:cs typeface="Avenir Book" charset="0"/>
              </a:rPr>
              <a:t>:</a:t>
            </a:r>
          </a:p>
          <a:p>
            <a:pPr marL="342900" lvl="0" indent="-342900">
              <a:spcBef>
                <a:spcPts val="600"/>
              </a:spcBef>
              <a:buFont typeface="Arial" charset="0"/>
              <a:buChar char="•"/>
            </a:pPr>
            <a:r>
              <a:rPr lang="en-GB" sz="2000" dirty="0">
                <a:latin typeface="Avenir Roman" panose="02000503020000020003" pitchFamily="2" charset="0"/>
                <a:ea typeface="Avenir Book" charset="0"/>
                <a:cs typeface="Avenir Book" charset="0"/>
              </a:rPr>
              <a:t>James Harrington, Algernon Sidney, John Milton</a:t>
            </a:r>
          </a:p>
          <a:p>
            <a:pPr lvl="0">
              <a:spcBef>
                <a:spcPts val="600"/>
              </a:spcBef>
            </a:pPr>
            <a:endParaRPr lang="en-GB" sz="2000" dirty="0">
              <a:latin typeface="Avenir Roman" panose="02000503020000020003" pitchFamily="2" charset="0"/>
              <a:ea typeface="Avenir Book" charset="0"/>
              <a:cs typeface="Avenir Book" charset="0"/>
            </a:endParaRPr>
          </a:p>
          <a:p>
            <a:pPr lvl="0">
              <a:spcBef>
                <a:spcPts val="600"/>
              </a:spcBef>
            </a:pPr>
            <a:r>
              <a:rPr lang="mr-IN" sz="2000" dirty="0">
                <a:solidFill>
                  <a:schemeClr val="tx1">
                    <a:lumMod val="75000"/>
                  </a:schemeClr>
                </a:solidFill>
                <a:latin typeface="Avenir Roman" panose="02000503020000020003" pitchFamily="2" charset="0"/>
                <a:ea typeface="Avenir Book" charset="0"/>
                <a:cs typeface="Avenir Book" charset="0"/>
              </a:rPr>
              <a:t>…</a:t>
            </a:r>
            <a:r>
              <a:rPr lang="en-US" sz="2000" dirty="0">
                <a:solidFill>
                  <a:schemeClr val="tx1">
                    <a:lumMod val="75000"/>
                  </a:schemeClr>
                </a:solidFill>
                <a:latin typeface="Avenir Roman" panose="02000503020000020003" pitchFamily="2" charset="0"/>
                <a:ea typeface="Avenir Book" charset="0"/>
                <a:cs typeface="Avenir Book" charset="0"/>
              </a:rPr>
              <a:t> and in 18</a:t>
            </a:r>
            <a:r>
              <a:rPr lang="en-US" sz="2000" baseline="30000" dirty="0">
                <a:solidFill>
                  <a:schemeClr val="tx1">
                    <a:lumMod val="75000"/>
                  </a:schemeClr>
                </a:solidFill>
                <a:latin typeface="Avenir Roman" panose="02000503020000020003" pitchFamily="2" charset="0"/>
                <a:ea typeface="Avenir Book" charset="0"/>
                <a:cs typeface="Avenir Book" charset="0"/>
              </a:rPr>
              <a:t>th</a:t>
            </a:r>
            <a:r>
              <a:rPr lang="en-US" sz="2000" dirty="0">
                <a:solidFill>
                  <a:schemeClr val="tx1">
                    <a:lumMod val="75000"/>
                  </a:schemeClr>
                </a:solidFill>
                <a:latin typeface="Avenir Roman" panose="02000503020000020003" pitchFamily="2" charset="0"/>
                <a:ea typeface="Avenir Book" charset="0"/>
                <a:cs typeface="Avenir Book" charset="0"/>
              </a:rPr>
              <a:t> Century America (‘</a:t>
            </a:r>
            <a:r>
              <a:rPr lang="en-US" sz="2000" dirty="0">
                <a:latin typeface="Avenir Roman" panose="02000503020000020003" pitchFamily="2" charset="0"/>
                <a:ea typeface="Avenir Book" charset="0"/>
                <a:cs typeface="Avenir Book" charset="0"/>
              </a:rPr>
              <a:t>Founding Fathers</a:t>
            </a:r>
            <a:r>
              <a:rPr lang="en-US" sz="2000" dirty="0">
                <a:solidFill>
                  <a:schemeClr val="tx1">
                    <a:lumMod val="75000"/>
                  </a:schemeClr>
                </a:solidFill>
                <a:latin typeface="Avenir Roman" panose="02000503020000020003" pitchFamily="2" charset="0"/>
                <a:ea typeface="Avenir Book" charset="0"/>
                <a:cs typeface="Avenir Book" charset="0"/>
              </a:rPr>
              <a:t>’):</a:t>
            </a:r>
          </a:p>
          <a:p>
            <a:pPr marL="342900" lvl="0" indent="-342900">
              <a:spcBef>
                <a:spcPts val="600"/>
              </a:spcBef>
              <a:buFont typeface="Arial" charset="0"/>
              <a:buChar char="•"/>
            </a:pPr>
            <a:r>
              <a:rPr lang="en-US" sz="2000" dirty="0">
                <a:latin typeface="Avenir Roman" panose="02000503020000020003" pitchFamily="2" charset="0"/>
                <a:ea typeface="Avenir Book" charset="0"/>
                <a:cs typeface="Avenir Book" charset="0"/>
              </a:rPr>
              <a:t>Thomas Jefferson, James Madison, Thomas Paine, Benjamin Franklin, Alexander Hamilton</a:t>
            </a:r>
            <a:endParaRPr lang="en-GB" sz="2000" dirty="0">
              <a:latin typeface="Avenir Roman" panose="02000503020000020003" pitchFamily="2" charset="0"/>
              <a:ea typeface="Avenir Book" charset="0"/>
              <a:cs typeface="Avenir Book" charset="0"/>
            </a:endParaRPr>
          </a:p>
        </p:txBody>
      </p:sp>
      <p:pic>
        <p:nvPicPr>
          <p:cNvPr id="8" name="Picture 7" descr="anti-crown.jpg">
            <a:extLst>
              <a:ext uri="{FF2B5EF4-FFF2-40B4-BE49-F238E27FC236}">
                <a16:creationId xmlns:a16="http://schemas.microsoft.com/office/drawing/2014/main" id="{0ED2A0F7-A3E5-324E-8EE4-27FBF8B979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2466" y="1625788"/>
            <a:ext cx="2706384" cy="2706384"/>
          </a:xfrm>
          <a:prstGeom prst="rect">
            <a:avLst/>
          </a:prstGeom>
          <a:ln w="6350">
            <a:solidFill>
              <a:schemeClr val="tx1"/>
            </a:solidFill>
          </a:ln>
        </p:spPr>
      </p:pic>
    </p:spTree>
    <p:extLst>
      <p:ext uri="{BB962C8B-B14F-4D97-AF65-F5344CB8AC3E}">
        <p14:creationId xmlns:p14="http://schemas.microsoft.com/office/powerpoint/2010/main" val="2483374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7">
            <a:extLst>
              <a:ext uri="{FF2B5EF4-FFF2-40B4-BE49-F238E27FC236}">
                <a16:creationId xmlns:a16="http://schemas.microsoft.com/office/drawing/2014/main" id="{2707EADC-320B-554F-BE4D-49D533B0F61B}"/>
              </a:ext>
            </a:extLst>
          </p:cNvPr>
          <p:cNvSpPr txBox="1">
            <a:spLocks/>
          </p:cNvSpPr>
          <p:nvPr/>
        </p:nvSpPr>
        <p:spPr>
          <a:xfrm>
            <a:off x="647271" y="695028"/>
            <a:ext cx="7654248" cy="6027267"/>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en-US" sz="3000" dirty="0">
                <a:solidFill>
                  <a:schemeClr val="tx1"/>
                </a:solidFill>
                <a:latin typeface="Avenir Book" charset="0"/>
                <a:ea typeface="Avenir Book" charset="0"/>
                <a:cs typeface="Avenir Book" charset="0"/>
              </a:rPr>
              <a:t>4. The republican tradition</a:t>
            </a:r>
          </a:p>
          <a:p>
            <a:endParaRPr lang="en-US" sz="2300" dirty="0">
              <a:solidFill>
                <a:schemeClr val="tx1"/>
              </a:solidFill>
              <a:latin typeface="Avenir Book"/>
              <a:ea typeface="Avenir Book" charset="0"/>
              <a:cs typeface="Avenir Book"/>
            </a:endParaRPr>
          </a:p>
          <a:p>
            <a:pPr algn="r"/>
            <a:r>
              <a:rPr lang="en-NZ" dirty="0">
                <a:latin typeface="Avenir Roman" panose="02000503020000020003" pitchFamily="2" charset="0"/>
              </a:rPr>
              <a:t> </a:t>
            </a:r>
            <a:r>
              <a:rPr lang="en-GB" dirty="0">
                <a:latin typeface="Avenir Roman" panose="02000503020000020003" pitchFamily="2" charset="0"/>
              </a:rPr>
              <a:t> </a:t>
            </a:r>
          </a:p>
          <a:p>
            <a:endParaRPr lang="en-US" dirty="0">
              <a:latin typeface="Avenir Roman" panose="02000503020000020003" pitchFamily="2" charset="0"/>
            </a:endParaRPr>
          </a:p>
          <a:p>
            <a:pPr marL="342900" indent="-342900">
              <a:buFont typeface="Arial" panose="020B0604020202020204" pitchFamily="34" charset="0"/>
              <a:buChar char="•"/>
            </a:pPr>
            <a:endParaRPr lang="en-AU" dirty="0">
              <a:solidFill>
                <a:schemeClr val="tx1"/>
              </a:solidFill>
              <a:latin typeface="Avenir Roman" panose="02000503020000020003" pitchFamily="2" charset="0"/>
              <a:cs typeface="Avenir Book"/>
            </a:endParaRPr>
          </a:p>
        </p:txBody>
      </p:sp>
      <p:sp>
        <p:nvSpPr>
          <p:cNvPr id="5" name="TextBox 4">
            <a:extLst>
              <a:ext uri="{FF2B5EF4-FFF2-40B4-BE49-F238E27FC236}">
                <a16:creationId xmlns:a16="http://schemas.microsoft.com/office/drawing/2014/main" id="{75CE555A-D1F7-CE4A-BC79-7F45F091CD98}"/>
              </a:ext>
            </a:extLst>
          </p:cNvPr>
          <p:cNvSpPr txBox="1"/>
          <p:nvPr/>
        </p:nvSpPr>
        <p:spPr>
          <a:xfrm>
            <a:off x="1019728" y="1625788"/>
            <a:ext cx="10590070" cy="1661993"/>
          </a:xfrm>
          <a:prstGeom prst="rect">
            <a:avLst/>
          </a:prstGeom>
          <a:noFill/>
        </p:spPr>
        <p:txBody>
          <a:bodyPr wrap="square" rtlCol="0">
            <a:spAutoFit/>
          </a:bodyPr>
          <a:lstStyle/>
          <a:p>
            <a:pPr lvl="0"/>
            <a:r>
              <a:rPr lang="en-NZ" sz="2200" dirty="0">
                <a:latin typeface="Avenir Book"/>
                <a:cs typeface="Avenir Book"/>
              </a:rPr>
              <a:t>The agenda of the republican tradition</a:t>
            </a:r>
          </a:p>
          <a:p>
            <a:pPr lvl="0"/>
            <a:endParaRPr lang="en-NZ" sz="2000" dirty="0">
              <a:latin typeface="Avenir Roman" panose="02000503020000020003" pitchFamily="2" charset="0"/>
              <a:cs typeface="Avenir Book"/>
            </a:endParaRPr>
          </a:p>
          <a:p>
            <a:pPr lvl="0"/>
            <a:r>
              <a:rPr lang="en-NZ" sz="2000" dirty="0">
                <a:solidFill>
                  <a:schemeClr val="tx1">
                    <a:lumMod val="75000"/>
                  </a:schemeClr>
                </a:solidFill>
                <a:latin typeface="Avenir Roman" panose="02000503020000020003" pitchFamily="2" charset="0"/>
                <a:cs typeface="Avenir Book"/>
              </a:rPr>
              <a:t>    To do away with the two threats to liberty: </a:t>
            </a:r>
            <a:br>
              <a:rPr lang="en-US" sz="2000" dirty="0">
                <a:solidFill>
                  <a:schemeClr val="tx1">
                    <a:lumMod val="75000"/>
                  </a:schemeClr>
                </a:solidFill>
                <a:latin typeface="Avenir Roman" panose="02000503020000020003" pitchFamily="2" charset="0"/>
                <a:cs typeface="Avenir Book"/>
              </a:rPr>
            </a:br>
            <a:endParaRPr lang="en-US" sz="2000" dirty="0">
              <a:solidFill>
                <a:schemeClr val="tx1">
                  <a:lumMod val="75000"/>
                </a:schemeClr>
              </a:solidFill>
              <a:latin typeface="Avenir Roman" panose="02000503020000020003" pitchFamily="2" charset="0"/>
              <a:cs typeface="Avenir Book"/>
            </a:endParaRPr>
          </a:p>
          <a:p>
            <a:pPr lvl="0"/>
            <a:endParaRPr lang="en-US" sz="2000" dirty="0">
              <a:solidFill>
                <a:schemeClr val="tx1">
                  <a:lumMod val="75000"/>
                </a:schemeClr>
              </a:solidFill>
              <a:latin typeface="Avenir Roman" panose="02000503020000020003" pitchFamily="2" charset="0"/>
              <a:ea typeface="Avenir Book" charset="0"/>
              <a:cs typeface="Avenir Book" charset="0"/>
            </a:endParaRPr>
          </a:p>
        </p:txBody>
      </p:sp>
      <p:sp>
        <p:nvSpPr>
          <p:cNvPr id="6" name="TextBox 5">
            <a:extLst>
              <a:ext uri="{FF2B5EF4-FFF2-40B4-BE49-F238E27FC236}">
                <a16:creationId xmlns:a16="http://schemas.microsoft.com/office/drawing/2014/main" id="{C861BC9E-5A4B-D048-8845-34611E7CA882}"/>
              </a:ext>
            </a:extLst>
          </p:cNvPr>
          <p:cNvSpPr txBox="1"/>
          <p:nvPr/>
        </p:nvSpPr>
        <p:spPr>
          <a:xfrm>
            <a:off x="2130642" y="2997170"/>
            <a:ext cx="3845147" cy="707886"/>
          </a:xfrm>
          <a:prstGeom prst="rect">
            <a:avLst/>
          </a:prstGeom>
          <a:noFill/>
        </p:spPr>
        <p:txBody>
          <a:bodyPr wrap="square" rtlCol="0">
            <a:spAutoFit/>
          </a:bodyPr>
          <a:lstStyle/>
          <a:p>
            <a:r>
              <a:rPr lang="en-US" sz="2000" dirty="0">
                <a:latin typeface="Avenir Book"/>
                <a:cs typeface="Avenir Book"/>
              </a:rPr>
              <a:t>1. Domination by the state</a:t>
            </a:r>
            <a:br>
              <a:rPr lang="en-US" sz="2000" dirty="0">
                <a:latin typeface="Avenir Book"/>
                <a:cs typeface="Avenir Book"/>
              </a:rPr>
            </a:br>
            <a:r>
              <a:rPr lang="en-US" sz="2000" dirty="0">
                <a:latin typeface="Avenir Book"/>
                <a:cs typeface="Avenir Book"/>
              </a:rPr>
              <a:t>    (‘public </a:t>
            </a:r>
            <a:r>
              <a:rPr lang="en-US" sz="2000" i="1" dirty="0">
                <a:latin typeface="Avenir Book"/>
                <a:cs typeface="Avenir Book"/>
              </a:rPr>
              <a:t>imperium</a:t>
            </a:r>
            <a:r>
              <a:rPr lang="en-US" sz="2000" dirty="0">
                <a:latin typeface="Avenir Book"/>
                <a:cs typeface="Avenir Book"/>
              </a:rPr>
              <a:t>’)</a:t>
            </a:r>
          </a:p>
        </p:txBody>
      </p:sp>
      <p:sp>
        <p:nvSpPr>
          <p:cNvPr id="7" name="TextBox 6">
            <a:extLst>
              <a:ext uri="{FF2B5EF4-FFF2-40B4-BE49-F238E27FC236}">
                <a16:creationId xmlns:a16="http://schemas.microsoft.com/office/drawing/2014/main" id="{64BBBF1A-9062-F348-93F3-53C14F653B21}"/>
              </a:ext>
            </a:extLst>
          </p:cNvPr>
          <p:cNvSpPr txBox="1"/>
          <p:nvPr/>
        </p:nvSpPr>
        <p:spPr>
          <a:xfrm>
            <a:off x="6462469" y="3032243"/>
            <a:ext cx="3845147" cy="707886"/>
          </a:xfrm>
          <a:prstGeom prst="rect">
            <a:avLst/>
          </a:prstGeom>
          <a:noFill/>
        </p:spPr>
        <p:txBody>
          <a:bodyPr wrap="square" rtlCol="0">
            <a:spAutoFit/>
          </a:bodyPr>
          <a:lstStyle/>
          <a:p>
            <a:r>
              <a:rPr lang="en-US" sz="2000" dirty="0">
                <a:latin typeface="Avenir Book"/>
                <a:cs typeface="Avenir Book"/>
              </a:rPr>
              <a:t>2. Domination of citizens by each other (‘private </a:t>
            </a:r>
            <a:r>
              <a:rPr lang="en-US" sz="2000" i="1" dirty="0">
                <a:latin typeface="Avenir Book"/>
                <a:cs typeface="Avenir Book"/>
              </a:rPr>
              <a:t>dominium</a:t>
            </a:r>
            <a:r>
              <a:rPr lang="en-US" sz="2000" dirty="0">
                <a:latin typeface="Avenir Book"/>
                <a:cs typeface="Avenir Book"/>
              </a:rPr>
              <a:t>’)</a:t>
            </a:r>
          </a:p>
        </p:txBody>
      </p:sp>
      <p:pic>
        <p:nvPicPr>
          <p:cNvPr id="9" name="Picture 8" descr="Social-Exclusion.png">
            <a:extLst>
              <a:ext uri="{FF2B5EF4-FFF2-40B4-BE49-F238E27FC236}">
                <a16:creationId xmlns:a16="http://schemas.microsoft.com/office/drawing/2014/main" id="{FE6B70B5-6A78-1641-B972-6A6E97F22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8442" y="4205676"/>
            <a:ext cx="3819800" cy="1909900"/>
          </a:xfrm>
          <a:prstGeom prst="rect">
            <a:avLst/>
          </a:prstGeom>
        </p:spPr>
      </p:pic>
      <p:pic>
        <p:nvPicPr>
          <p:cNvPr id="10" name="Picture 9" descr="55hobbesleviathansmall.jpg">
            <a:extLst>
              <a:ext uri="{FF2B5EF4-FFF2-40B4-BE49-F238E27FC236}">
                <a16:creationId xmlns:a16="http://schemas.microsoft.com/office/drawing/2014/main" id="{00DE74D4-0EA0-5048-BB67-C2BE90AC93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998" y="3936069"/>
            <a:ext cx="3845147" cy="2304964"/>
          </a:xfrm>
          <a:prstGeom prst="rect">
            <a:avLst/>
          </a:prstGeom>
        </p:spPr>
      </p:pic>
    </p:spTree>
    <p:extLst>
      <p:ext uri="{BB962C8B-B14F-4D97-AF65-F5344CB8AC3E}">
        <p14:creationId xmlns:p14="http://schemas.microsoft.com/office/powerpoint/2010/main" val="1983459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C134AEC-9829-0247-966A-63F28DDAFC39}"/>
              </a:ext>
            </a:extLst>
          </p:cNvPr>
          <p:cNvSpPr txBox="1"/>
          <p:nvPr/>
        </p:nvSpPr>
        <p:spPr>
          <a:xfrm>
            <a:off x="3311246" y="2781544"/>
            <a:ext cx="5649873" cy="1077218"/>
          </a:xfrm>
          <a:prstGeom prst="rect">
            <a:avLst/>
          </a:prstGeom>
          <a:noFill/>
        </p:spPr>
        <p:txBody>
          <a:bodyPr wrap="square" rtlCol="0">
            <a:spAutoFit/>
          </a:bodyPr>
          <a:lstStyle/>
          <a:p>
            <a:pPr algn="ctr"/>
            <a:r>
              <a:rPr lang="en-AU" sz="3200" dirty="0">
                <a:latin typeface="Avenir Book"/>
                <a:cs typeface="Avenir Book"/>
              </a:rPr>
              <a:t>What would a republican form of government look like?</a:t>
            </a:r>
            <a:endParaRPr lang="en-US" sz="3200" dirty="0">
              <a:latin typeface="Avenir Book"/>
              <a:cs typeface="Avenir Book"/>
            </a:endParaRPr>
          </a:p>
        </p:txBody>
      </p:sp>
      <p:cxnSp>
        <p:nvCxnSpPr>
          <p:cNvPr id="11" name="Straight Connector 10">
            <a:extLst>
              <a:ext uri="{FF2B5EF4-FFF2-40B4-BE49-F238E27FC236}">
                <a16:creationId xmlns:a16="http://schemas.microsoft.com/office/drawing/2014/main" id="{D8C60D7D-4D48-B34D-B543-434A4FD89FBD}"/>
              </a:ext>
            </a:extLst>
          </p:cNvPr>
          <p:cNvCxnSpPr/>
          <p:nvPr/>
        </p:nvCxnSpPr>
        <p:spPr>
          <a:xfrm flipV="1">
            <a:off x="4569334" y="2583010"/>
            <a:ext cx="2976880" cy="10160"/>
          </a:xfrm>
          <a:prstGeom prst="line">
            <a:avLst/>
          </a:prstGeom>
          <a:ln w="1397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49C1D04-63B7-0840-8C25-7EF7E5195A78}"/>
              </a:ext>
            </a:extLst>
          </p:cNvPr>
          <p:cNvCxnSpPr/>
          <p:nvPr/>
        </p:nvCxnSpPr>
        <p:spPr>
          <a:xfrm flipV="1">
            <a:off x="4569334" y="4133162"/>
            <a:ext cx="2976880" cy="10160"/>
          </a:xfrm>
          <a:prstGeom prst="line">
            <a:avLst/>
          </a:prstGeom>
          <a:ln w="1397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5023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7">
            <a:extLst>
              <a:ext uri="{FF2B5EF4-FFF2-40B4-BE49-F238E27FC236}">
                <a16:creationId xmlns:a16="http://schemas.microsoft.com/office/drawing/2014/main" id="{2707EADC-320B-554F-BE4D-49D533B0F61B}"/>
              </a:ext>
            </a:extLst>
          </p:cNvPr>
          <p:cNvSpPr txBox="1">
            <a:spLocks/>
          </p:cNvSpPr>
          <p:nvPr/>
        </p:nvSpPr>
        <p:spPr>
          <a:xfrm>
            <a:off x="647271" y="733128"/>
            <a:ext cx="10941977" cy="6027267"/>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en-US" sz="3000" dirty="0">
                <a:latin typeface="Avenir Book" charset="0"/>
                <a:ea typeface="Avenir Book" charset="0"/>
                <a:cs typeface="Avenir Book" charset="0"/>
              </a:rPr>
              <a:t>Lecture 5: </a:t>
            </a:r>
            <a:r>
              <a:rPr lang="en-US" sz="3000" dirty="0">
                <a:solidFill>
                  <a:schemeClr val="tx1"/>
                </a:solidFill>
                <a:latin typeface="Avenir Book" charset="0"/>
                <a:ea typeface="Avenir Book" charset="0"/>
                <a:cs typeface="Avenir Book" charset="0"/>
              </a:rPr>
              <a:t>Domesticating the absolutist state</a:t>
            </a:r>
          </a:p>
          <a:p>
            <a:endParaRPr lang="en-US" sz="3200" dirty="0">
              <a:latin typeface="Avenir Book" charset="0"/>
              <a:ea typeface="Avenir Book" charset="0"/>
              <a:cs typeface="Avenir Book" charset="0"/>
            </a:endParaRPr>
          </a:p>
          <a:p>
            <a:r>
              <a:rPr lang="en-US" dirty="0">
                <a:latin typeface="Avenir Book" charset="0"/>
                <a:ea typeface="Avenir Book" charset="0"/>
                <a:cs typeface="Avenir Book" charset="0"/>
              </a:rPr>
              <a:t>Outline:</a:t>
            </a:r>
          </a:p>
          <a:p>
            <a:pPr lvl="1" algn="l"/>
            <a:r>
              <a:rPr lang="en-US" dirty="0">
                <a:solidFill>
                  <a:schemeClr val="tx1"/>
                </a:solidFill>
                <a:latin typeface="Avenir Book" charset="0"/>
                <a:ea typeface="Avenir Book" charset="0"/>
                <a:cs typeface="Avenir Book" charset="0"/>
              </a:rPr>
              <a:t>1. Recap of lectures 3 &amp; 4 </a:t>
            </a:r>
          </a:p>
          <a:p>
            <a:pPr lvl="1" algn="l"/>
            <a:r>
              <a:rPr lang="en-US" dirty="0">
                <a:solidFill>
                  <a:schemeClr val="tx1"/>
                </a:solidFill>
                <a:latin typeface="Avenir Book" charset="0"/>
                <a:ea typeface="Avenir Book" charset="0"/>
                <a:cs typeface="Avenir Book" charset="0"/>
              </a:rPr>
              <a:t>2. Do we need absolute government?</a:t>
            </a:r>
          </a:p>
          <a:p>
            <a:pPr lvl="1" algn="l"/>
            <a:r>
              <a:rPr lang="en-US" dirty="0">
                <a:solidFill>
                  <a:schemeClr val="tx1"/>
                </a:solidFill>
                <a:latin typeface="Avenir Book" charset="0"/>
                <a:ea typeface="Avenir Book" charset="0"/>
                <a:cs typeface="Avenir Book" charset="0"/>
              </a:rPr>
              <a:t>3. The idea of popular sovereignty</a:t>
            </a:r>
          </a:p>
          <a:p>
            <a:pPr lvl="1" algn="l"/>
            <a:r>
              <a:rPr lang="en-US" dirty="0">
                <a:solidFill>
                  <a:schemeClr val="tx1"/>
                </a:solidFill>
                <a:latin typeface="Avenir Book" charset="0"/>
                <a:ea typeface="Avenir Book" charset="0"/>
                <a:cs typeface="Avenir Book" charset="0"/>
              </a:rPr>
              <a:t>4. The republican tradition</a:t>
            </a:r>
          </a:p>
          <a:p>
            <a:pPr lvl="1" algn="l"/>
            <a:r>
              <a:rPr lang="en-US" dirty="0">
                <a:solidFill>
                  <a:schemeClr val="tx1"/>
                </a:solidFill>
                <a:latin typeface="Avenir Book" charset="0"/>
                <a:ea typeface="Avenir Book" charset="0"/>
                <a:cs typeface="Avenir Book" charset="0"/>
              </a:rPr>
              <a:t>5. The republican model of government</a:t>
            </a:r>
          </a:p>
          <a:p>
            <a:pPr lvl="1" algn="l"/>
            <a:endParaRPr lang="en-US" dirty="0">
              <a:solidFill>
                <a:schemeClr val="tx1"/>
              </a:solidFill>
              <a:latin typeface="Avenir Book" charset="0"/>
              <a:ea typeface="Avenir Book" charset="0"/>
              <a:cs typeface="Avenir Book" charset="0"/>
            </a:endParaRPr>
          </a:p>
          <a:p>
            <a:pPr lvl="1" algn="l"/>
            <a:endParaRPr lang="en-US" sz="3200" dirty="0">
              <a:latin typeface="Avenir Book" charset="0"/>
              <a:ea typeface="Avenir Book" charset="0"/>
              <a:cs typeface="Avenir Book" charset="0"/>
            </a:endParaRPr>
          </a:p>
        </p:txBody>
      </p:sp>
    </p:spTree>
    <p:extLst>
      <p:ext uri="{BB962C8B-B14F-4D97-AF65-F5344CB8AC3E}">
        <p14:creationId xmlns:p14="http://schemas.microsoft.com/office/powerpoint/2010/main" val="1087275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7">
            <a:extLst>
              <a:ext uri="{FF2B5EF4-FFF2-40B4-BE49-F238E27FC236}">
                <a16:creationId xmlns:a16="http://schemas.microsoft.com/office/drawing/2014/main" id="{2707EADC-320B-554F-BE4D-49D533B0F61B}"/>
              </a:ext>
            </a:extLst>
          </p:cNvPr>
          <p:cNvSpPr txBox="1">
            <a:spLocks/>
          </p:cNvSpPr>
          <p:nvPr/>
        </p:nvSpPr>
        <p:spPr>
          <a:xfrm>
            <a:off x="647271" y="695028"/>
            <a:ext cx="7654248" cy="6027267"/>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en-US" sz="3000" dirty="0">
                <a:solidFill>
                  <a:schemeClr val="tx1"/>
                </a:solidFill>
                <a:latin typeface="Avenir Book" charset="0"/>
                <a:ea typeface="Avenir Book" charset="0"/>
                <a:cs typeface="Avenir Book" charset="0"/>
              </a:rPr>
              <a:t>5. The republican model of government</a:t>
            </a:r>
          </a:p>
          <a:p>
            <a:endParaRPr lang="en-US" sz="2300" dirty="0">
              <a:solidFill>
                <a:schemeClr val="tx1"/>
              </a:solidFill>
              <a:latin typeface="Avenir Book"/>
              <a:ea typeface="Avenir Book" charset="0"/>
              <a:cs typeface="Avenir Book"/>
            </a:endParaRPr>
          </a:p>
          <a:p>
            <a:pPr algn="r"/>
            <a:r>
              <a:rPr lang="en-NZ" dirty="0">
                <a:latin typeface="Avenir Roman" panose="02000503020000020003" pitchFamily="2" charset="0"/>
              </a:rPr>
              <a:t> </a:t>
            </a:r>
            <a:r>
              <a:rPr lang="en-GB" dirty="0">
                <a:latin typeface="Avenir Roman" panose="02000503020000020003" pitchFamily="2" charset="0"/>
              </a:rPr>
              <a:t> </a:t>
            </a:r>
          </a:p>
          <a:p>
            <a:endParaRPr lang="en-US" dirty="0">
              <a:latin typeface="Avenir Roman" panose="02000503020000020003" pitchFamily="2" charset="0"/>
            </a:endParaRPr>
          </a:p>
          <a:p>
            <a:pPr marL="342900" indent="-342900">
              <a:buFont typeface="Arial" panose="020B0604020202020204" pitchFamily="34" charset="0"/>
              <a:buChar char="•"/>
            </a:pPr>
            <a:endParaRPr lang="en-AU" dirty="0">
              <a:solidFill>
                <a:schemeClr val="tx1"/>
              </a:solidFill>
              <a:latin typeface="Avenir Roman" panose="02000503020000020003" pitchFamily="2" charset="0"/>
              <a:cs typeface="Avenir Book"/>
            </a:endParaRPr>
          </a:p>
        </p:txBody>
      </p:sp>
      <p:sp>
        <p:nvSpPr>
          <p:cNvPr id="5" name="TextBox 4">
            <a:extLst>
              <a:ext uri="{FF2B5EF4-FFF2-40B4-BE49-F238E27FC236}">
                <a16:creationId xmlns:a16="http://schemas.microsoft.com/office/drawing/2014/main" id="{75CE555A-D1F7-CE4A-BC79-7F45F091CD98}"/>
              </a:ext>
            </a:extLst>
          </p:cNvPr>
          <p:cNvSpPr txBox="1"/>
          <p:nvPr/>
        </p:nvSpPr>
        <p:spPr>
          <a:xfrm>
            <a:off x="1019728" y="1625788"/>
            <a:ext cx="10590070" cy="1446550"/>
          </a:xfrm>
          <a:prstGeom prst="rect">
            <a:avLst/>
          </a:prstGeom>
          <a:noFill/>
        </p:spPr>
        <p:txBody>
          <a:bodyPr wrap="square" rtlCol="0">
            <a:spAutoFit/>
          </a:bodyPr>
          <a:lstStyle/>
          <a:p>
            <a:r>
              <a:rPr lang="en-GB" sz="2200" dirty="0">
                <a:latin typeface="Avenir Roman" panose="02000503020000020003" pitchFamily="2" charset="0"/>
              </a:rPr>
              <a:t>1: </a:t>
            </a:r>
            <a:r>
              <a:rPr lang="en-GB" sz="2200" dirty="0">
                <a:solidFill>
                  <a:schemeClr val="tx1">
                    <a:lumMod val="75000"/>
                  </a:schemeClr>
                </a:solidFill>
                <a:latin typeface="Avenir Roman" panose="02000503020000020003" pitchFamily="2" charset="0"/>
              </a:rPr>
              <a:t>Protecting citizens against domination by the state (‘public </a:t>
            </a:r>
            <a:r>
              <a:rPr lang="en-GB" sz="2200" i="1" dirty="0">
                <a:solidFill>
                  <a:schemeClr val="tx1">
                    <a:lumMod val="75000"/>
                  </a:schemeClr>
                </a:solidFill>
                <a:latin typeface="Avenir Roman" panose="02000503020000020003" pitchFamily="2" charset="0"/>
              </a:rPr>
              <a:t>imperium</a:t>
            </a:r>
            <a:r>
              <a:rPr lang="en-GB" sz="2200" dirty="0">
                <a:solidFill>
                  <a:schemeClr val="tx1">
                    <a:lumMod val="75000"/>
                  </a:schemeClr>
                </a:solidFill>
                <a:latin typeface="Avenir Roman" panose="02000503020000020003" pitchFamily="2" charset="0"/>
              </a:rPr>
              <a:t>’) through </a:t>
            </a:r>
            <a:r>
              <a:rPr lang="en-GB" sz="2200" b="1" dirty="0">
                <a:latin typeface="Avenir Roman" panose="02000503020000020003" pitchFamily="2" charset="0"/>
              </a:rPr>
              <a:t>institutional or constitutional design </a:t>
            </a:r>
            <a:endParaRPr lang="en-GB" sz="2200" dirty="0">
              <a:latin typeface="Avenir Roman" panose="02000503020000020003" pitchFamily="2" charset="0"/>
            </a:endParaRPr>
          </a:p>
          <a:p>
            <a:endParaRPr lang="en-NZ" sz="2200" dirty="0">
              <a:latin typeface="Avenir Roman" panose="02000503020000020003" pitchFamily="2" charset="0"/>
            </a:endParaRPr>
          </a:p>
          <a:p>
            <a:r>
              <a:rPr lang="en-GB" sz="2200" dirty="0">
                <a:latin typeface="Avenir Roman" panose="02000503020000020003" pitchFamily="2" charset="0"/>
              </a:rPr>
              <a:t> </a:t>
            </a:r>
            <a:endParaRPr lang="en-NZ" sz="2200" dirty="0">
              <a:solidFill>
                <a:schemeClr val="tx1">
                  <a:lumMod val="75000"/>
                </a:schemeClr>
              </a:solidFill>
              <a:latin typeface="Avenir Roman" panose="02000503020000020003" pitchFamily="2" charset="0"/>
            </a:endParaRPr>
          </a:p>
        </p:txBody>
      </p:sp>
      <p:pic>
        <p:nvPicPr>
          <p:cNvPr id="6" name="Picture 5">
            <a:extLst>
              <a:ext uri="{FF2B5EF4-FFF2-40B4-BE49-F238E27FC236}">
                <a16:creationId xmlns:a16="http://schemas.microsoft.com/office/drawing/2014/main" id="{08C01D23-38AD-CE48-93DE-8F617D93460B}"/>
              </a:ext>
            </a:extLst>
          </p:cNvPr>
          <p:cNvPicPr>
            <a:picLocks noChangeAspect="1"/>
          </p:cNvPicPr>
          <p:nvPr/>
        </p:nvPicPr>
        <p:blipFill>
          <a:blip r:embed="rId2"/>
          <a:stretch>
            <a:fillRect/>
          </a:stretch>
        </p:blipFill>
        <p:spPr>
          <a:xfrm>
            <a:off x="2890117" y="2720723"/>
            <a:ext cx="6849291" cy="3589430"/>
          </a:xfrm>
          <a:prstGeom prst="rect">
            <a:avLst/>
          </a:prstGeom>
        </p:spPr>
      </p:pic>
    </p:spTree>
    <p:extLst>
      <p:ext uri="{BB962C8B-B14F-4D97-AF65-F5344CB8AC3E}">
        <p14:creationId xmlns:p14="http://schemas.microsoft.com/office/powerpoint/2010/main" val="359765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7">
            <a:extLst>
              <a:ext uri="{FF2B5EF4-FFF2-40B4-BE49-F238E27FC236}">
                <a16:creationId xmlns:a16="http://schemas.microsoft.com/office/drawing/2014/main" id="{2707EADC-320B-554F-BE4D-49D533B0F61B}"/>
              </a:ext>
            </a:extLst>
          </p:cNvPr>
          <p:cNvSpPr txBox="1">
            <a:spLocks/>
          </p:cNvSpPr>
          <p:nvPr/>
        </p:nvSpPr>
        <p:spPr>
          <a:xfrm>
            <a:off x="647271" y="695028"/>
            <a:ext cx="7654248" cy="6027267"/>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en-US" sz="3000" dirty="0">
                <a:solidFill>
                  <a:schemeClr val="tx1"/>
                </a:solidFill>
                <a:latin typeface="Avenir Book" charset="0"/>
                <a:ea typeface="Avenir Book" charset="0"/>
                <a:cs typeface="Avenir Book" charset="0"/>
              </a:rPr>
              <a:t>5. The republican model of government</a:t>
            </a:r>
          </a:p>
          <a:p>
            <a:endParaRPr lang="en-US" sz="2300" dirty="0">
              <a:solidFill>
                <a:schemeClr val="tx1"/>
              </a:solidFill>
              <a:latin typeface="Avenir Book"/>
              <a:ea typeface="Avenir Book" charset="0"/>
              <a:cs typeface="Avenir Book"/>
            </a:endParaRPr>
          </a:p>
          <a:p>
            <a:pPr algn="r"/>
            <a:r>
              <a:rPr lang="en-NZ" dirty="0">
                <a:latin typeface="Avenir Roman" panose="02000503020000020003" pitchFamily="2" charset="0"/>
              </a:rPr>
              <a:t> </a:t>
            </a:r>
            <a:r>
              <a:rPr lang="en-GB" dirty="0">
                <a:latin typeface="Avenir Roman" panose="02000503020000020003" pitchFamily="2" charset="0"/>
              </a:rPr>
              <a:t> </a:t>
            </a:r>
          </a:p>
          <a:p>
            <a:endParaRPr lang="en-US" dirty="0">
              <a:latin typeface="Avenir Roman" panose="02000503020000020003" pitchFamily="2" charset="0"/>
            </a:endParaRPr>
          </a:p>
          <a:p>
            <a:pPr marL="342900" indent="-342900">
              <a:buFont typeface="Arial" panose="020B0604020202020204" pitchFamily="34" charset="0"/>
              <a:buChar char="•"/>
            </a:pPr>
            <a:endParaRPr lang="en-AU" dirty="0">
              <a:solidFill>
                <a:schemeClr val="tx1"/>
              </a:solidFill>
              <a:latin typeface="Avenir Roman" panose="02000503020000020003" pitchFamily="2" charset="0"/>
              <a:cs typeface="Avenir Book"/>
            </a:endParaRPr>
          </a:p>
        </p:txBody>
      </p:sp>
      <p:sp>
        <p:nvSpPr>
          <p:cNvPr id="5" name="TextBox 4">
            <a:extLst>
              <a:ext uri="{FF2B5EF4-FFF2-40B4-BE49-F238E27FC236}">
                <a16:creationId xmlns:a16="http://schemas.microsoft.com/office/drawing/2014/main" id="{75CE555A-D1F7-CE4A-BC79-7F45F091CD98}"/>
              </a:ext>
            </a:extLst>
          </p:cNvPr>
          <p:cNvSpPr txBox="1"/>
          <p:nvPr/>
        </p:nvSpPr>
        <p:spPr>
          <a:xfrm>
            <a:off x="1019728" y="1625788"/>
            <a:ext cx="10590070" cy="4047262"/>
          </a:xfrm>
          <a:prstGeom prst="rect">
            <a:avLst/>
          </a:prstGeom>
          <a:noFill/>
        </p:spPr>
        <p:txBody>
          <a:bodyPr wrap="square" rtlCol="0">
            <a:spAutoFit/>
          </a:bodyPr>
          <a:lstStyle/>
          <a:p>
            <a:r>
              <a:rPr lang="en-GB" sz="2200" dirty="0">
                <a:latin typeface="Avenir Roman" panose="02000503020000020003" pitchFamily="2" charset="0"/>
              </a:rPr>
              <a:t>1: </a:t>
            </a:r>
            <a:r>
              <a:rPr lang="en-GB" sz="2200" dirty="0">
                <a:solidFill>
                  <a:schemeClr val="tx1">
                    <a:lumMod val="75000"/>
                  </a:schemeClr>
                </a:solidFill>
                <a:latin typeface="Avenir Roman" panose="02000503020000020003" pitchFamily="2" charset="0"/>
              </a:rPr>
              <a:t>Protecting citizens against domination by the state (‘public </a:t>
            </a:r>
            <a:r>
              <a:rPr lang="en-GB" sz="2200" i="1" dirty="0">
                <a:solidFill>
                  <a:schemeClr val="tx1">
                    <a:lumMod val="75000"/>
                  </a:schemeClr>
                </a:solidFill>
                <a:latin typeface="Avenir Roman" panose="02000503020000020003" pitchFamily="2" charset="0"/>
              </a:rPr>
              <a:t>imperium</a:t>
            </a:r>
            <a:r>
              <a:rPr lang="en-GB" sz="2200" dirty="0">
                <a:solidFill>
                  <a:schemeClr val="tx1">
                    <a:lumMod val="75000"/>
                  </a:schemeClr>
                </a:solidFill>
                <a:latin typeface="Avenir Roman" panose="02000503020000020003" pitchFamily="2" charset="0"/>
              </a:rPr>
              <a:t>’) through </a:t>
            </a:r>
            <a:r>
              <a:rPr lang="en-GB" sz="2200" b="1" dirty="0">
                <a:latin typeface="Avenir Roman" panose="02000503020000020003" pitchFamily="2" charset="0"/>
              </a:rPr>
              <a:t>institutional or constitutional design </a:t>
            </a:r>
            <a:endParaRPr lang="en-GB" sz="2200" dirty="0">
              <a:latin typeface="Avenir Roman" panose="02000503020000020003" pitchFamily="2" charset="0"/>
            </a:endParaRPr>
          </a:p>
          <a:p>
            <a:endParaRPr lang="en-NZ" sz="2200" dirty="0">
              <a:latin typeface="Avenir Roman" panose="02000503020000020003" pitchFamily="2" charset="0"/>
            </a:endParaRPr>
          </a:p>
          <a:p>
            <a:r>
              <a:rPr lang="en-GB" sz="2200" dirty="0">
                <a:latin typeface="Avenir Roman" panose="02000503020000020003" pitchFamily="2" charset="0"/>
              </a:rPr>
              <a:t> </a:t>
            </a:r>
            <a:endParaRPr lang="en-NZ" sz="2200" dirty="0">
              <a:solidFill>
                <a:schemeClr val="tx1">
                  <a:lumMod val="75000"/>
                </a:schemeClr>
              </a:solidFill>
              <a:latin typeface="Avenir Roman" panose="02000503020000020003" pitchFamily="2" charset="0"/>
            </a:endParaRPr>
          </a:p>
          <a:p>
            <a:r>
              <a:rPr lang="en-GB" sz="2200" dirty="0">
                <a:solidFill>
                  <a:schemeClr val="tx1">
                    <a:lumMod val="75000"/>
                  </a:schemeClr>
                </a:solidFill>
                <a:latin typeface="Avenir Roman" panose="02000503020000020003" pitchFamily="2" charset="0"/>
              </a:rPr>
              <a:t>The traditional prescriptions for a republican constitution: </a:t>
            </a:r>
            <a:endParaRPr lang="en-NZ" sz="2200" dirty="0">
              <a:solidFill>
                <a:schemeClr val="tx1">
                  <a:lumMod val="75000"/>
                </a:schemeClr>
              </a:solidFill>
              <a:latin typeface="Avenir Roman" panose="02000503020000020003" pitchFamily="2" charset="0"/>
            </a:endParaRPr>
          </a:p>
          <a:p>
            <a:r>
              <a:rPr lang="en-GB" sz="2200" dirty="0">
                <a:solidFill>
                  <a:schemeClr val="tx1">
                    <a:lumMod val="75000"/>
                  </a:schemeClr>
                </a:solidFill>
                <a:latin typeface="Avenir Roman" panose="02000503020000020003" pitchFamily="2" charset="0"/>
              </a:rPr>
              <a:t> </a:t>
            </a:r>
            <a:endParaRPr lang="en-NZ" sz="2200" dirty="0">
              <a:solidFill>
                <a:schemeClr val="tx1">
                  <a:lumMod val="75000"/>
                </a:schemeClr>
              </a:solidFill>
              <a:latin typeface="Avenir Roman" panose="02000503020000020003" pitchFamily="2" charset="0"/>
            </a:endParaRPr>
          </a:p>
          <a:p>
            <a:pPr marL="342900" lvl="0" indent="-342900">
              <a:spcAft>
                <a:spcPts val="600"/>
              </a:spcAft>
              <a:buFont typeface="Arial" panose="020B0604020202020204" pitchFamily="34" charset="0"/>
              <a:buChar char="•"/>
            </a:pPr>
            <a:r>
              <a:rPr lang="en-GB" sz="2200" dirty="0">
                <a:latin typeface="Avenir Roman" panose="02000503020000020003" pitchFamily="2" charset="0"/>
              </a:rPr>
              <a:t>Separation of powers</a:t>
            </a:r>
            <a:endParaRPr lang="en-NZ" sz="2200" dirty="0">
              <a:latin typeface="Avenir Roman" panose="02000503020000020003" pitchFamily="2" charset="0"/>
            </a:endParaRPr>
          </a:p>
          <a:p>
            <a:pPr marL="342900" lvl="0" indent="-342900">
              <a:spcAft>
                <a:spcPts val="600"/>
              </a:spcAft>
              <a:buFont typeface="Arial" panose="020B0604020202020204" pitchFamily="34" charset="0"/>
              <a:buChar char="•"/>
            </a:pPr>
            <a:r>
              <a:rPr lang="en-GB" sz="2200" dirty="0">
                <a:latin typeface="Avenir Roman" panose="02000503020000020003" pitchFamily="2" charset="0"/>
              </a:rPr>
              <a:t>Representation of different social classes (‘mixed’ constitution)</a:t>
            </a:r>
            <a:endParaRPr lang="en-NZ" sz="2200" dirty="0">
              <a:latin typeface="Avenir Roman" panose="02000503020000020003" pitchFamily="2" charset="0"/>
            </a:endParaRPr>
          </a:p>
          <a:p>
            <a:pPr marL="342900" lvl="0" indent="-342900">
              <a:spcAft>
                <a:spcPts val="600"/>
              </a:spcAft>
              <a:buFont typeface="Arial" panose="020B0604020202020204" pitchFamily="34" charset="0"/>
              <a:buChar char="•"/>
            </a:pPr>
            <a:r>
              <a:rPr lang="en-GB" sz="2200" dirty="0">
                <a:latin typeface="Avenir Roman" panose="02000503020000020003" pitchFamily="2" charset="0"/>
              </a:rPr>
              <a:t>Constitutionally entrenched basic rights (‘immunities’)	</a:t>
            </a:r>
            <a:endParaRPr lang="en-NZ" sz="2200" dirty="0">
              <a:latin typeface="Avenir Roman" panose="02000503020000020003" pitchFamily="2" charset="0"/>
            </a:endParaRPr>
          </a:p>
          <a:p>
            <a:pPr marL="342900" lvl="0" indent="-342900">
              <a:spcAft>
                <a:spcPts val="600"/>
              </a:spcAft>
              <a:buFont typeface="Arial" panose="020B0604020202020204" pitchFamily="34" charset="0"/>
              <a:buChar char="•"/>
            </a:pPr>
            <a:r>
              <a:rPr lang="en-GB" sz="2200" dirty="0">
                <a:latin typeface="Avenir Roman" panose="02000503020000020003" pitchFamily="2" charset="0"/>
              </a:rPr>
              <a:t>Other institutional safeguards against corruption &amp; dominance of private interests via the state: interlocking systems of accountability to legal mandates</a:t>
            </a:r>
            <a:endParaRPr lang="en-NZ" sz="2200" dirty="0">
              <a:latin typeface="Avenir Roman" panose="02000503020000020003" pitchFamily="2" charset="0"/>
            </a:endParaRPr>
          </a:p>
        </p:txBody>
      </p:sp>
    </p:spTree>
    <p:extLst>
      <p:ext uri="{BB962C8B-B14F-4D97-AF65-F5344CB8AC3E}">
        <p14:creationId xmlns:p14="http://schemas.microsoft.com/office/powerpoint/2010/main" val="2550464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7">
            <a:extLst>
              <a:ext uri="{FF2B5EF4-FFF2-40B4-BE49-F238E27FC236}">
                <a16:creationId xmlns:a16="http://schemas.microsoft.com/office/drawing/2014/main" id="{2707EADC-320B-554F-BE4D-49D533B0F61B}"/>
              </a:ext>
            </a:extLst>
          </p:cNvPr>
          <p:cNvSpPr txBox="1">
            <a:spLocks/>
          </p:cNvSpPr>
          <p:nvPr/>
        </p:nvSpPr>
        <p:spPr>
          <a:xfrm>
            <a:off x="647271" y="695028"/>
            <a:ext cx="7654248" cy="6027267"/>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en-US" sz="3000" dirty="0">
                <a:solidFill>
                  <a:schemeClr val="tx1"/>
                </a:solidFill>
                <a:latin typeface="Avenir Book" charset="0"/>
                <a:ea typeface="Avenir Book" charset="0"/>
                <a:cs typeface="Avenir Book" charset="0"/>
              </a:rPr>
              <a:t>5. The republican model of government</a:t>
            </a:r>
          </a:p>
          <a:p>
            <a:endParaRPr lang="en-US" sz="2300" dirty="0">
              <a:solidFill>
                <a:schemeClr val="tx1"/>
              </a:solidFill>
              <a:latin typeface="Avenir Book"/>
              <a:ea typeface="Avenir Book" charset="0"/>
              <a:cs typeface="Avenir Book"/>
            </a:endParaRPr>
          </a:p>
          <a:p>
            <a:pPr algn="r"/>
            <a:r>
              <a:rPr lang="en-NZ" dirty="0">
                <a:latin typeface="Avenir Roman" panose="02000503020000020003" pitchFamily="2" charset="0"/>
              </a:rPr>
              <a:t> </a:t>
            </a:r>
            <a:r>
              <a:rPr lang="en-GB" dirty="0">
                <a:latin typeface="Avenir Roman" panose="02000503020000020003" pitchFamily="2" charset="0"/>
              </a:rPr>
              <a:t> </a:t>
            </a:r>
          </a:p>
          <a:p>
            <a:endParaRPr lang="en-US" dirty="0">
              <a:latin typeface="Avenir Roman" panose="02000503020000020003" pitchFamily="2" charset="0"/>
            </a:endParaRPr>
          </a:p>
          <a:p>
            <a:pPr marL="342900" indent="-342900">
              <a:buFont typeface="Arial" panose="020B0604020202020204" pitchFamily="34" charset="0"/>
              <a:buChar char="•"/>
            </a:pPr>
            <a:endParaRPr lang="en-AU" dirty="0">
              <a:solidFill>
                <a:schemeClr val="tx1"/>
              </a:solidFill>
              <a:latin typeface="Avenir Roman" panose="02000503020000020003" pitchFamily="2" charset="0"/>
              <a:cs typeface="Avenir Book"/>
            </a:endParaRPr>
          </a:p>
        </p:txBody>
      </p:sp>
      <p:sp>
        <p:nvSpPr>
          <p:cNvPr id="5" name="TextBox 4">
            <a:extLst>
              <a:ext uri="{FF2B5EF4-FFF2-40B4-BE49-F238E27FC236}">
                <a16:creationId xmlns:a16="http://schemas.microsoft.com/office/drawing/2014/main" id="{75CE555A-D1F7-CE4A-BC79-7F45F091CD98}"/>
              </a:ext>
            </a:extLst>
          </p:cNvPr>
          <p:cNvSpPr txBox="1"/>
          <p:nvPr/>
        </p:nvSpPr>
        <p:spPr>
          <a:xfrm>
            <a:off x="1019728" y="1625788"/>
            <a:ext cx="10590070" cy="4154984"/>
          </a:xfrm>
          <a:prstGeom prst="rect">
            <a:avLst/>
          </a:prstGeom>
          <a:noFill/>
        </p:spPr>
        <p:txBody>
          <a:bodyPr wrap="square" rtlCol="0">
            <a:spAutoFit/>
          </a:bodyPr>
          <a:lstStyle/>
          <a:p>
            <a:r>
              <a:rPr lang="en-GB" sz="2200" dirty="0">
                <a:latin typeface="Avenir Roman" panose="02000503020000020003" pitchFamily="2" charset="0"/>
              </a:rPr>
              <a:t>2: </a:t>
            </a:r>
            <a:r>
              <a:rPr lang="en-GB" sz="2200" dirty="0">
                <a:solidFill>
                  <a:schemeClr val="tx1">
                    <a:lumMod val="75000"/>
                  </a:schemeClr>
                </a:solidFill>
                <a:latin typeface="Avenir Roman" panose="02000503020000020003" pitchFamily="2" charset="0"/>
              </a:rPr>
              <a:t>The role of a culture of </a:t>
            </a:r>
            <a:r>
              <a:rPr lang="en-GB" sz="2200" dirty="0">
                <a:latin typeface="Avenir Roman" panose="02000503020000020003" pitchFamily="2" charset="0"/>
              </a:rPr>
              <a:t>civic virtue</a:t>
            </a:r>
            <a:r>
              <a:rPr lang="en-GB" sz="2200" dirty="0">
                <a:solidFill>
                  <a:schemeClr val="tx1">
                    <a:lumMod val="75000"/>
                  </a:schemeClr>
                </a:solidFill>
                <a:latin typeface="Avenir Roman" panose="02000503020000020003" pitchFamily="2" charset="0"/>
              </a:rPr>
              <a:t>, i.e. willingness to play one’s part in service of the public good.</a:t>
            </a:r>
            <a:endParaRPr lang="en-NZ" sz="2200" dirty="0">
              <a:solidFill>
                <a:schemeClr val="tx1">
                  <a:lumMod val="75000"/>
                </a:schemeClr>
              </a:solidFill>
              <a:latin typeface="Avenir Roman" panose="02000503020000020003" pitchFamily="2" charset="0"/>
            </a:endParaRPr>
          </a:p>
          <a:p>
            <a:endParaRPr lang="en-NZ" sz="2200" dirty="0">
              <a:latin typeface="Avenir Roman" panose="02000503020000020003" pitchFamily="2" charset="0"/>
            </a:endParaRPr>
          </a:p>
          <a:p>
            <a:r>
              <a:rPr lang="en-GB" sz="2200" dirty="0">
                <a:latin typeface="Avenir Roman" panose="02000503020000020003" pitchFamily="2" charset="0"/>
              </a:rPr>
              <a:t> </a:t>
            </a:r>
            <a:endParaRPr lang="en-NZ" sz="2200" dirty="0">
              <a:solidFill>
                <a:schemeClr val="tx1">
                  <a:lumMod val="75000"/>
                </a:schemeClr>
              </a:solidFill>
              <a:latin typeface="Avenir Roman" panose="02000503020000020003" pitchFamily="2" charset="0"/>
            </a:endParaRPr>
          </a:p>
          <a:p>
            <a:r>
              <a:rPr lang="en-GB" sz="2200" dirty="0">
                <a:latin typeface="Avenir Roman" panose="02000503020000020003" pitchFamily="2" charset="0"/>
              </a:rPr>
              <a:t>Defending the rule of law and the </a:t>
            </a:r>
            <a:br>
              <a:rPr lang="en-GB" sz="2200" dirty="0">
                <a:latin typeface="Avenir Roman" panose="02000503020000020003" pitchFamily="2" charset="0"/>
              </a:rPr>
            </a:br>
            <a:r>
              <a:rPr lang="en-GB" sz="2200" dirty="0">
                <a:latin typeface="Avenir Roman" panose="02000503020000020003" pitchFamily="2" charset="0"/>
              </a:rPr>
              <a:t>republican ideal of government requires </a:t>
            </a:r>
            <a:br>
              <a:rPr lang="en-GB" sz="2200" dirty="0">
                <a:latin typeface="Avenir Roman" panose="02000503020000020003" pitchFamily="2" charset="0"/>
              </a:rPr>
            </a:br>
            <a:r>
              <a:rPr lang="en-GB" sz="2200" dirty="0">
                <a:latin typeface="Avenir Roman" panose="02000503020000020003" pitchFamily="2" charset="0"/>
              </a:rPr>
              <a:t>a commitment of </a:t>
            </a:r>
            <a:r>
              <a:rPr lang="en-GB" sz="2200" i="1" dirty="0">
                <a:latin typeface="Avenir Roman" panose="02000503020000020003" pitchFamily="2" charset="0"/>
              </a:rPr>
              <a:t>all to each</a:t>
            </a:r>
            <a:r>
              <a:rPr lang="en-GB" sz="2200" dirty="0">
                <a:latin typeface="Avenir Roman" panose="02000503020000020003" pitchFamily="2" charset="0"/>
              </a:rPr>
              <a:t>: a </a:t>
            </a:r>
            <a:br>
              <a:rPr lang="en-GB" sz="2200" dirty="0">
                <a:latin typeface="Avenir Roman" panose="02000503020000020003" pitchFamily="2" charset="0"/>
              </a:rPr>
            </a:br>
            <a:r>
              <a:rPr lang="en-GB" sz="2200" dirty="0">
                <a:latin typeface="Avenir Roman" panose="02000503020000020003" pitchFamily="2" charset="0"/>
              </a:rPr>
              <a:t>commitment to preferring a society of </a:t>
            </a:r>
            <a:br>
              <a:rPr lang="en-GB" sz="2200" dirty="0">
                <a:latin typeface="Avenir Roman" panose="02000503020000020003" pitchFamily="2" charset="0"/>
              </a:rPr>
            </a:br>
            <a:r>
              <a:rPr lang="en-GB" sz="2200" dirty="0">
                <a:latin typeface="Avenir Roman" panose="02000503020000020003" pitchFamily="2" charset="0"/>
              </a:rPr>
              <a:t>mutual relationships of non-domination </a:t>
            </a:r>
            <a:br>
              <a:rPr lang="en-GB" sz="2200" dirty="0">
                <a:latin typeface="Avenir Roman" panose="02000503020000020003" pitchFamily="2" charset="0"/>
              </a:rPr>
            </a:br>
            <a:r>
              <a:rPr lang="en-GB" sz="2200" dirty="0">
                <a:latin typeface="Avenir Roman" panose="02000503020000020003" pitchFamily="2" charset="0"/>
              </a:rPr>
              <a:t>rather than domination.</a:t>
            </a:r>
            <a:endParaRPr lang="en-NZ" sz="2200" dirty="0">
              <a:latin typeface="Avenir Roman" panose="02000503020000020003" pitchFamily="2" charset="0"/>
            </a:endParaRPr>
          </a:p>
          <a:p>
            <a:r>
              <a:rPr lang="en-GB" sz="2200" dirty="0">
                <a:solidFill>
                  <a:schemeClr val="tx1">
                    <a:lumMod val="75000"/>
                  </a:schemeClr>
                </a:solidFill>
                <a:latin typeface="Avenir Roman" panose="02000503020000020003" pitchFamily="2" charset="0"/>
              </a:rPr>
              <a:t> </a:t>
            </a:r>
            <a:endParaRPr lang="en-NZ" sz="2200" dirty="0">
              <a:solidFill>
                <a:schemeClr val="tx1">
                  <a:lumMod val="75000"/>
                </a:schemeClr>
              </a:solidFill>
              <a:latin typeface="Avenir Roman" panose="02000503020000020003" pitchFamily="2" charset="0"/>
            </a:endParaRPr>
          </a:p>
          <a:p>
            <a:r>
              <a:rPr lang="en-GB" sz="2200" dirty="0">
                <a:solidFill>
                  <a:schemeClr val="tx1">
                    <a:lumMod val="75000"/>
                  </a:schemeClr>
                </a:solidFill>
                <a:latin typeface="Avenir Roman" panose="02000503020000020003" pitchFamily="2" charset="0"/>
              </a:rPr>
              <a:t> </a:t>
            </a:r>
            <a:endParaRPr lang="en-NZ" sz="2200" dirty="0">
              <a:latin typeface="Avenir Roman" panose="02000503020000020003" pitchFamily="2" charset="0"/>
            </a:endParaRPr>
          </a:p>
        </p:txBody>
      </p:sp>
      <p:pic>
        <p:nvPicPr>
          <p:cNvPr id="3" name="Picture 2">
            <a:extLst>
              <a:ext uri="{FF2B5EF4-FFF2-40B4-BE49-F238E27FC236}">
                <a16:creationId xmlns:a16="http://schemas.microsoft.com/office/drawing/2014/main" id="{A7F6D965-5EC7-D94A-A100-2E0A5A7C6DF3}"/>
              </a:ext>
            </a:extLst>
          </p:cNvPr>
          <p:cNvPicPr>
            <a:picLocks noChangeAspect="1"/>
          </p:cNvPicPr>
          <p:nvPr/>
        </p:nvPicPr>
        <p:blipFill>
          <a:blip r:embed="rId2"/>
          <a:stretch>
            <a:fillRect/>
          </a:stretch>
        </p:blipFill>
        <p:spPr>
          <a:xfrm>
            <a:off x="6873787" y="3096166"/>
            <a:ext cx="4736011" cy="3155367"/>
          </a:xfrm>
          <a:prstGeom prst="rect">
            <a:avLst/>
          </a:prstGeom>
        </p:spPr>
      </p:pic>
    </p:spTree>
    <p:extLst>
      <p:ext uri="{BB962C8B-B14F-4D97-AF65-F5344CB8AC3E}">
        <p14:creationId xmlns:p14="http://schemas.microsoft.com/office/powerpoint/2010/main" val="530957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7">
            <a:extLst>
              <a:ext uri="{FF2B5EF4-FFF2-40B4-BE49-F238E27FC236}">
                <a16:creationId xmlns:a16="http://schemas.microsoft.com/office/drawing/2014/main" id="{2707EADC-320B-554F-BE4D-49D533B0F61B}"/>
              </a:ext>
            </a:extLst>
          </p:cNvPr>
          <p:cNvSpPr txBox="1">
            <a:spLocks/>
          </p:cNvSpPr>
          <p:nvPr/>
        </p:nvSpPr>
        <p:spPr>
          <a:xfrm>
            <a:off x="647271" y="733128"/>
            <a:ext cx="10941977" cy="6027267"/>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en-US" sz="3200" dirty="0">
                <a:solidFill>
                  <a:schemeClr val="tx1"/>
                </a:solidFill>
                <a:latin typeface="Avenir Book" charset="0"/>
                <a:ea typeface="Avenir Book" charset="0"/>
                <a:cs typeface="Avenir Book" charset="0"/>
              </a:rPr>
              <a:t>1. Recap of lectures 3 &amp; 4</a:t>
            </a:r>
          </a:p>
          <a:p>
            <a:endParaRPr lang="en-US" sz="2400" dirty="0">
              <a:solidFill>
                <a:schemeClr val="tx1"/>
              </a:solidFill>
              <a:latin typeface="Avenir Book" charset="0"/>
              <a:ea typeface="Avenir Book" charset="0"/>
              <a:cs typeface="Avenir Book" charset="0"/>
            </a:endParaRPr>
          </a:p>
          <a:p>
            <a:r>
              <a:rPr lang="en-US" sz="2400" dirty="0">
                <a:solidFill>
                  <a:schemeClr val="tx1"/>
                </a:solidFill>
                <a:latin typeface="Avenir Book" charset="0"/>
                <a:ea typeface="Avenir Book" charset="0"/>
                <a:cs typeface="Avenir Book" charset="0"/>
              </a:rPr>
              <a:t>Why would we fall into extreme conflict</a:t>
            </a:r>
            <a:br>
              <a:rPr lang="en-US" sz="2400" dirty="0">
                <a:solidFill>
                  <a:schemeClr val="tx1"/>
                </a:solidFill>
                <a:latin typeface="Avenir Book" charset="0"/>
                <a:ea typeface="Avenir Book" charset="0"/>
                <a:cs typeface="Avenir Book" charset="0"/>
              </a:rPr>
            </a:br>
            <a:r>
              <a:rPr lang="en-US" sz="2400" dirty="0">
                <a:solidFill>
                  <a:schemeClr val="tx1"/>
                </a:solidFill>
                <a:latin typeface="Avenir Book" charset="0"/>
                <a:ea typeface="Avenir Book" charset="0"/>
                <a:cs typeface="Avenir Book" charset="0"/>
              </a:rPr>
              <a:t>in the ‘state of nature’?</a:t>
            </a:r>
            <a:endParaRPr lang="en-US" sz="2400" dirty="0">
              <a:latin typeface="Avenir Book" charset="0"/>
              <a:ea typeface="Avenir Book" charset="0"/>
              <a:cs typeface="Avenir Book" charset="0"/>
            </a:endParaRPr>
          </a:p>
          <a:p>
            <a:endParaRPr lang="en-US" dirty="0">
              <a:latin typeface="Avenir Book" charset="0"/>
              <a:ea typeface="Avenir Book" charset="0"/>
              <a:cs typeface="Avenir Book" charset="0"/>
            </a:endParaRPr>
          </a:p>
          <a:p>
            <a:pPr lvl="1" algn="l"/>
            <a:r>
              <a:rPr lang="en-US" dirty="0">
                <a:latin typeface="Avenir Book" charset="0"/>
                <a:ea typeface="Avenir Book" charset="0"/>
                <a:cs typeface="Avenir Book" charset="0"/>
              </a:rPr>
              <a:t>1. </a:t>
            </a:r>
            <a:r>
              <a:rPr lang="en-GB" i="1" dirty="0"/>
              <a:t>Scarcity breeds competition</a:t>
            </a:r>
            <a:r>
              <a:rPr lang="en-NZ" dirty="0"/>
              <a:t> </a:t>
            </a:r>
            <a:endParaRPr lang="en-US" dirty="0">
              <a:latin typeface="Avenir Book" charset="0"/>
              <a:ea typeface="Avenir Book" charset="0"/>
              <a:cs typeface="Avenir Book" charset="0"/>
            </a:endParaRPr>
          </a:p>
          <a:p>
            <a:pPr lvl="1" algn="l"/>
            <a:r>
              <a:rPr lang="en-US" dirty="0">
                <a:latin typeface="Avenir Book" charset="0"/>
                <a:ea typeface="Avenir Book" charset="0"/>
                <a:cs typeface="Avenir Book" charset="0"/>
              </a:rPr>
              <a:t>2. </a:t>
            </a:r>
            <a:r>
              <a:rPr lang="en-GB" i="1" dirty="0"/>
              <a:t>Equality means vulnerability</a:t>
            </a:r>
            <a:r>
              <a:rPr lang="en-NZ" dirty="0"/>
              <a:t> </a:t>
            </a:r>
            <a:endParaRPr lang="en-US" dirty="0">
              <a:latin typeface="Avenir Book" charset="0"/>
              <a:ea typeface="Avenir Book" charset="0"/>
              <a:cs typeface="Avenir Book" charset="0"/>
            </a:endParaRPr>
          </a:p>
          <a:p>
            <a:pPr lvl="1" algn="l"/>
            <a:r>
              <a:rPr lang="en-US" dirty="0">
                <a:latin typeface="Avenir Book" charset="0"/>
                <a:ea typeface="Avenir Book" charset="0"/>
                <a:cs typeface="Avenir Book" charset="0"/>
              </a:rPr>
              <a:t>3. </a:t>
            </a:r>
            <a:r>
              <a:rPr lang="en-GB" i="1" dirty="0"/>
              <a:t>Vulnerability breeds fear</a:t>
            </a:r>
            <a:r>
              <a:rPr lang="en-NZ" dirty="0"/>
              <a:t> </a:t>
            </a:r>
          </a:p>
          <a:p>
            <a:pPr lvl="1" algn="l"/>
            <a:endParaRPr lang="en-NZ" dirty="0">
              <a:latin typeface="Avenir Book" charset="0"/>
              <a:ea typeface="Avenir Book" charset="0"/>
              <a:cs typeface="Avenir Book" charset="0"/>
            </a:endParaRPr>
          </a:p>
          <a:p>
            <a:pPr lvl="1" algn="l"/>
            <a:r>
              <a:rPr lang="en-NZ" dirty="0">
                <a:latin typeface="Avenir Book" charset="0"/>
                <a:ea typeface="Avenir Book" charset="0"/>
                <a:cs typeface="Avenir Book" charset="0"/>
              </a:rPr>
              <a:t>		Responses: </a:t>
            </a:r>
          </a:p>
          <a:p>
            <a:pPr lvl="1" algn="l"/>
            <a:endParaRPr lang="en-NZ" dirty="0">
              <a:latin typeface="Avenir Book" charset="0"/>
              <a:ea typeface="Avenir Book" charset="0"/>
              <a:cs typeface="Avenir Book" charset="0"/>
            </a:endParaRPr>
          </a:p>
          <a:p>
            <a:pPr lvl="2" algn="l"/>
            <a:r>
              <a:rPr lang="en-US" dirty="0">
                <a:latin typeface="Avenir Book" charset="0"/>
                <a:ea typeface="Avenir Book" charset="0"/>
                <a:cs typeface="Avenir Book" charset="0"/>
              </a:rPr>
              <a:t>		Option 1. Pre-emptive attack</a:t>
            </a:r>
          </a:p>
          <a:p>
            <a:pPr lvl="1" algn="l"/>
            <a:r>
              <a:rPr lang="en-US" dirty="0">
                <a:latin typeface="Avenir Book" charset="0"/>
                <a:ea typeface="Avenir Book" charset="0"/>
                <a:cs typeface="Avenir Book" charset="0"/>
              </a:rPr>
              <a:t>			Option 2. Establish a reputation for strength</a:t>
            </a:r>
            <a:endParaRPr lang="en-US" sz="3200" dirty="0">
              <a:latin typeface="Avenir Book" charset="0"/>
              <a:ea typeface="Avenir Book" charset="0"/>
              <a:cs typeface="Avenir Book" charset="0"/>
            </a:endParaRPr>
          </a:p>
        </p:txBody>
      </p:sp>
      <p:pic>
        <p:nvPicPr>
          <p:cNvPr id="3" name="Picture 2">
            <a:extLst>
              <a:ext uri="{FF2B5EF4-FFF2-40B4-BE49-F238E27FC236}">
                <a16:creationId xmlns:a16="http://schemas.microsoft.com/office/drawing/2014/main" id="{5AEB996C-6996-E748-A239-B8B05A624050}"/>
              </a:ext>
            </a:extLst>
          </p:cNvPr>
          <p:cNvPicPr>
            <a:picLocks noChangeAspect="1"/>
          </p:cNvPicPr>
          <p:nvPr/>
        </p:nvPicPr>
        <p:blipFill>
          <a:blip r:embed="rId2"/>
          <a:stretch>
            <a:fillRect/>
          </a:stretch>
        </p:blipFill>
        <p:spPr>
          <a:xfrm>
            <a:off x="6567452" y="1676971"/>
            <a:ext cx="4302605" cy="2545708"/>
          </a:xfrm>
          <a:prstGeom prst="rect">
            <a:avLst/>
          </a:prstGeom>
        </p:spPr>
      </p:pic>
    </p:spTree>
    <p:extLst>
      <p:ext uri="{BB962C8B-B14F-4D97-AF65-F5344CB8AC3E}">
        <p14:creationId xmlns:p14="http://schemas.microsoft.com/office/powerpoint/2010/main" val="3249262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7">
            <a:extLst>
              <a:ext uri="{FF2B5EF4-FFF2-40B4-BE49-F238E27FC236}">
                <a16:creationId xmlns:a16="http://schemas.microsoft.com/office/drawing/2014/main" id="{2707EADC-320B-554F-BE4D-49D533B0F61B}"/>
              </a:ext>
            </a:extLst>
          </p:cNvPr>
          <p:cNvSpPr txBox="1">
            <a:spLocks/>
          </p:cNvSpPr>
          <p:nvPr/>
        </p:nvSpPr>
        <p:spPr>
          <a:xfrm>
            <a:off x="647271" y="733128"/>
            <a:ext cx="10941977" cy="6027267"/>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en-US" sz="3200" dirty="0">
                <a:solidFill>
                  <a:schemeClr val="tx1"/>
                </a:solidFill>
                <a:latin typeface="Avenir Book" charset="0"/>
                <a:ea typeface="Avenir Book" charset="0"/>
                <a:cs typeface="Avenir Book" charset="0"/>
              </a:rPr>
              <a:t>1. Recap of lectures 3 &amp; 4</a:t>
            </a:r>
          </a:p>
          <a:p>
            <a:endParaRPr lang="en-US" sz="3200" dirty="0">
              <a:latin typeface="Avenir Book" charset="0"/>
              <a:ea typeface="Avenir Book" charset="0"/>
              <a:cs typeface="Avenir Book" charset="0"/>
            </a:endParaRPr>
          </a:p>
          <a:p>
            <a:r>
              <a:rPr lang="en-GB" dirty="0">
                <a:solidFill>
                  <a:schemeClr val="tx1"/>
                </a:solidFill>
                <a:latin typeface="Avenir Roman" panose="02000503020000020003" pitchFamily="2" charset="0"/>
              </a:rPr>
              <a:t>The only way to lift us out of a state of war is: </a:t>
            </a:r>
          </a:p>
          <a:p>
            <a:pPr lvl="1" algn="l"/>
            <a:endParaRPr lang="en-GB" sz="2400" dirty="0">
              <a:solidFill>
                <a:schemeClr val="tx1"/>
              </a:solidFill>
              <a:latin typeface="Avenir Roman" panose="02000503020000020003" pitchFamily="2" charset="0"/>
            </a:endParaRPr>
          </a:p>
          <a:p>
            <a:pPr lvl="1" algn="l"/>
            <a:r>
              <a:rPr lang="en-GB" sz="2400" i="1" dirty="0">
                <a:solidFill>
                  <a:schemeClr val="tx1"/>
                </a:solidFill>
                <a:latin typeface="Avenir Roman" panose="02000503020000020003" pitchFamily="2" charset="0"/>
              </a:rPr>
              <a:t>to establish a sovereign power, an authority </a:t>
            </a:r>
            <a:br>
              <a:rPr lang="en-GB" sz="2400" i="1" dirty="0">
                <a:solidFill>
                  <a:schemeClr val="tx1"/>
                </a:solidFill>
                <a:latin typeface="Avenir Roman" panose="02000503020000020003" pitchFamily="2" charset="0"/>
              </a:rPr>
            </a:br>
            <a:r>
              <a:rPr lang="en-GB" sz="2400" i="1" dirty="0">
                <a:solidFill>
                  <a:schemeClr val="tx1"/>
                </a:solidFill>
                <a:latin typeface="Avenir Roman" panose="02000503020000020003" pitchFamily="2" charset="0"/>
              </a:rPr>
              <a:t>recognized to have the right to judge disputes </a:t>
            </a:r>
            <a:br>
              <a:rPr lang="en-GB" sz="2400" i="1" dirty="0">
                <a:solidFill>
                  <a:schemeClr val="tx1"/>
                </a:solidFill>
                <a:latin typeface="Avenir Roman" panose="02000503020000020003" pitchFamily="2" charset="0"/>
              </a:rPr>
            </a:br>
            <a:r>
              <a:rPr lang="en-GB" sz="2400" i="1" dirty="0">
                <a:solidFill>
                  <a:schemeClr val="tx1"/>
                </a:solidFill>
                <a:latin typeface="Avenir Roman" panose="02000503020000020003" pitchFamily="2" charset="0"/>
              </a:rPr>
              <a:t>and powerful enough to impose penalties for </a:t>
            </a:r>
            <a:br>
              <a:rPr lang="en-GB" sz="2400" i="1" dirty="0">
                <a:solidFill>
                  <a:schemeClr val="tx1"/>
                </a:solidFill>
                <a:latin typeface="Avenir Roman" panose="02000503020000020003" pitchFamily="2" charset="0"/>
              </a:rPr>
            </a:br>
            <a:r>
              <a:rPr lang="en-GB" sz="2400" i="1" dirty="0">
                <a:solidFill>
                  <a:schemeClr val="tx1"/>
                </a:solidFill>
                <a:latin typeface="Avenir Roman" panose="02000503020000020003" pitchFamily="2" charset="0"/>
              </a:rPr>
              <a:t>lawbreaking, even against resistance.</a:t>
            </a:r>
          </a:p>
          <a:p>
            <a:pPr lvl="1" algn="l"/>
            <a:endParaRPr lang="en-GB" sz="2400" b="1" i="1" dirty="0">
              <a:solidFill>
                <a:schemeClr val="tx1"/>
              </a:solidFill>
              <a:latin typeface="Avenir Roman" panose="02000503020000020003" pitchFamily="2" charset="0"/>
            </a:endParaRPr>
          </a:p>
          <a:p>
            <a:pPr lvl="1" algn="l"/>
            <a:r>
              <a:rPr lang="en-GB" sz="2400" b="1" dirty="0">
                <a:solidFill>
                  <a:schemeClr val="tx1"/>
                </a:solidFill>
                <a:latin typeface="Avenir Roman" panose="02000503020000020003" pitchFamily="2" charset="0"/>
              </a:rPr>
              <a:t>“a common Power to keep them all in awe”</a:t>
            </a:r>
            <a:endParaRPr lang="en-NZ" sz="2400" b="1" dirty="0">
              <a:solidFill>
                <a:schemeClr val="tx1"/>
              </a:solidFill>
              <a:latin typeface="Avenir Roman" panose="02000503020000020003" pitchFamily="2" charset="0"/>
            </a:endParaRPr>
          </a:p>
          <a:p>
            <a:endParaRPr lang="en-US" sz="3200" dirty="0">
              <a:latin typeface="Avenir Book" charset="0"/>
              <a:ea typeface="Avenir Book" charset="0"/>
              <a:cs typeface="Avenir Book" charset="0"/>
            </a:endParaRPr>
          </a:p>
        </p:txBody>
      </p:sp>
      <p:pic>
        <p:nvPicPr>
          <p:cNvPr id="5" name="Picture 4">
            <a:extLst>
              <a:ext uri="{FF2B5EF4-FFF2-40B4-BE49-F238E27FC236}">
                <a16:creationId xmlns:a16="http://schemas.microsoft.com/office/drawing/2014/main" id="{E6792232-271A-C149-A522-2CA8D3583FBC}"/>
              </a:ext>
            </a:extLst>
          </p:cNvPr>
          <p:cNvPicPr>
            <a:picLocks noChangeAspect="1"/>
          </p:cNvPicPr>
          <p:nvPr/>
        </p:nvPicPr>
        <p:blipFill>
          <a:blip r:embed="rId2"/>
          <a:stretch>
            <a:fillRect/>
          </a:stretch>
        </p:blipFill>
        <p:spPr>
          <a:xfrm>
            <a:off x="8913356" y="1676334"/>
            <a:ext cx="3152257" cy="4926035"/>
          </a:xfrm>
          <a:prstGeom prst="rect">
            <a:avLst/>
          </a:prstGeom>
        </p:spPr>
      </p:pic>
    </p:spTree>
    <p:extLst>
      <p:ext uri="{BB962C8B-B14F-4D97-AF65-F5344CB8AC3E}">
        <p14:creationId xmlns:p14="http://schemas.microsoft.com/office/powerpoint/2010/main" val="298662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7">
            <a:extLst>
              <a:ext uri="{FF2B5EF4-FFF2-40B4-BE49-F238E27FC236}">
                <a16:creationId xmlns:a16="http://schemas.microsoft.com/office/drawing/2014/main" id="{2707EADC-320B-554F-BE4D-49D533B0F61B}"/>
              </a:ext>
            </a:extLst>
          </p:cNvPr>
          <p:cNvSpPr txBox="1">
            <a:spLocks/>
          </p:cNvSpPr>
          <p:nvPr/>
        </p:nvSpPr>
        <p:spPr>
          <a:xfrm>
            <a:off x="647271" y="733128"/>
            <a:ext cx="10941977" cy="6027267"/>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en-US" sz="3200" dirty="0">
                <a:solidFill>
                  <a:schemeClr val="tx1"/>
                </a:solidFill>
                <a:latin typeface="Avenir Book" charset="0"/>
                <a:ea typeface="Avenir Book" charset="0"/>
                <a:cs typeface="Avenir Book" charset="0"/>
              </a:rPr>
              <a:t>1. Recap of lectures 3 &amp; 4</a:t>
            </a:r>
          </a:p>
          <a:p>
            <a:endParaRPr lang="en-US" sz="2400" dirty="0">
              <a:solidFill>
                <a:schemeClr val="tx1"/>
              </a:solidFill>
              <a:latin typeface="Avenir Book" charset="0"/>
              <a:ea typeface="Avenir Book" charset="0"/>
              <a:cs typeface="Avenir Book" charset="0"/>
            </a:endParaRPr>
          </a:p>
          <a:p>
            <a:r>
              <a:rPr lang="en-US" sz="2400" dirty="0">
                <a:solidFill>
                  <a:schemeClr val="tx1"/>
                </a:solidFill>
                <a:latin typeface="Avenir Book" charset="0"/>
                <a:ea typeface="Avenir Book" charset="0"/>
                <a:cs typeface="Avenir Book" charset="0"/>
              </a:rPr>
              <a:t>The logic of pacification</a:t>
            </a:r>
          </a:p>
          <a:p>
            <a:r>
              <a:rPr lang="en-US" sz="2800" dirty="0">
                <a:solidFill>
                  <a:schemeClr val="tx1"/>
                </a:solidFill>
                <a:latin typeface="Avenir Book" charset="0"/>
                <a:ea typeface="Avenir Book" charset="0"/>
                <a:cs typeface="Avenir Book" charset="0"/>
              </a:rPr>
              <a:t>				Bystander (= sovereign)</a:t>
            </a:r>
          </a:p>
          <a:p>
            <a:pPr algn="ctr"/>
            <a:r>
              <a:rPr lang="en-US" sz="2800" dirty="0">
                <a:latin typeface="Avenir Book" charset="0"/>
                <a:ea typeface="Avenir Book" charset="0"/>
                <a:cs typeface="Avenir Book" charset="0"/>
              </a:rPr>
              <a:t> LAW</a:t>
            </a:r>
          </a:p>
          <a:p>
            <a:pPr algn="ctr"/>
            <a:endParaRPr lang="en-US" sz="2800" dirty="0">
              <a:latin typeface="Avenir Book" charset="0"/>
              <a:ea typeface="Avenir Book" charset="0"/>
              <a:cs typeface="Avenir Book" charset="0"/>
            </a:endParaRPr>
          </a:p>
          <a:p>
            <a:pPr algn="ctr"/>
            <a:r>
              <a:rPr lang="en-US" sz="2800" dirty="0">
                <a:latin typeface="Avenir Book" charset="0"/>
                <a:ea typeface="Avenir Book" charset="0"/>
                <a:cs typeface="Avenir Book" charset="0"/>
              </a:rPr>
              <a:t>   predation</a:t>
            </a:r>
          </a:p>
          <a:p>
            <a:pPr algn="ctr"/>
            <a:r>
              <a:rPr lang="en-US" sz="2800" dirty="0">
                <a:solidFill>
                  <a:schemeClr val="tx1"/>
                </a:solidFill>
                <a:latin typeface="Avenir Book" charset="0"/>
                <a:ea typeface="Avenir Book" charset="0"/>
                <a:cs typeface="Avenir Book" charset="0"/>
              </a:rPr>
              <a:t>Aggressor			Victim</a:t>
            </a:r>
          </a:p>
          <a:p>
            <a:pPr algn="ctr"/>
            <a:r>
              <a:rPr lang="en-US" sz="2800" dirty="0">
                <a:latin typeface="Avenir Book" charset="0"/>
                <a:ea typeface="Avenir Book" charset="0"/>
                <a:cs typeface="Avenir Book" charset="0"/>
              </a:rPr>
              <a:t>   retaliation</a:t>
            </a:r>
          </a:p>
          <a:p>
            <a:endParaRPr lang="en-US" sz="3200" dirty="0">
              <a:latin typeface="Avenir Book" charset="0"/>
              <a:ea typeface="Avenir Book" charset="0"/>
              <a:cs typeface="Avenir Book" charset="0"/>
            </a:endParaRPr>
          </a:p>
        </p:txBody>
      </p:sp>
      <p:cxnSp>
        <p:nvCxnSpPr>
          <p:cNvPr id="5" name="Straight Arrow Connector 4"/>
          <p:cNvCxnSpPr/>
          <p:nvPr/>
        </p:nvCxnSpPr>
        <p:spPr>
          <a:xfrm rot="5400000">
            <a:off x="4024654" y="3134796"/>
            <a:ext cx="1914403" cy="1764893"/>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rot="16200000" flipH="1">
            <a:off x="6360663" y="3173645"/>
            <a:ext cx="1914403" cy="1687193"/>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cxnSpLocks/>
          </p:cNvCxnSpPr>
          <p:nvPr/>
        </p:nvCxnSpPr>
        <p:spPr>
          <a:xfrm>
            <a:off x="5609690" y="5105184"/>
            <a:ext cx="1702008" cy="0"/>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cxnSpLocks/>
          </p:cNvCxnSpPr>
          <p:nvPr/>
        </p:nvCxnSpPr>
        <p:spPr>
          <a:xfrm flipH="1">
            <a:off x="5609690" y="5349841"/>
            <a:ext cx="1702008" cy="0"/>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7782E2F8-B0FA-A448-8CD9-5CDBB8BD5093}"/>
              </a:ext>
            </a:extLst>
          </p:cNvPr>
          <p:cNvSpPr txBox="1"/>
          <p:nvPr/>
        </p:nvSpPr>
        <p:spPr>
          <a:xfrm>
            <a:off x="8647040" y="2577441"/>
            <a:ext cx="3230968" cy="1569660"/>
          </a:xfrm>
          <a:prstGeom prst="rect">
            <a:avLst/>
          </a:prstGeom>
          <a:noFill/>
        </p:spPr>
        <p:txBody>
          <a:bodyPr wrap="square" rtlCol="0">
            <a:spAutoFit/>
          </a:bodyPr>
          <a:lstStyle/>
          <a:p>
            <a:r>
              <a:rPr lang="en-US" sz="2400" dirty="0">
                <a:solidFill>
                  <a:srgbClr val="FFFF00"/>
                </a:solidFill>
              </a:rPr>
              <a:t>CIVIL CONTRACT </a:t>
            </a:r>
            <a:r>
              <a:rPr lang="en-US" sz="2400" i="1" dirty="0">
                <a:solidFill>
                  <a:srgbClr val="FFFF00"/>
                </a:solidFill>
              </a:rPr>
              <a:t>or</a:t>
            </a:r>
          </a:p>
          <a:p>
            <a:r>
              <a:rPr lang="en-US" sz="2400" dirty="0">
                <a:solidFill>
                  <a:srgbClr val="FFFF00"/>
                </a:solidFill>
              </a:rPr>
              <a:t>SOCIAL CONTRACT</a:t>
            </a:r>
          </a:p>
        </p:txBody>
      </p:sp>
    </p:spTree>
    <p:extLst>
      <p:ext uri="{BB962C8B-B14F-4D97-AF65-F5344CB8AC3E}">
        <p14:creationId xmlns:p14="http://schemas.microsoft.com/office/powerpoint/2010/main" val="1231134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7">
            <a:extLst>
              <a:ext uri="{FF2B5EF4-FFF2-40B4-BE49-F238E27FC236}">
                <a16:creationId xmlns:a16="http://schemas.microsoft.com/office/drawing/2014/main" id="{2707EADC-320B-554F-BE4D-49D533B0F61B}"/>
              </a:ext>
            </a:extLst>
          </p:cNvPr>
          <p:cNvSpPr txBox="1">
            <a:spLocks/>
          </p:cNvSpPr>
          <p:nvPr/>
        </p:nvSpPr>
        <p:spPr>
          <a:xfrm>
            <a:off x="647271" y="733128"/>
            <a:ext cx="10941977" cy="6027267"/>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en-US" sz="3200" dirty="0">
                <a:solidFill>
                  <a:schemeClr val="tx1"/>
                </a:solidFill>
                <a:latin typeface="Avenir Book" charset="0"/>
                <a:ea typeface="Avenir Book" charset="0"/>
                <a:cs typeface="Avenir Book" charset="0"/>
              </a:rPr>
              <a:t>1. Recap of lectures 3 &amp; 4</a:t>
            </a:r>
          </a:p>
          <a:p>
            <a:endParaRPr lang="en-US" dirty="0">
              <a:solidFill>
                <a:schemeClr val="tx1"/>
              </a:solidFill>
              <a:latin typeface="Avenir Roman" panose="02000503020000020003" pitchFamily="2" charset="0"/>
              <a:ea typeface="Avenir Book" charset="0"/>
              <a:cs typeface="Avenir Book" charset="0"/>
            </a:endParaRPr>
          </a:p>
          <a:p>
            <a:r>
              <a:rPr lang="en-AU" sz="2400" dirty="0">
                <a:solidFill>
                  <a:schemeClr val="tx1"/>
                </a:solidFill>
                <a:latin typeface="Avenir Roman" panose="02000503020000020003" pitchFamily="2" charset="0"/>
              </a:rPr>
              <a:t>The ‘state of nature’ in historical perspective</a:t>
            </a:r>
            <a:endParaRPr lang="en-NZ" sz="2400" dirty="0">
              <a:solidFill>
                <a:schemeClr val="tx1"/>
              </a:solidFill>
              <a:latin typeface="Avenir Roman" panose="02000503020000020003" pitchFamily="2" charset="0"/>
            </a:endParaRPr>
          </a:p>
          <a:p>
            <a:pPr marL="342900" indent="-342900">
              <a:buFont typeface="Arial" panose="020B0604020202020204" pitchFamily="34" charset="0"/>
              <a:buChar char="•"/>
            </a:pPr>
            <a:r>
              <a:rPr lang="en-GB" dirty="0">
                <a:solidFill>
                  <a:schemeClr val="tx1"/>
                </a:solidFill>
                <a:latin typeface="Avenir Book"/>
                <a:cs typeface="Avenir Book"/>
              </a:rPr>
              <a:t>The state of nature as Hobbes describes it is </a:t>
            </a:r>
            <a:r>
              <a:rPr lang="en-GB" i="1" dirty="0">
                <a:solidFill>
                  <a:schemeClr val="tx1"/>
                </a:solidFill>
                <a:latin typeface="Avenir Book"/>
                <a:cs typeface="Avenir Book"/>
              </a:rPr>
              <a:t>neither </a:t>
            </a:r>
            <a:r>
              <a:rPr lang="en-GB" dirty="0">
                <a:solidFill>
                  <a:schemeClr val="tx1"/>
                </a:solidFill>
                <a:latin typeface="Avenir Book"/>
                <a:cs typeface="Avenir Book"/>
              </a:rPr>
              <a:t>a description of what humans are </a:t>
            </a:r>
            <a:r>
              <a:rPr lang="en-GB" dirty="0">
                <a:solidFill>
                  <a:srgbClr val="FFFF00"/>
                </a:solidFill>
                <a:latin typeface="Avenir Book"/>
                <a:cs typeface="Avenir Book"/>
              </a:rPr>
              <a:t>naturally </a:t>
            </a:r>
            <a:r>
              <a:rPr lang="en-GB" dirty="0">
                <a:solidFill>
                  <a:schemeClr val="tx1"/>
                </a:solidFill>
                <a:latin typeface="Avenir Book"/>
                <a:cs typeface="Avenir Book"/>
              </a:rPr>
              <a:t>like </a:t>
            </a:r>
            <a:r>
              <a:rPr lang="en-GB" i="1" dirty="0">
                <a:solidFill>
                  <a:schemeClr val="tx1"/>
                </a:solidFill>
                <a:latin typeface="Avenir Book"/>
                <a:cs typeface="Avenir Book"/>
              </a:rPr>
              <a:t>nor </a:t>
            </a:r>
            <a:r>
              <a:rPr lang="en-GB" dirty="0">
                <a:solidFill>
                  <a:schemeClr val="tx1"/>
                </a:solidFill>
                <a:latin typeface="Avenir Book"/>
                <a:cs typeface="Avenir Book"/>
              </a:rPr>
              <a:t>a description of what human societies </a:t>
            </a:r>
            <a:r>
              <a:rPr lang="en-GB" sz="2162" dirty="0">
                <a:solidFill>
                  <a:srgbClr val="FFFF00"/>
                </a:solidFill>
                <a:latin typeface="Avenir Book"/>
                <a:cs typeface="Avenir Book"/>
              </a:rPr>
              <a:t>inevitably </a:t>
            </a:r>
            <a:r>
              <a:rPr lang="en-GB" dirty="0">
                <a:solidFill>
                  <a:schemeClr val="tx1"/>
                </a:solidFill>
                <a:latin typeface="Avenir Book"/>
                <a:cs typeface="Avenir Book"/>
              </a:rPr>
              <a:t>become without institutions of political authority.</a:t>
            </a:r>
          </a:p>
          <a:p>
            <a:pPr marL="342900" indent="-342900">
              <a:buFont typeface="Arial" panose="020B0604020202020204" pitchFamily="34" charset="0"/>
              <a:buChar char="•"/>
            </a:pPr>
            <a:r>
              <a:rPr lang="en-GB" dirty="0">
                <a:solidFill>
                  <a:schemeClr val="tx1"/>
                </a:solidFill>
                <a:latin typeface="Avenir Roman" panose="02000503020000020003" pitchFamily="2" charset="0"/>
              </a:rPr>
              <a:t>The important question then is not whether we are more peaceable than our ancestors but whether life in </a:t>
            </a:r>
            <a:r>
              <a:rPr lang="en-GB" i="1" dirty="0">
                <a:solidFill>
                  <a:schemeClr val="tx1"/>
                </a:solidFill>
                <a:latin typeface="Avenir Roman" panose="02000503020000020003" pitchFamily="2" charset="0"/>
              </a:rPr>
              <a:t>modern complex and pluralistic</a:t>
            </a:r>
            <a:r>
              <a:rPr lang="en-GB" dirty="0">
                <a:solidFill>
                  <a:schemeClr val="tx1"/>
                </a:solidFill>
                <a:latin typeface="Avenir Roman" panose="02000503020000020003" pitchFamily="2" charset="0"/>
              </a:rPr>
              <a:t> societies would be prone to violence and conflict without the rule of law.</a:t>
            </a:r>
          </a:p>
          <a:p>
            <a:pPr lvl="0" algn="ctr"/>
            <a:endParaRPr lang="en-NZ" sz="2400" i="1" dirty="0">
              <a:solidFill>
                <a:schemeClr val="tx1"/>
              </a:solidFill>
              <a:latin typeface="Avenir Roman" panose="02000503020000020003" pitchFamily="2" charset="0"/>
            </a:endParaRPr>
          </a:p>
        </p:txBody>
      </p:sp>
    </p:spTree>
    <p:extLst>
      <p:ext uri="{BB962C8B-B14F-4D97-AF65-F5344CB8AC3E}">
        <p14:creationId xmlns:p14="http://schemas.microsoft.com/office/powerpoint/2010/main" val="1441508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7">
            <a:extLst>
              <a:ext uri="{FF2B5EF4-FFF2-40B4-BE49-F238E27FC236}">
                <a16:creationId xmlns:a16="http://schemas.microsoft.com/office/drawing/2014/main" id="{2707EADC-320B-554F-BE4D-49D533B0F61B}"/>
              </a:ext>
            </a:extLst>
          </p:cNvPr>
          <p:cNvSpPr txBox="1">
            <a:spLocks/>
          </p:cNvSpPr>
          <p:nvPr/>
        </p:nvSpPr>
        <p:spPr>
          <a:xfrm>
            <a:off x="647271" y="733128"/>
            <a:ext cx="8018445" cy="6027267"/>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en-US" sz="3200" dirty="0">
                <a:solidFill>
                  <a:schemeClr val="tx1"/>
                </a:solidFill>
                <a:latin typeface="Avenir Book" charset="0"/>
                <a:ea typeface="Avenir Book" charset="0"/>
                <a:cs typeface="Avenir Book" charset="0"/>
              </a:rPr>
              <a:t>2. Do we need absolute government?</a:t>
            </a:r>
          </a:p>
          <a:p>
            <a:endParaRPr lang="en-US" sz="2486" dirty="0">
              <a:solidFill>
                <a:schemeClr val="tx1"/>
              </a:solidFill>
              <a:latin typeface="Avenir Book"/>
              <a:ea typeface="Avenir Book" charset="0"/>
              <a:cs typeface="Avenir Book"/>
            </a:endParaRPr>
          </a:p>
          <a:p>
            <a:r>
              <a:rPr lang="en-US" sz="2486" i="1" dirty="0">
                <a:latin typeface="Avenir Book"/>
                <a:ea typeface="Avenir Book" charset="0"/>
                <a:cs typeface="Avenir Book"/>
              </a:rPr>
              <a:t>Argument 1</a:t>
            </a:r>
            <a:r>
              <a:rPr lang="en-US" sz="2486" dirty="0">
                <a:latin typeface="Avenir Book"/>
                <a:ea typeface="Avenir Book" charset="0"/>
                <a:cs typeface="Avenir Book"/>
              </a:rPr>
              <a:t>. </a:t>
            </a:r>
            <a:r>
              <a:rPr lang="en-US" sz="2486" dirty="0">
                <a:latin typeface="Avenir Book"/>
                <a:cs typeface="Avenir Book"/>
              </a:rPr>
              <a:t>The goal of leaving ‘the state of nature’ and entering into a ‘civil state’ is to overcome the threat of internal division and warfare. But this goal cannot be fulfilled if there is any doubt about who has final authority to make law and to judge in matters of law; there can be no question of who and what must be obeyed. </a:t>
            </a:r>
            <a:endParaRPr lang="en-AU" sz="2486" dirty="0">
              <a:latin typeface="Avenir Book"/>
              <a:cs typeface="Avenir Book"/>
            </a:endParaRPr>
          </a:p>
          <a:p>
            <a:r>
              <a:rPr lang="en-US" sz="2486" i="1" dirty="0">
                <a:latin typeface="Avenir Book"/>
                <a:cs typeface="Avenir Book"/>
              </a:rPr>
              <a:t> </a:t>
            </a:r>
            <a:endParaRPr lang="en-AU" sz="2486" i="1" dirty="0">
              <a:latin typeface="Avenir Book"/>
              <a:cs typeface="Avenir Book"/>
            </a:endParaRPr>
          </a:p>
          <a:p>
            <a:pPr lvl="1" algn="l"/>
            <a:r>
              <a:rPr lang="en-US" sz="2486" dirty="0">
                <a:latin typeface="Avenir Book"/>
                <a:cs typeface="Avenir Book"/>
              </a:rPr>
              <a:t>Hence: </a:t>
            </a:r>
            <a:endParaRPr lang="en-AU" sz="2486" dirty="0">
              <a:latin typeface="Avenir Book"/>
              <a:cs typeface="Avenir Book"/>
            </a:endParaRPr>
          </a:p>
          <a:p>
            <a:pPr lvl="2" algn="l">
              <a:buFont typeface="Arial"/>
              <a:buChar char="•"/>
            </a:pPr>
            <a:r>
              <a:rPr lang="en-GB" sz="2486" dirty="0">
                <a:latin typeface="Avenir Book"/>
                <a:cs typeface="Avenir Book"/>
              </a:rPr>
              <a:t>  Powers of government </a:t>
            </a:r>
            <a:r>
              <a:rPr lang="en-GB" sz="2486" b="1" dirty="0">
                <a:solidFill>
                  <a:srgbClr val="FFFF00"/>
                </a:solidFill>
                <a:latin typeface="Avenir Book"/>
                <a:cs typeface="Avenir Book"/>
              </a:rPr>
              <a:t>cannot be divided</a:t>
            </a:r>
            <a:r>
              <a:rPr lang="en-GB" sz="2486" dirty="0">
                <a:solidFill>
                  <a:srgbClr val="FFFF00"/>
                </a:solidFill>
                <a:latin typeface="Avenir Book"/>
                <a:cs typeface="Avenir Book"/>
              </a:rPr>
              <a:t> </a:t>
            </a:r>
            <a:r>
              <a:rPr lang="en-GB" sz="2486" dirty="0">
                <a:latin typeface="Avenir Book"/>
                <a:cs typeface="Avenir Book"/>
              </a:rPr>
              <a:t>– no two branches of government can hold equal rights to legislate, adjudicate and enforce law.</a:t>
            </a:r>
            <a:endParaRPr lang="en-AU" sz="2486" dirty="0">
              <a:latin typeface="Avenir Book"/>
              <a:cs typeface="Avenir Book"/>
            </a:endParaRPr>
          </a:p>
          <a:p>
            <a:pPr lvl="2" algn="l">
              <a:buFont typeface="Arial"/>
              <a:buChar char="•"/>
            </a:pPr>
            <a:r>
              <a:rPr lang="en-GB" sz="2486" dirty="0">
                <a:latin typeface="Avenir Book"/>
                <a:cs typeface="Avenir Book"/>
              </a:rPr>
              <a:t>  Powers of government </a:t>
            </a:r>
            <a:r>
              <a:rPr lang="en-GB" sz="2486" b="1" dirty="0">
                <a:solidFill>
                  <a:srgbClr val="FFFF00"/>
                </a:solidFill>
                <a:latin typeface="Avenir Book"/>
                <a:cs typeface="Avenir Book"/>
              </a:rPr>
              <a:t>cannot be limited</a:t>
            </a:r>
            <a:r>
              <a:rPr lang="en-GB" sz="2486" dirty="0">
                <a:solidFill>
                  <a:srgbClr val="FFFF00"/>
                </a:solidFill>
                <a:latin typeface="Avenir Book"/>
                <a:cs typeface="Avenir Book"/>
              </a:rPr>
              <a:t> </a:t>
            </a:r>
            <a:r>
              <a:rPr lang="en-GB" sz="2486" dirty="0">
                <a:latin typeface="Avenir Book"/>
                <a:cs typeface="Avenir Book"/>
              </a:rPr>
              <a:t>– no one but the sovereign decides what the law is and whether it is correctly applied; </a:t>
            </a:r>
            <a:endParaRPr lang="en-US" sz="2486" dirty="0">
              <a:latin typeface="Avenir Book"/>
              <a:ea typeface="Avenir Book" charset="0"/>
              <a:cs typeface="Avenir Book"/>
            </a:endParaRPr>
          </a:p>
        </p:txBody>
      </p:sp>
      <p:pic>
        <p:nvPicPr>
          <p:cNvPr id="3" name="Picture 2">
            <a:extLst>
              <a:ext uri="{FF2B5EF4-FFF2-40B4-BE49-F238E27FC236}">
                <a16:creationId xmlns:a16="http://schemas.microsoft.com/office/drawing/2014/main" id="{E6792232-271A-C149-A522-2CA8D3583FBC}"/>
              </a:ext>
            </a:extLst>
          </p:cNvPr>
          <p:cNvPicPr>
            <a:picLocks noChangeAspect="1"/>
          </p:cNvPicPr>
          <p:nvPr/>
        </p:nvPicPr>
        <p:blipFill>
          <a:blip r:embed="rId2"/>
          <a:stretch>
            <a:fillRect/>
          </a:stretch>
        </p:blipFill>
        <p:spPr>
          <a:xfrm>
            <a:off x="8913356" y="1433520"/>
            <a:ext cx="3152257" cy="4926035"/>
          </a:xfrm>
          <a:prstGeom prst="rect">
            <a:avLst/>
          </a:prstGeom>
        </p:spPr>
      </p:pic>
    </p:spTree>
    <p:extLst>
      <p:ext uri="{BB962C8B-B14F-4D97-AF65-F5344CB8AC3E}">
        <p14:creationId xmlns:p14="http://schemas.microsoft.com/office/powerpoint/2010/main" val="2893896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7">
            <a:extLst>
              <a:ext uri="{FF2B5EF4-FFF2-40B4-BE49-F238E27FC236}">
                <a16:creationId xmlns:a16="http://schemas.microsoft.com/office/drawing/2014/main" id="{2707EADC-320B-554F-BE4D-49D533B0F61B}"/>
              </a:ext>
            </a:extLst>
          </p:cNvPr>
          <p:cNvSpPr txBox="1">
            <a:spLocks/>
          </p:cNvSpPr>
          <p:nvPr/>
        </p:nvSpPr>
        <p:spPr>
          <a:xfrm>
            <a:off x="647271" y="733128"/>
            <a:ext cx="8018445" cy="6027267"/>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en-US" sz="3200" dirty="0">
                <a:solidFill>
                  <a:schemeClr val="tx1"/>
                </a:solidFill>
                <a:latin typeface="Avenir Book" charset="0"/>
                <a:ea typeface="Avenir Book" charset="0"/>
                <a:cs typeface="Avenir Book" charset="0"/>
              </a:rPr>
              <a:t>2. Do we need absolute government?</a:t>
            </a:r>
          </a:p>
          <a:p>
            <a:endParaRPr lang="en-US" sz="2486" dirty="0">
              <a:solidFill>
                <a:schemeClr val="tx1"/>
              </a:solidFill>
              <a:latin typeface="Avenir Book"/>
              <a:ea typeface="Avenir Book" charset="0"/>
              <a:cs typeface="Avenir Book"/>
            </a:endParaRPr>
          </a:p>
          <a:p>
            <a:r>
              <a:rPr lang="en-US" sz="2486" i="1" dirty="0">
                <a:latin typeface="Avenir Book"/>
                <a:ea typeface="Avenir Book" charset="0"/>
                <a:cs typeface="Avenir Book"/>
              </a:rPr>
              <a:t>Argument 2</a:t>
            </a:r>
            <a:r>
              <a:rPr lang="en-US" sz="2486" dirty="0">
                <a:latin typeface="Avenir Book"/>
                <a:ea typeface="Avenir Book" charset="0"/>
                <a:cs typeface="Avenir Book"/>
              </a:rPr>
              <a:t>. </a:t>
            </a:r>
            <a:r>
              <a:rPr lang="en-US" sz="2486" dirty="0">
                <a:latin typeface="Avenir Book"/>
                <a:cs typeface="Avenir Book"/>
              </a:rPr>
              <a:t>The opinions of the public are diverse and inconsistent. To assume that ‘the public’ can and should decide matters of law is a recipe for incoherence and can only lead to the dissolution of legality itself. </a:t>
            </a:r>
            <a:endParaRPr lang="en-AU" sz="2486" dirty="0">
              <a:latin typeface="Avenir Book"/>
              <a:cs typeface="Avenir Book"/>
            </a:endParaRPr>
          </a:p>
          <a:p>
            <a:r>
              <a:rPr lang="en-US" sz="2486" i="1" dirty="0">
                <a:latin typeface="Avenir Book"/>
                <a:cs typeface="Avenir Book"/>
              </a:rPr>
              <a:t> </a:t>
            </a:r>
            <a:endParaRPr lang="en-AU" sz="2486" i="1" dirty="0">
              <a:latin typeface="Avenir Book"/>
              <a:cs typeface="Avenir Book"/>
            </a:endParaRPr>
          </a:p>
          <a:p>
            <a:pPr lvl="1" algn="l"/>
            <a:r>
              <a:rPr lang="en-US" sz="2486" dirty="0">
                <a:latin typeface="Avenir Book"/>
                <a:cs typeface="Avenir Book"/>
              </a:rPr>
              <a:t>Hence: </a:t>
            </a:r>
            <a:endParaRPr lang="en-AU" sz="2486" dirty="0">
              <a:latin typeface="Avenir Book"/>
              <a:cs typeface="Avenir Book"/>
            </a:endParaRPr>
          </a:p>
          <a:p>
            <a:pPr lvl="2" algn="l">
              <a:buFont typeface="Arial"/>
              <a:buChar char="•"/>
            </a:pPr>
            <a:r>
              <a:rPr lang="en-GB" sz="2486" dirty="0">
                <a:latin typeface="Avenir Book"/>
                <a:cs typeface="Avenir Book"/>
              </a:rPr>
              <a:t>  </a:t>
            </a:r>
            <a:r>
              <a:rPr lang="en-US" sz="2486" dirty="0">
                <a:latin typeface="Avenir Book"/>
                <a:cs typeface="Avenir Book"/>
              </a:rPr>
              <a:t>A sovereign with the ability to make singular and coherent decisions must be established to tame the </a:t>
            </a:r>
            <a:r>
              <a:rPr lang="en-US" sz="2486" dirty="0" err="1">
                <a:latin typeface="Avenir Book"/>
                <a:cs typeface="Avenir Book"/>
              </a:rPr>
              <a:t>clamour</a:t>
            </a:r>
            <a:r>
              <a:rPr lang="en-US" sz="2486" dirty="0">
                <a:latin typeface="Avenir Book"/>
                <a:cs typeface="Avenir Book"/>
              </a:rPr>
              <a:t> of conflicting opinion and to establish the unitary voice of the law.</a:t>
            </a:r>
            <a:endParaRPr lang="en-AU" sz="2486" dirty="0">
              <a:latin typeface="Avenir Book"/>
              <a:cs typeface="Avenir Book"/>
            </a:endParaRPr>
          </a:p>
          <a:p>
            <a:pPr lvl="2" algn="l">
              <a:buFont typeface="Arial"/>
              <a:buChar char="•"/>
            </a:pPr>
            <a:r>
              <a:rPr lang="en-GB" sz="2486" dirty="0">
                <a:latin typeface="Avenir Book"/>
                <a:cs typeface="Avenir Book"/>
              </a:rPr>
              <a:t>  Citizens have no right to dispute the decisions of the sovereign and no right to rebel</a:t>
            </a:r>
            <a:r>
              <a:rPr lang="en-AU" sz="2486" dirty="0">
                <a:latin typeface="Avenir Book"/>
                <a:cs typeface="Avenir Book"/>
              </a:rPr>
              <a:t>.</a:t>
            </a:r>
            <a:r>
              <a:rPr lang="en-GB" sz="2486" dirty="0">
                <a:latin typeface="Avenir Book"/>
                <a:cs typeface="Avenir Book"/>
              </a:rPr>
              <a:t> </a:t>
            </a:r>
          </a:p>
          <a:p>
            <a:pPr lvl="2" algn="l">
              <a:buFont typeface="Arial"/>
              <a:buChar char="•"/>
            </a:pPr>
            <a:r>
              <a:rPr lang="en-GB" sz="2486" dirty="0">
                <a:latin typeface="Avenir Book"/>
                <a:cs typeface="Avenir Book"/>
              </a:rPr>
              <a:t>  The government cannot be held liable for any wrongdoing against citizens, or for any errors of judgment: “no wrong is done to a consenting party”</a:t>
            </a:r>
            <a:r>
              <a:rPr lang="en-AU" sz="2486" dirty="0">
                <a:latin typeface="Avenir Book"/>
                <a:cs typeface="Avenir Book"/>
              </a:rPr>
              <a:t> </a:t>
            </a:r>
            <a:endParaRPr lang="en-US" sz="2486" dirty="0">
              <a:latin typeface="Avenir Book"/>
              <a:ea typeface="Avenir Book" charset="0"/>
              <a:cs typeface="Avenir Book"/>
            </a:endParaRPr>
          </a:p>
        </p:txBody>
      </p:sp>
      <p:pic>
        <p:nvPicPr>
          <p:cNvPr id="3" name="Picture 2">
            <a:extLst>
              <a:ext uri="{FF2B5EF4-FFF2-40B4-BE49-F238E27FC236}">
                <a16:creationId xmlns:a16="http://schemas.microsoft.com/office/drawing/2014/main" id="{E6792232-271A-C149-A522-2CA8D3583FBC}"/>
              </a:ext>
            </a:extLst>
          </p:cNvPr>
          <p:cNvPicPr>
            <a:picLocks noChangeAspect="1"/>
          </p:cNvPicPr>
          <p:nvPr/>
        </p:nvPicPr>
        <p:blipFill>
          <a:blip r:embed="rId2"/>
          <a:stretch>
            <a:fillRect/>
          </a:stretch>
        </p:blipFill>
        <p:spPr>
          <a:xfrm>
            <a:off x="8913356" y="1433520"/>
            <a:ext cx="3152257" cy="4926035"/>
          </a:xfrm>
          <a:prstGeom prst="rect">
            <a:avLst/>
          </a:prstGeom>
        </p:spPr>
      </p:pic>
    </p:spTree>
    <p:extLst>
      <p:ext uri="{BB962C8B-B14F-4D97-AF65-F5344CB8AC3E}">
        <p14:creationId xmlns:p14="http://schemas.microsoft.com/office/powerpoint/2010/main" val="2893896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7">
            <a:extLst>
              <a:ext uri="{FF2B5EF4-FFF2-40B4-BE49-F238E27FC236}">
                <a16:creationId xmlns:a16="http://schemas.microsoft.com/office/drawing/2014/main" id="{2707EADC-320B-554F-BE4D-49D533B0F61B}"/>
              </a:ext>
            </a:extLst>
          </p:cNvPr>
          <p:cNvSpPr txBox="1">
            <a:spLocks/>
          </p:cNvSpPr>
          <p:nvPr/>
        </p:nvSpPr>
        <p:spPr>
          <a:xfrm>
            <a:off x="647271" y="695028"/>
            <a:ext cx="10985929" cy="6027267"/>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en-US" sz="3000" dirty="0">
                <a:solidFill>
                  <a:schemeClr val="tx1"/>
                </a:solidFill>
                <a:latin typeface="Avenir Book" charset="0"/>
                <a:ea typeface="Avenir Book" charset="0"/>
                <a:cs typeface="Avenir Book" charset="0"/>
              </a:rPr>
              <a:t>2. Do we need absolute government?</a:t>
            </a:r>
          </a:p>
          <a:p>
            <a:endParaRPr lang="en-US" sz="2300" dirty="0">
              <a:solidFill>
                <a:schemeClr val="tx1"/>
              </a:solidFill>
              <a:latin typeface="Avenir Book"/>
              <a:ea typeface="Avenir Book" charset="0"/>
              <a:cs typeface="Avenir Book"/>
            </a:endParaRPr>
          </a:p>
          <a:p>
            <a:r>
              <a:rPr lang="en-GB" sz="2300" dirty="0">
                <a:latin typeface="Avenir Book"/>
                <a:cs typeface="Avenir Book"/>
              </a:rPr>
              <a:t>To gain the benefits of </a:t>
            </a:r>
            <a:r>
              <a:rPr lang="en-GB" sz="2300" dirty="0">
                <a:solidFill>
                  <a:schemeClr val="tx1"/>
                </a:solidFill>
                <a:latin typeface="Avenir Book"/>
                <a:cs typeface="Avenir Book"/>
              </a:rPr>
              <a:t>‘the Leviathan effect’</a:t>
            </a:r>
            <a:r>
              <a:rPr lang="en-GB" sz="2300" dirty="0">
                <a:latin typeface="Avenir Book"/>
                <a:cs typeface="Avenir Book"/>
              </a:rPr>
              <a:t>, we need an </a:t>
            </a:r>
            <a:r>
              <a:rPr lang="en-GB" sz="2300" dirty="0">
                <a:solidFill>
                  <a:srgbClr val="FFFFFF"/>
                </a:solidFill>
                <a:latin typeface="Avenir Book"/>
                <a:cs typeface="Avenir Book"/>
              </a:rPr>
              <a:t>impartial third party</a:t>
            </a:r>
            <a:r>
              <a:rPr lang="en-GB" sz="2300" dirty="0">
                <a:latin typeface="Avenir Book"/>
                <a:cs typeface="Avenir Book"/>
              </a:rPr>
              <a:t> that has the capacity to make </a:t>
            </a:r>
            <a:r>
              <a:rPr lang="en-GB" sz="2300" dirty="0">
                <a:solidFill>
                  <a:srgbClr val="FFFFFF"/>
                </a:solidFill>
                <a:latin typeface="Avenir Book"/>
                <a:cs typeface="Avenir Book"/>
              </a:rPr>
              <a:t>binding decisions </a:t>
            </a:r>
            <a:r>
              <a:rPr lang="en-GB" sz="2300" dirty="0">
                <a:latin typeface="Avenir Book"/>
                <a:cs typeface="Avenir Book"/>
              </a:rPr>
              <a:t>(e.g. laws and legal rules on whether laws are broken) and possesses effective means of coercively </a:t>
            </a:r>
            <a:r>
              <a:rPr lang="en-GB" sz="2300" dirty="0">
                <a:solidFill>
                  <a:srgbClr val="FFFFFF"/>
                </a:solidFill>
                <a:latin typeface="Avenir Book"/>
                <a:cs typeface="Avenir Book"/>
              </a:rPr>
              <a:t>enforcing law </a:t>
            </a:r>
            <a:r>
              <a:rPr lang="en-GB" sz="2300" dirty="0">
                <a:latin typeface="Avenir Book"/>
                <a:cs typeface="Avenir Book"/>
              </a:rPr>
              <a:t>(when necessary).</a:t>
            </a:r>
            <a:endParaRPr lang="en-AU" sz="2300" dirty="0">
              <a:latin typeface="Avenir Book"/>
              <a:cs typeface="Avenir Book"/>
            </a:endParaRPr>
          </a:p>
          <a:p>
            <a:r>
              <a:rPr lang="en-GB" sz="2300" dirty="0">
                <a:latin typeface="Avenir Book"/>
                <a:cs typeface="Avenir Book"/>
              </a:rPr>
              <a:t> </a:t>
            </a:r>
            <a:endParaRPr lang="en-AU" sz="2300" dirty="0">
              <a:latin typeface="Avenir Book"/>
              <a:cs typeface="Avenir Book"/>
            </a:endParaRPr>
          </a:p>
          <a:p>
            <a:pPr algn="ctr"/>
            <a:r>
              <a:rPr lang="en-GB" sz="2300" dirty="0">
                <a:latin typeface="Avenir Book"/>
                <a:cs typeface="Avenir Book"/>
              </a:rPr>
              <a:t>But, does such a system of political authority have to take on the form of an </a:t>
            </a:r>
            <a:r>
              <a:rPr lang="en-GB" sz="2300" i="1" dirty="0">
                <a:solidFill>
                  <a:srgbClr val="FFFFFF"/>
                </a:solidFill>
                <a:latin typeface="Avenir Book"/>
                <a:cs typeface="Avenir Book"/>
              </a:rPr>
              <a:t>undivided</a:t>
            </a:r>
            <a:r>
              <a:rPr lang="en-GB" sz="2300" dirty="0">
                <a:solidFill>
                  <a:srgbClr val="FFFFFF"/>
                </a:solidFill>
                <a:latin typeface="Avenir Book"/>
                <a:cs typeface="Avenir Book"/>
              </a:rPr>
              <a:t> </a:t>
            </a:r>
            <a:r>
              <a:rPr lang="en-GB" sz="2300" dirty="0">
                <a:latin typeface="Avenir Book"/>
                <a:cs typeface="Avenir Book"/>
              </a:rPr>
              <a:t>and </a:t>
            </a:r>
            <a:r>
              <a:rPr lang="en-GB" sz="2300" i="1" dirty="0">
                <a:solidFill>
                  <a:srgbClr val="FFFFFF"/>
                </a:solidFill>
                <a:latin typeface="Avenir Book"/>
                <a:cs typeface="Avenir Book"/>
              </a:rPr>
              <a:t>unlimited</a:t>
            </a:r>
            <a:r>
              <a:rPr lang="en-GB" sz="2300" dirty="0">
                <a:solidFill>
                  <a:srgbClr val="FFFFFF"/>
                </a:solidFill>
                <a:latin typeface="Avenir Book"/>
                <a:cs typeface="Avenir Book"/>
              </a:rPr>
              <a:t> </a:t>
            </a:r>
            <a:r>
              <a:rPr lang="en-GB" sz="2300" b="1" dirty="0">
                <a:latin typeface="Avenir Book"/>
                <a:cs typeface="Avenir Book"/>
              </a:rPr>
              <a:t>sovereign</a:t>
            </a:r>
            <a:r>
              <a:rPr lang="en-GB" sz="2300" dirty="0">
                <a:latin typeface="Avenir Book"/>
                <a:cs typeface="Avenir Book"/>
              </a:rPr>
              <a:t> who stands as an </a:t>
            </a:r>
            <a:r>
              <a:rPr lang="en-GB" sz="2300" i="1" dirty="0">
                <a:solidFill>
                  <a:srgbClr val="FFFFFF"/>
                </a:solidFill>
                <a:latin typeface="Avenir Book"/>
                <a:cs typeface="Avenir Book"/>
              </a:rPr>
              <a:t>irresistible</a:t>
            </a:r>
            <a:r>
              <a:rPr lang="en-GB" sz="2300" dirty="0">
                <a:solidFill>
                  <a:srgbClr val="FFFFFF"/>
                </a:solidFill>
                <a:latin typeface="Avenir Book"/>
                <a:cs typeface="Avenir Book"/>
              </a:rPr>
              <a:t> </a:t>
            </a:r>
            <a:r>
              <a:rPr lang="en-GB" sz="2300" dirty="0">
                <a:latin typeface="Avenir Book"/>
                <a:cs typeface="Avenir Book"/>
              </a:rPr>
              <a:t>and </a:t>
            </a:r>
            <a:r>
              <a:rPr lang="en-GB" sz="2300" i="1" dirty="0">
                <a:solidFill>
                  <a:srgbClr val="FFFFFF"/>
                </a:solidFill>
                <a:latin typeface="Avenir Book"/>
                <a:cs typeface="Avenir Book"/>
              </a:rPr>
              <a:t>unquestionable</a:t>
            </a:r>
            <a:r>
              <a:rPr lang="en-GB" sz="2300" dirty="0">
                <a:solidFill>
                  <a:srgbClr val="FFFFFF"/>
                </a:solidFill>
                <a:latin typeface="Avenir Book"/>
                <a:cs typeface="Avenir Book"/>
              </a:rPr>
              <a:t> </a:t>
            </a:r>
            <a:r>
              <a:rPr lang="en-GB" sz="2300" dirty="0">
                <a:latin typeface="Avenir Book"/>
                <a:cs typeface="Avenir Book"/>
              </a:rPr>
              <a:t>power over citizens?</a:t>
            </a:r>
            <a:endParaRPr lang="en-AU" sz="2300" dirty="0">
              <a:latin typeface="Avenir Book"/>
              <a:cs typeface="Avenir Book"/>
            </a:endParaRPr>
          </a:p>
        </p:txBody>
      </p:sp>
    </p:spTree>
    <p:extLst>
      <p:ext uri="{BB962C8B-B14F-4D97-AF65-F5344CB8AC3E}">
        <p14:creationId xmlns:p14="http://schemas.microsoft.com/office/powerpoint/2010/main" val="2893896116"/>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View</Template>
  <TotalTime>1603</TotalTime>
  <Words>1079</Words>
  <Application>Microsoft Macintosh PowerPoint</Application>
  <PresentationFormat>Widescreen</PresentationFormat>
  <Paragraphs>167</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Avenir Book</vt:lpstr>
      <vt:lpstr>Avenir Roman</vt:lpstr>
      <vt:lpstr>Calibri</vt:lpstr>
      <vt:lpstr>Century Schoolbook</vt:lpstr>
      <vt:lpstr>Wingdings 2</vt:lpstr>
      <vt:lpstr>View</vt:lpstr>
      <vt:lpstr>PHIL 103: Freedom, Rights and Justice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 225/345: Power, critique and Emancipation</dc:title>
  <dc:creator>Microsoft Office User</dc:creator>
  <cp:lastModifiedBy>Matheson Russell</cp:lastModifiedBy>
  <cp:revision>100</cp:revision>
  <dcterms:created xsi:type="dcterms:W3CDTF">2019-08-03T03:52:44Z</dcterms:created>
  <dcterms:modified xsi:type="dcterms:W3CDTF">2019-08-05T08:45:05Z</dcterms:modified>
</cp:coreProperties>
</file>