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64" r:id="rId1"/>
  </p:sldMasterIdLst>
  <p:notesMasterIdLst>
    <p:notesMasterId r:id="rId21"/>
  </p:notesMasterIdLst>
  <p:sldIdLst>
    <p:sldId id="256" r:id="rId2"/>
    <p:sldId id="307" r:id="rId3"/>
    <p:sldId id="377" r:id="rId4"/>
    <p:sldId id="400" r:id="rId5"/>
    <p:sldId id="402" r:id="rId6"/>
    <p:sldId id="380" r:id="rId7"/>
    <p:sldId id="381" r:id="rId8"/>
    <p:sldId id="383" r:id="rId9"/>
    <p:sldId id="384" r:id="rId10"/>
    <p:sldId id="385" r:id="rId11"/>
    <p:sldId id="388" r:id="rId12"/>
    <p:sldId id="391" r:id="rId13"/>
    <p:sldId id="392" r:id="rId14"/>
    <p:sldId id="393" r:id="rId15"/>
    <p:sldId id="395" r:id="rId16"/>
    <p:sldId id="396" r:id="rId17"/>
    <p:sldId id="397" r:id="rId18"/>
    <p:sldId id="398" r:id="rId19"/>
    <p:sldId id="3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260"/>
    <p:restoredTop sz="94674"/>
  </p:normalViewPr>
  <p:slideViewPr>
    <p:cSldViewPr snapToGrid="0" snapToObjects="1">
      <p:cViewPr varScale="1">
        <p:scale>
          <a:sx n="136" d="100"/>
          <a:sy n="136" d="100"/>
        </p:scale>
        <p:origin x="-10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AD2-9AE1-0E4E-A453-70281A9D4A57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ADD63-4A38-6A42-845B-F4705B723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38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6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PHIL 103: Freedom, Rights and Justice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967782" cy="1691640"/>
          </a:xfrm>
        </p:spPr>
        <p:txBody>
          <a:bodyPr>
            <a:normAutofit/>
          </a:bodyPr>
          <a:lstStyle/>
          <a:p>
            <a:r>
              <a:rPr lang="en-AU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Dr.</a:t>
            </a:r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Matheson Russell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Semester 2, 2019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09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Communitarian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are obliged to obey the law 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have role obligations as members of the political community.”</a:t>
            </a: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lvl="7" algn="l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claim is that a polity is, like the family, a relationship into which we are mostly born: and that the obligations which are constitutive of the relationship do not stand in need of moral justification in terms of a set of basic moral principles or some comprehensive moral theory. Furthermore, both the family and the political community figure prominently in our sense of who we are: our self-identity and our understanding of our place in the world.” </a:t>
            </a:r>
          </a:p>
          <a:p>
            <a:pPr lvl="7" algn="r"/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—John Horton 1992, pp. 150–51.</a:t>
            </a:r>
            <a:endParaRPr lang="en-NZ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D7F6A7-0FB5-4F4A-B0D7-B5582134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99" y="2804844"/>
            <a:ext cx="2210549" cy="39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622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Communitarian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Criticisms of communitarian approaches: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The analogy between family and state is neither persuasive nor attractive.</a:t>
            </a: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Conflates the sense of obligation with obligation itself. </a:t>
            </a: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If membership is sufficient to generate an obligation to obey, then the members of any unjust or oppressive group will have an obligation to obey the rules.</a:t>
            </a:r>
            <a:endParaRPr lang="en-NZ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35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Natural duty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are obliged to obey the law 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have a moral duty to do or promote justice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implies a duty to obey and uphold laws and governments.”</a:t>
            </a: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lvl="8" algn="l"/>
            <a:r>
              <a:rPr lang="en-GB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Rawls argues that everyone is subject to a ‘natural duty of justice’ – a natural moral duty “to support and comply with just institutions that exist and apply to us” and to help establish just institutions where there are none (Rawls, </a:t>
            </a:r>
            <a:r>
              <a:rPr lang="en-GB" sz="22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Theory of Justice</a:t>
            </a:r>
            <a:r>
              <a:rPr lang="en-GB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1971, 99).”</a:t>
            </a:r>
            <a:endParaRPr lang="en-NZ" sz="2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350EAC-B3EC-5340-8F81-EAE9621D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49" y="3637052"/>
            <a:ext cx="2773571" cy="28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709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Natural duty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an obligation to obey laws?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laws are just, then I have an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follow them.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if the laws are unjust, then I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an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follow them.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84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Natural duty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questions for natural duty approaches: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“Political obligation is the obligation to obey each law because it is the law, and not necessarily because we think it has some independent moral justification.” (Wolff, 38)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natural duty account an account of political obligation at all, i.e. an account of why we should obey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political authorities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not merely to obey laws or rules that we have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independent reasons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think are right or good?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17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7. Fairness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are obliged to obey the </a:t>
            </a:r>
            <a:r>
              <a:rPr lang="en-GB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because it is fair that we do so.”</a:t>
            </a: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AA05AA-7C25-E444-8076-D86DD57A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344" y="2746010"/>
            <a:ext cx="5988764" cy="33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670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7. Fairness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3"/>
            <a:ext cx="10941977" cy="546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have an obligation to obey laws?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laws impose fair burdens, then I have an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follow them.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if the laws do not impose fair burdens, then I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an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obligation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follow them.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953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7. Fairness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3"/>
            <a:ext cx="10941977" cy="546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the fairness approaches: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Does everyone benefit from political obedience? </a:t>
            </a: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Does everyone benefit from political obedience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67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8. Procedural fairness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are obliged to obey the law because laws have been decided by a fair (e.g. democratic) procedure.”</a:t>
            </a: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95431D-8A22-6A48-8B84-CB4D9725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74" y="2953535"/>
            <a:ext cx="2415831" cy="36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99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8. Procedural fairness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3"/>
            <a:ext cx="10941977" cy="546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the procedural fairness approaches: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counts as a fair and just procedure for rule-making or law-making? 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decides?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9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 we still have an obligation to obey laws that have been decided through a fair and just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which we still think are </a:t>
            </a:r>
            <a:r>
              <a:rPr lang="en-US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substantively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unjust?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9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8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Lecture 7: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Approaches to political obligation</a:t>
            </a:r>
          </a:p>
          <a:p>
            <a:endParaRPr lang="en-US" sz="32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Outline: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The basic question 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Are we necessarily defending political obligation?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Setting aside consequentialist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defences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Consent approaches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Communitarian approaches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Natural duty approaches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7. Fairness approaches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8. Procedural fairness approaches</a:t>
            </a:r>
          </a:p>
          <a:p>
            <a:pPr lvl="1" algn="l"/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lvl="1" algn="l"/>
            <a:endParaRPr lang="en-US" sz="32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27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The basic question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Why should I obey the state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when it tells me to do things I dislike or disapprove of?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Definitions: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Political obligations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moral obligations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citizens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support and comply with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requirements of their political authorities; and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 of political obligation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that of understanding why (or if) citizens in various kinds of states are bound by such obligations.”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(John Simmons)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74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Are we necessarily defending political obligation?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The goal isn’t simply to work out the most plausible way to defend political obligation…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 spectrum of possible conclusions: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strictly bound to obey all laws			Citizens have few (if any) 								obligations to obey laws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852380-310A-BD43-956E-4ADBEE6F1C31}"/>
              </a:ext>
            </a:extLst>
          </p:cNvPr>
          <p:cNvSpPr/>
          <p:nvPr/>
        </p:nvSpPr>
        <p:spPr>
          <a:xfrm>
            <a:off x="729465" y="4012177"/>
            <a:ext cx="10387173" cy="390418"/>
          </a:xfrm>
          <a:prstGeom prst="leftRightArrow">
            <a:avLst>
              <a:gd name="adj1" fmla="val 236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7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Are we necessarily defending political obligation?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Isn’t it dangerous to question our obligations to obey the law?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360000"/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Questioning need not be feared if our obligations are </a:t>
            </a:r>
            <a:r>
              <a:rPr lang="en-US" i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well-founded.</a:t>
            </a:r>
          </a:p>
          <a:p>
            <a:pPr marL="360000"/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2.  If so, questioning will lead to a clearer understanding of </a:t>
            </a:r>
            <a:r>
              <a:rPr lang="en-NZ" i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we are obligated to obey.</a:t>
            </a:r>
          </a:p>
          <a:p>
            <a:pPr marL="360000"/>
            <a:r>
              <a:rPr lang="en-NZ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If we are obliged to obey only under certain conditions, then we will be clearer on how political authorities should be structured so as to </a:t>
            </a:r>
            <a:r>
              <a:rPr lang="en-NZ" i="1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warrant</a:t>
            </a:r>
            <a:r>
              <a:rPr lang="en-NZ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our obedience.</a:t>
            </a:r>
          </a:p>
          <a:p>
            <a:pPr marL="360000"/>
            <a:r>
              <a:rPr lang="en-NZ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Questioning assumptions is what philosophy does.</a:t>
            </a: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837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Setting aside consequentialist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defences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Should I obey the law because my disobedience would lead to the collapse of the (legitimate) state?</a:t>
            </a:r>
            <a:endParaRPr lang="en-US" sz="2400" i="1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B313C0-414C-E44D-8AC6-26A6DB170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332" y="2562792"/>
            <a:ext cx="4299916" cy="40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39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Setting aside consequentialist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defences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Should I obey the law because my disobedience would lead to the collapse of the (legitimate) state?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Should I obey to avoid negative </a:t>
            </a:r>
            <a:b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consequences for me?</a:t>
            </a: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8349E2-B3E5-3145-AC9B-574A1D5F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97" y="3111650"/>
            <a:ext cx="5250249" cy="349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6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Consent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are obliged to obey the law </a:t>
            </a:r>
            <a:b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we have agreed or consented to do so.”</a:t>
            </a:r>
            <a:endParaRPr lang="en-N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AD2D5C-D2C6-D445-8583-81EE11B7B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33" y="2989780"/>
            <a:ext cx="5324225" cy="34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66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Consent approaches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Tacit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implicit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consent?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FF59DEA-15E9-F742-80D1-2BEA0C9A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1" y="2815666"/>
            <a:ext cx="3623178" cy="2490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698875-8119-464B-989D-7F012A95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16" y="2815666"/>
            <a:ext cx="2329883" cy="24909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227927-3D21-C845-9990-BE33E94C0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55" y="2815665"/>
            <a:ext cx="3931409" cy="24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82884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1772</TotalTime>
  <Words>1029</Words>
  <Application>Microsoft Macintosh PowerPoint</Application>
  <PresentationFormat>Custom</PresentationFormat>
  <Paragraphs>106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View</vt:lpstr>
      <vt:lpstr>PHIL 103: Freedom, Rights and Justice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 225/345: Power, critique and Emancipation</dc:title>
  <dc:creator>Microsoft Office User</dc:creator>
  <cp:lastModifiedBy>Jin Russell</cp:lastModifiedBy>
  <cp:revision>113</cp:revision>
  <dcterms:created xsi:type="dcterms:W3CDTF">2019-08-20T09:11:23Z</dcterms:created>
  <dcterms:modified xsi:type="dcterms:W3CDTF">2019-08-20T09:12:48Z</dcterms:modified>
</cp:coreProperties>
</file>