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64" r:id="rId1"/>
  </p:sldMasterIdLst>
  <p:notesMasterIdLst>
    <p:notesMasterId r:id="rId13"/>
  </p:notesMasterIdLst>
  <p:sldIdLst>
    <p:sldId id="256" r:id="rId2"/>
    <p:sldId id="307" r:id="rId3"/>
    <p:sldId id="408" r:id="rId4"/>
    <p:sldId id="411" r:id="rId5"/>
    <p:sldId id="412" r:id="rId6"/>
    <p:sldId id="404" r:id="rId7"/>
    <p:sldId id="405" r:id="rId8"/>
    <p:sldId id="406" r:id="rId9"/>
    <p:sldId id="400" r:id="rId10"/>
    <p:sldId id="407" r:id="rId11"/>
    <p:sldId id="41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248"/>
    <p:restoredTop sz="94674"/>
  </p:normalViewPr>
  <p:slideViewPr>
    <p:cSldViewPr snapToGrid="0" snapToObjects="1">
      <p:cViewPr varScale="1">
        <p:scale>
          <a:sx n="136" d="100"/>
          <a:sy n="136" d="100"/>
        </p:scale>
        <p:origin x="-112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E7AD2-9AE1-0E4E-A453-70281A9D4A57}" type="datetimeFigureOut">
              <a:rPr lang="en-US" smtClean="0"/>
              <a:pPr/>
              <a:t>8/20/19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ADD63-4A38-6A42-845B-F4705B7235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38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pPr/>
              <a:t>8/20/19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965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PHIL 103: Freedom, Rights and Justice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967782" cy="1691640"/>
          </a:xfrm>
        </p:spPr>
        <p:txBody>
          <a:bodyPr>
            <a:normAutofit/>
          </a:bodyPr>
          <a:lstStyle/>
          <a:p>
            <a:r>
              <a:rPr lang="en-AU" dirty="0" err="1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Dr.</a:t>
            </a:r>
            <a:r>
              <a:rPr lang="en-AU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Matheson Russell</a:t>
            </a:r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Semester 2, 2019</a:t>
            </a:r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709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4. Objections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Principle-based objections</a:t>
            </a:r>
            <a:endParaRPr lang="en-US" sz="24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We have an obligation to obey the law (e.g. consent theories, fairness theories, natural duty theories).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The democracy objection: (</a:t>
            </a:r>
            <a:r>
              <a:rPr lang="en-US" dirty="0" err="1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) civil disobedience is unacceptable when there are rights of free speech and lawful protest; (ii) laws passed democratically should be respected, and decisions by democratically elected officials </a:t>
            </a:r>
            <a:r>
              <a:rPr lang="en-US" dirty="0" err="1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honoured</a:t>
            </a:r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. 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044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5. Justifying particular acts of disobedience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A general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defence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of civil disobedience doesn’t mean that any particular act of civil disobedience will be justified.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Kent Greenawalt: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justification, 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nonviolence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publicness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matter because they reduce the damage of violating the law. 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Tactics should be 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to the evil against which civil disobedience is aimed; 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any particular act of civil disobedience, we need to consider both the 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morality of tactics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an evaluation of </a:t>
            </a:r>
            <a:r>
              <a:rPr lang="en-GB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Willingness to accept penalties? </a:t>
            </a:r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306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8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Lecture 9: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Civil Disobedience</a:t>
            </a:r>
          </a:p>
          <a:p>
            <a:endParaRPr lang="en-US" sz="32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Outline: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1. What is civil disobedience?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2. Why civil disobedience?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3. Civil disobedience today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4. Objections to the practice and responses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5. Justifying particular acts of civil disobedience</a:t>
            </a:r>
          </a:p>
          <a:p>
            <a:pPr lvl="1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6. Conclusion</a:t>
            </a:r>
          </a:p>
          <a:p>
            <a:pPr lvl="1" algn="l"/>
            <a:endParaRPr lang="en-US" sz="32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727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02306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1. What is civil disobedience?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Lawful protests							Ordinary offences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Civil disobedience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Other forms of morally motivated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breaking of the law</a:t>
            </a:r>
            <a:endParaRPr lang="en-US" sz="24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AC3684-3D56-1C4A-BC22-3E01C88F3BF7}"/>
              </a:ext>
            </a:extLst>
          </p:cNvPr>
          <p:cNvCxnSpPr/>
          <p:nvPr/>
        </p:nvCxnSpPr>
        <p:spPr>
          <a:xfrm>
            <a:off x="3945276" y="2311685"/>
            <a:ext cx="0" cy="2291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262E4C-EEF9-F64F-8281-4675461F1659}"/>
              </a:ext>
            </a:extLst>
          </p:cNvPr>
          <p:cNvCxnSpPr/>
          <p:nvPr/>
        </p:nvCxnSpPr>
        <p:spPr>
          <a:xfrm>
            <a:off x="8186791" y="2238054"/>
            <a:ext cx="0" cy="2291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6A791A-1261-F14B-B3D8-0B62A2C15F3A}"/>
              </a:ext>
            </a:extLst>
          </p:cNvPr>
          <p:cNvCxnSpPr>
            <a:cxnSpLocks/>
          </p:cNvCxnSpPr>
          <p:nvPr/>
        </p:nvCxnSpPr>
        <p:spPr>
          <a:xfrm flipH="1">
            <a:off x="3945276" y="4714126"/>
            <a:ext cx="42415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502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02306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1. What is civil disobedience?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Civil disobedience</a:t>
            </a:r>
          </a:p>
          <a:p>
            <a:pPr algn="ctr"/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lvl="3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1. Morally-motivated lawbreaking</a:t>
            </a:r>
          </a:p>
          <a:p>
            <a:pPr lvl="3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2. Targeting laws or policy decisions</a:t>
            </a:r>
          </a:p>
          <a:p>
            <a:pPr lvl="3"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3. Aimed at applying pressure to bring about change</a:t>
            </a:r>
          </a:p>
          <a:p>
            <a:pPr lvl="4" algn="l"/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4. Must be non-violent?</a:t>
            </a:r>
          </a:p>
          <a:p>
            <a:pPr lvl="4" algn="l"/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5. Must be public?</a:t>
            </a:r>
          </a:p>
          <a:p>
            <a:pPr lvl="4" algn="l"/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6. Must be willing to accept punishment?</a:t>
            </a:r>
          </a:p>
          <a:p>
            <a:pPr lvl="4" algn="l"/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7. Can also target non-governmental actions, e.g. corporations?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449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2. Why civil disobedience?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Strategic reasons for engaging in civil disobedience (as opposed to other forms of democratic action):</a:t>
            </a:r>
            <a:endParaRPr lang="en-US" sz="24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C0797FC-F458-784F-8361-F8A0DF29D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48" y="2920974"/>
            <a:ext cx="5334280" cy="3556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F6646B-0B1D-3046-8E70-A2E72AFE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67" y="3092521"/>
            <a:ext cx="5819325" cy="30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874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3. Civil disobedience today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FC6676-58F8-4943-AA65-33B6F5FF5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41" y="1388962"/>
            <a:ext cx="9435833" cy="5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206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3. Civil disobedience today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FC6676-58F8-4943-AA65-33B6F5FF5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424" y="1388962"/>
            <a:ext cx="8019666" cy="5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262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3. Civil disobedience today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FC6676-58F8-4943-AA65-33B6F5FF5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751" y="1388962"/>
            <a:ext cx="7957012" cy="53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879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07EADC-320B-554F-BE4D-49D533B0F61B}"/>
              </a:ext>
            </a:extLst>
          </p:cNvPr>
          <p:cNvSpPr txBox="1">
            <a:spLocks/>
          </p:cNvSpPr>
          <p:nvPr/>
        </p:nvSpPr>
        <p:spPr>
          <a:xfrm>
            <a:off x="647271" y="733129"/>
            <a:ext cx="10941977" cy="81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4. Objections</a:t>
            </a: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13E328-028F-D84D-A991-596ACE397F0E}"/>
              </a:ext>
            </a:extLst>
          </p:cNvPr>
          <p:cNvSpPr txBox="1">
            <a:spLocks/>
          </p:cNvSpPr>
          <p:nvPr/>
        </p:nvSpPr>
        <p:spPr>
          <a:xfrm>
            <a:off x="647270" y="1388962"/>
            <a:ext cx="10941977" cy="6027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Consequentialist objections</a:t>
            </a:r>
            <a:endParaRPr lang="en-US" sz="2400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Without strict obedience, the state will collapse.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Civil disobedience is disruptive, costly, and disorderly, hence is irresponsible.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Civil disobedience can be socially divisive.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Civil disobedience can inspire further civil disobedience.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Civil disobedience can encourage disrespect for the law. 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079112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1895</TotalTime>
  <Words>414</Words>
  <Application>Microsoft Macintosh PowerPoint</Application>
  <PresentationFormat>Custom</PresentationFormat>
  <Paragraphs>70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View</vt:lpstr>
      <vt:lpstr>PHIL 103: Freedom, Rights and Justice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 225/345: Power, critique and Emancipation</dc:title>
  <dc:creator>Microsoft Office User</dc:creator>
  <cp:lastModifiedBy>Jin Russell</cp:lastModifiedBy>
  <cp:revision>121</cp:revision>
  <dcterms:created xsi:type="dcterms:W3CDTF">2019-08-20T09:12:55Z</dcterms:created>
  <dcterms:modified xsi:type="dcterms:W3CDTF">2019-08-20T09:13:39Z</dcterms:modified>
</cp:coreProperties>
</file>