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4" r:id="rId1"/>
  </p:sldMasterIdLst>
  <p:notesMasterIdLst>
    <p:notesMasterId r:id="rId15"/>
  </p:notesMasterIdLst>
  <p:sldIdLst>
    <p:sldId id="256" r:id="rId2"/>
    <p:sldId id="307" r:id="rId3"/>
    <p:sldId id="351" r:id="rId4"/>
    <p:sldId id="418" r:id="rId5"/>
    <p:sldId id="419" r:id="rId6"/>
    <p:sldId id="426" r:id="rId7"/>
    <p:sldId id="427" r:id="rId8"/>
    <p:sldId id="410" r:id="rId9"/>
    <p:sldId id="428" r:id="rId10"/>
    <p:sldId id="420" r:id="rId11"/>
    <p:sldId id="429" r:id="rId12"/>
    <p:sldId id="430" r:id="rId13"/>
    <p:sldId id="43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E7AD2-9AE1-0E4E-A453-70281A9D4A57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ADD63-4A38-6A42-845B-F4705B72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8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5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PHIL 103: Freedom, Rights and Justice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967782" cy="1691640"/>
          </a:xfrm>
        </p:spPr>
        <p:txBody>
          <a:bodyPr>
            <a:normAutofit/>
          </a:bodyPr>
          <a:lstStyle/>
          <a:p>
            <a:r>
              <a:rPr lang="en-AU" dirty="0" err="1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Dr.</a:t>
            </a:r>
            <a:r>
              <a:rPr lang="en-AU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 Matheson Russell</a:t>
            </a:r>
            <a:endParaRPr lang="en-US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Semester 2, 2019</a:t>
            </a:r>
            <a:endParaRPr lang="en-US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 </a:t>
            </a:r>
            <a:endParaRPr lang="en-US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09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4. The paradox of constitutional founding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To have democratic legitimacy, constitutions need to be ratified by a democratic process. </a:t>
            </a:r>
          </a:p>
          <a:p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But who institutes the procedures for democratic endorsement? These too need democratic endorsement. But this leads to an ‘infinite regress’. 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558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4. The paradox of constitutional founding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Frank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Michelman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304DF5-4357-2E45-A943-B876F94B3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71" y="1604960"/>
            <a:ext cx="2393880" cy="357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00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4. The paradox of constitutional founding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Frank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Michelman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Jürgen Habermas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304DF5-4357-2E45-A943-B876F94B3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71" y="1604960"/>
            <a:ext cx="2393880" cy="35788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B7F7BE-0B53-C74D-B2C4-A7C9A7B88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8716" y="1604960"/>
            <a:ext cx="2617076" cy="35788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A979FEC-55BD-FE4D-9B45-39BD671B1124}"/>
              </a:ext>
            </a:extLst>
          </p:cNvPr>
          <p:cNvSpPr txBox="1"/>
          <p:nvPr/>
        </p:nvSpPr>
        <p:spPr>
          <a:xfrm>
            <a:off x="6657655" y="1604960"/>
            <a:ext cx="50343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We should understand constitution-making as a “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that makes the founding act into an ongoing process of constitution-making that continues across generations.”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—Habermas, ”Constitutional Democracy: A Paradoxical Union of Contradictory Principles?” (2001): 768.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472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5. The paradox of constitutional democracy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What if citizens vote to adopt a non-democratic system of government or elect non-democratic leaders?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Three views: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Laws are always legitimate so long as they emanate from the will of the people.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Laws are legitimate only if they do not violate the basic rights of citizens.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The political empowerment of the citizens (i.e. democracy) relies upon a system of rights. Hence democracy and rights are not in tension: rights are essential to guarantee democratic legitimacy. 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3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Lecture 11: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The paradoxes of democracy</a:t>
            </a:r>
          </a:p>
          <a:p>
            <a:endParaRPr lang="en-US" sz="3200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Outline: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1. What is democracy?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2. Populism as pseudo-democracy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3. The problem of democratic participation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4. The paradox of constitutional founding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5. The paradox of constitutional democracy</a:t>
            </a:r>
          </a:p>
        </p:txBody>
      </p:sp>
    </p:spTree>
    <p:extLst>
      <p:ext uri="{BB962C8B-B14F-4D97-AF65-F5344CB8AC3E}">
        <p14:creationId xmlns:p14="http://schemas.microsoft.com/office/powerpoint/2010/main" val="108727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1. What is democracy?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			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F35A25-DC4C-7944-AC7B-CB3B624C9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667" y="1650521"/>
            <a:ext cx="7337184" cy="4130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D666AA-7FE8-A247-92E6-73DE1B60013C}"/>
              </a:ext>
            </a:extLst>
          </p:cNvPr>
          <p:cNvSpPr txBox="1"/>
          <p:nvPr/>
        </p:nvSpPr>
        <p:spPr>
          <a:xfrm>
            <a:off x="3493213" y="5948737"/>
            <a:ext cx="5126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Amartya Sen (1933 – )</a:t>
            </a:r>
          </a:p>
        </p:txBody>
      </p:sp>
    </p:spTree>
    <p:extLst>
      <p:ext uri="{BB962C8B-B14F-4D97-AF65-F5344CB8AC3E}">
        <p14:creationId xmlns:p14="http://schemas.microsoft.com/office/powerpoint/2010/main" val="324926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1. What is democracy?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			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 (</a:t>
            </a:r>
            <a:r>
              <a:rPr lang="en-GB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kratos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by the people (</a:t>
            </a:r>
            <a:r>
              <a:rPr lang="en-GB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N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2. Populism as pseudo-democracy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A definition (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Müller 2017, 19-25)</a:t>
            </a:r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Populists represent ‘the people’ against ‘the elites’.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Anti-pluralism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: A subset of the citizens are the ‘real’ people.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Exclusionary identity politics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: The goal of politics is to 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undo moral harms done to the real people by corrupt others.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			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N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639B59-1830-D844-9AAA-E15954E69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8653" y="1763230"/>
            <a:ext cx="2674938" cy="4361973"/>
          </a:xfrm>
          <a:prstGeom prst="rect">
            <a:avLst/>
          </a:prstGeom>
        </p:spPr>
      </p:pic>
      <p:sp>
        <p:nvSpPr>
          <p:cNvPr id="6" name="Subtitle 7">
            <a:extLst>
              <a:ext uri="{FF2B5EF4-FFF2-40B4-BE49-F238E27FC236}">
                <a16:creationId xmlns:a16="http://schemas.microsoft.com/office/drawing/2014/main" id="{1648411A-546D-2144-859A-AF482D7E4853}"/>
              </a:ext>
            </a:extLst>
          </p:cNvPr>
          <p:cNvSpPr txBox="1">
            <a:spLocks/>
          </p:cNvSpPr>
          <p:nvPr/>
        </p:nvSpPr>
        <p:spPr>
          <a:xfrm>
            <a:off x="5986272" y="1763230"/>
            <a:ext cx="6205728" cy="5082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2. Populism as pseudo-democracy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Democracy on the populist model: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Dictatorship of the majority.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Election defeats are always illegitimate, evidence of the power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of the corrupt elites and/or immoral minorities.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No legitimacy for opposition parties, free press, public dissent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		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N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639B59-1830-D844-9AAA-E15954E69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8653" y="1763230"/>
            <a:ext cx="2674938" cy="4361973"/>
          </a:xfrm>
          <a:prstGeom prst="rect">
            <a:avLst/>
          </a:prstGeom>
        </p:spPr>
      </p:pic>
      <p:sp>
        <p:nvSpPr>
          <p:cNvPr id="6" name="Subtitle 7">
            <a:extLst>
              <a:ext uri="{FF2B5EF4-FFF2-40B4-BE49-F238E27FC236}">
                <a16:creationId xmlns:a16="http://schemas.microsoft.com/office/drawing/2014/main" id="{1648411A-546D-2144-859A-AF482D7E4853}"/>
              </a:ext>
            </a:extLst>
          </p:cNvPr>
          <p:cNvSpPr txBox="1">
            <a:spLocks/>
          </p:cNvSpPr>
          <p:nvPr/>
        </p:nvSpPr>
        <p:spPr>
          <a:xfrm>
            <a:off x="5986272" y="1763230"/>
            <a:ext cx="6205728" cy="5082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809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2. Populism as pseudo-democracy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Why is this not a plausible model of democracy?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The people are never truly unified, they only appear in the ‘plural’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It undermines the three values of democracy (as articulated by 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Sen 1999):</a:t>
            </a:r>
          </a:p>
          <a:p>
            <a:pPr marL="971550" lvl="1" indent="-514350" algn="l">
              <a:buFont typeface="+mj-lt"/>
              <a:buAutoNum type="romanLcPeriod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instrumental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value of democracy is sacrificed to the </a:t>
            </a:r>
            <a:b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moral goal of preserving the ascendency of the true people.</a:t>
            </a:r>
          </a:p>
          <a:p>
            <a:pPr marL="971550" lvl="1" indent="-514350" algn="l">
              <a:buFont typeface="+mj-lt"/>
              <a:buAutoNum type="romanLcPeriod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intrinsic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 value of democracy is denied by populists’ </a:t>
            </a:r>
            <a:b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denigration of classes of citizens.</a:t>
            </a:r>
          </a:p>
          <a:p>
            <a:pPr marL="971550" lvl="1" indent="-514350" algn="l">
              <a:buFont typeface="+mj-lt"/>
              <a:buAutoNum type="romanLcPeriod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constructive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 value of democracy is undermined by the </a:t>
            </a:r>
            <a:b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exclusion of the full diversity of voices from public discussion.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N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639B59-1830-D844-9AAA-E15954E69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8653" y="1763230"/>
            <a:ext cx="2674938" cy="4361973"/>
          </a:xfrm>
          <a:prstGeom prst="rect">
            <a:avLst/>
          </a:prstGeom>
        </p:spPr>
      </p:pic>
      <p:sp>
        <p:nvSpPr>
          <p:cNvPr id="6" name="Subtitle 7">
            <a:extLst>
              <a:ext uri="{FF2B5EF4-FFF2-40B4-BE49-F238E27FC236}">
                <a16:creationId xmlns:a16="http://schemas.microsoft.com/office/drawing/2014/main" id="{1648411A-546D-2144-859A-AF482D7E4853}"/>
              </a:ext>
            </a:extLst>
          </p:cNvPr>
          <p:cNvSpPr txBox="1">
            <a:spLocks/>
          </p:cNvSpPr>
          <p:nvPr/>
        </p:nvSpPr>
        <p:spPr>
          <a:xfrm>
            <a:off x="5986272" y="1763230"/>
            <a:ext cx="6205728" cy="5082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33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3. The problem of democratic participation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It is practically impossible for the people as a whole to govern.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The obvious solution is: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delegation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Elections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 as a mechanism to choose people to occupy offices of delegated authority.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Is representative democracy still genuine democracy? 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298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3. The problem of democratic participation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Elections = aristocracy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Lottery = democracy!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4C4BAF-A2D9-1C49-8407-41FA1FAB4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617" y="1478473"/>
            <a:ext cx="3575179" cy="44749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D1DA66-C000-4044-8C19-BB4E57152C99}"/>
              </a:ext>
            </a:extLst>
          </p:cNvPr>
          <p:cNvSpPr txBox="1"/>
          <p:nvPr/>
        </p:nvSpPr>
        <p:spPr>
          <a:xfrm>
            <a:off x="7705617" y="6051479"/>
            <a:ext cx="3575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Aristotle (384–322 BCE)</a:t>
            </a:r>
          </a:p>
        </p:txBody>
      </p:sp>
    </p:spTree>
    <p:extLst>
      <p:ext uri="{BB962C8B-B14F-4D97-AF65-F5344CB8AC3E}">
        <p14:creationId xmlns:p14="http://schemas.microsoft.com/office/powerpoint/2010/main" val="184415369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2004</TotalTime>
  <Words>346</Words>
  <Application>Microsoft Macintosh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Avenir Book</vt:lpstr>
      <vt:lpstr>Calibri</vt:lpstr>
      <vt:lpstr>Century Schoolbook</vt:lpstr>
      <vt:lpstr>Wingdings 2</vt:lpstr>
      <vt:lpstr>View</vt:lpstr>
      <vt:lpstr>PHIL 103: Freedom, Rights and Justice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 225/345: Power, critique and Emancipation</dc:title>
  <dc:creator>Microsoft Office User</dc:creator>
  <cp:lastModifiedBy>Microsoft Office User</cp:lastModifiedBy>
  <cp:revision>133</cp:revision>
  <dcterms:created xsi:type="dcterms:W3CDTF">2019-08-03T03:52:44Z</dcterms:created>
  <dcterms:modified xsi:type="dcterms:W3CDTF">2019-08-27T03:44:27Z</dcterms:modified>
</cp:coreProperties>
</file>