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6" r:id="rId5"/>
    <p:sldId id="265" r:id="rId6"/>
    <p:sldId id="260" r:id="rId7"/>
    <p:sldId id="261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68"/>
    <p:restoredTop sz="94662"/>
  </p:normalViewPr>
  <p:slideViewPr>
    <p:cSldViewPr snapToGrid="0" snapToObjects="1">
      <p:cViewPr varScale="1">
        <p:scale>
          <a:sx n="88" d="100"/>
          <a:sy n="88" d="100"/>
        </p:scale>
        <p:origin x="200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D78D6-5AC3-2D44-8714-594B02573113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9DA9-6298-7E4E-A329-EF4BE49EB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749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D78D6-5AC3-2D44-8714-594B02573113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9DA9-6298-7E4E-A329-EF4BE49EB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246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D78D6-5AC3-2D44-8714-594B02573113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9DA9-6298-7E4E-A329-EF4BE49EB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72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D78D6-5AC3-2D44-8714-594B02573113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9DA9-6298-7E4E-A329-EF4BE49EB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754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D78D6-5AC3-2D44-8714-594B02573113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9DA9-6298-7E4E-A329-EF4BE49EB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217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D78D6-5AC3-2D44-8714-594B02573113}" type="datetimeFigureOut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9DA9-6298-7E4E-A329-EF4BE49EB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86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D78D6-5AC3-2D44-8714-594B02573113}" type="datetimeFigureOut">
              <a:rPr lang="en-US" smtClean="0"/>
              <a:t>9/16/19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9DA9-6298-7E4E-A329-EF4BE49EB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915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D78D6-5AC3-2D44-8714-594B02573113}" type="datetimeFigureOut">
              <a:rPr lang="en-US" smtClean="0"/>
              <a:t>9/16/19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9DA9-6298-7E4E-A329-EF4BE49EB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73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D78D6-5AC3-2D44-8714-594B02573113}" type="datetimeFigureOut">
              <a:rPr lang="en-US" smtClean="0"/>
              <a:t>9/16/19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9DA9-6298-7E4E-A329-EF4BE49EB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674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D78D6-5AC3-2D44-8714-594B02573113}" type="datetimeFigureOut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9DA9-6298-7E4E-A329-EF4BE49EB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09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D78D6-5AC3-2D44-8714-594B02573113}" type="datetimeFigureOut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9DA9-6298-7E4E-A329-EF4BE49EB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97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D78D6-5AC3-2D44-8714-594B02573113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F9DA9-6298-7E4E-A329-EF4BE49EB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903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 Freedom Reign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Freedom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21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Freedom: Concept and Conceptions</a:t>
            </a:r>
          </a:p>
          <a:p>
            <a:r>
              <a:rPr lang="en-US" dirty="0"/>
              <a:t>Hegel and </a:t>
            </a:r>
            <a:r>
              <a:rPr lang="en-US" dirty="0" smtClean="0"/>
              <a:t>Haiti</a:t>
            </a:r>
          </a:p>
          <a:p>
            <a:r>
              <a:rPr lang="en-US" smtClean="0"/>
              <a:t>Two Concepts of Liberty</a:t>
            </a:r>
            <a:endParaRPr lang="en-US" dirty="0"/>
          </a:p>
          <a:p>
            <a:r>
              <a:rPr lang="en-US" dirty="0" smtClean="0"/>
              <a:t>Civil Liberties</a:t>
            </a:r>
          </a:p>
          <a:p>
            <a:r>
              <a:rPr lang="en-US" dirty="0" smtClean="0"/>
              <a:t>Political Rights</a:t>
            </a:r>
          </a:p>
        </p:txBody>
      </p:sp>
    </p:spTree>
    <p:extLst>
      <p:ext uri="{BB962C8B-B14F-4D97-AF65-F5344CB8AC3E}">
        <p14:creationId xmlns:p14="http://schemas.microsoft.com/office/powerpoint/2010/main" val="130705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Freedom: Concept and Conceptions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Varieties of freedom: different uses in language and practice.</a:t>
            </a:r>
          </a:p>
          <a:p>
            <a:r>
              <a:rPr lang="en-US" dirty="0" smtClean="0"/>
              <a:t>What does freedom mean to you?</a:t>
            </a:r>
          </a:p>
          <a:p>
            <a:r>
              <a:rPr lang="en-US" dirty="0" smtClean="0"/>
              <a:t>Who do you think about when you think of champions of freedom?</a:t>
            </a:r>
          </a:p>
          <a:p>
            <a:r>
              <a:rPr lang="en-US" dirty="0" smtClean="0"/>
              <a:t>Which 20th century struggles purported to be freedom struggles?</a:t>
            </a:r>
          </a:p>
          <a:p>
            <a:r>
              <a:rPr lang="en-US" dirty="0" smtClean="0"/>
              <a:t>Which contemporary struggles purport to be freedom struggles?</a:t>
            </a:r>
          </a:p>
          <a:p>
            <a:r>
              <a:rPr lang="en-US" dirty="0" smtClean="0"/>
              <a:t>What have people(s) struggled to free themselves from?</a:t>
            </a:r>
          </a:p>
          <a:p>
            <a:r>
              <a:rPr lang="en-US" dirty="0" smtClean="0"/>
              <a:t>What have people(s) struggled to become free to do?</a:t>
            </a:r>
          </a:p>
        </p:txBody>
      </p:sp>
    </p:spTree>
    <p:extLst>
      <p:ext uri="{BB962C8B-B14F-4D97-AF65-F5344CB8AC3E}">
        <p14:creationId xmlns:p14="http://schemas.microsoft.com/office/powerpoint/2010/main" val="618198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</a:blip>
          <a:srcRect/>
          <a:stretch>
            <a:fillRect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97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Concepts of Liberty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Negative liberty</a:t>
            </a:r>
          </a:p>
          <a:p>
            <a:pPr lvl="1"/>
            <a:r>
              <a:rPr lang="en-US" dirty="0" smtClean="0"/>
              <a:t>Freedom from external constraints (</a:t>
            </a:r>
            <a:r>
              <a:rPr lang="en-US" i="1" dirty="0" smtClean="0"/>
              <a:t>de jure </a:t>
            </a:r>
            <a:r>
              <a:rPr lang="en-US" dirty="0" smtClean="0"/>
              <a:t>and </a:t>
            </a:r>
            <a:r>
              <a:rPr lang="en-US" i="1" dirty="0" smtClean="0"/>
              <a:t>de facto</a:t>
            </a:r>
            <a:r>
              <a:rPr lang="en-US" dirty="0" smtClean="0"/>
              <a:t>) on our agency.</a:t>
            </a:r>
          </a:p>
          <a:p>
            <a:r>
              <a:rPr lang="en-US" dirty="0" smtClean="0"/>
              <a:t>Positive liberty</a:t>
            </a:r>
          </a:p>
          <a:p>
            <a:pPr lvl="1"/>
            <a:r>
              <a:rPr lang="en-US" dirty="0" smtClean="0"/>
              <a:t>Empowerment (legal, economic, social, political, embodied) to </a:t>
            </a:r>
            <a:r>
              <a:rPr lang="en-US" dirty="0" err="1" smtClean="0"/>
              <a:t>realise</a:t>
            </a:r>
            <a:r>
              <a:rPr lang="en-US" dirty="0" smtClean="0"/>
              <a:t> our potential for rational agency.</a:t>
            </a:r>
          </a:p>
          <a:p>
            <a:pPr lvl="1"/>
            <a:r>
              <a:rPr lang="en-US" dirty="0" smtClean="0"/>
              <a:t>Capabilities for functioning, rich human needs.</a:t>
            </a:r>
          </a:p>
          <a:p>
            <a:pPr lvl="1"/>
            <a:r>
              <a:rPr lang="en-US" dirty="0" smtClean="0"/>
              <a:t>Economic, social, and cultural rights  or “second generation rights” 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eeks 9-10 on the history, theory, and practice of rights</a:t>
            </a:r>
          </a:p>
          <a:p>
            <a:r>
              <a:rPr lang="en-US" dirty="0" smtClean="0"/>
              <a:t>Classical l</a:t>
            </a:r>
            <a:r>
              <a:rPr lang="en-US" dirty="0" smtClean="0"/>
              <a:t>iberalism </a:t>
            </a:r>
            <a:r>
              <a:rPr lang="en-US" dirty="0" smtClean="0"/>
              <a:t>prioritises negative liberty over positive liberty</a:t>
            </a:r>
          </a:p>
          <a:p>
            <a:r>
              <a:rPr lang="en-US" dirty="0" smtClean="0"/>
              <a:t>The distinction is conceptually specious and politically contested</a:t>
            </a:r>
          </a:p>
        </p:txBody>
      </p:sp>
    </p:spTree>
    <p:extLst>
      <p:ext uri="{BB962C8B-B14F-4D97-AF65-F5344CB8AC3E}">
        <p14:creationId xmlns:p14="http://schemas.microsoft.com/office/powerpoint/2010/main" val="5366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Liberties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Protection of the liberty and security of the person.</a:t>
            </a:r>
          </a:p>
          <a:p>
            <a:pPr lvl="1"/>
            <a:r>
              <a:rPr lang="en-US" dirty="0" smtClean="0"/>
              <a:t>Protection against torture and cruel, inhuman or degrading punishment</a:t>
            </a:r>
          </a:p>
          <a:p>
            <a:pPr lvl="1"/>
            <a:r>
              <a:rPr lang="en-US" dirty="0" smtClean="0"/>
              <a:t>Protection against slavery and forced </a:t>
            </a:r>
            <a:r>
              <a:rPr lang="en-US" dirty="0" err="1" smtClean="0"/>
              <a:t>labour</a:t>
            </a:r>
            <a:r>
              <a:rPr lang="en-US" dirty="0" smtClean="0"/>
              <a:t>*</a:t>
            </a:r>
          </a:p>
          <a:p>
            <a:r>
              <a:rPr lang="en-US" dirty="0"/>
              <a:t>P</a:t>
            </a:r>
            <a:r>
              <a:rPr lang="en-US" dirty="0" smtClean="0"/>
              <a:t>rotection from discrimination on the basis of personal characteristics.</a:t>
            </a:r>
          </a:p>
          <a:p>
            <a:r>
              <a:rPr lang="en-US" dirty="0" smtClean="0"/>
              <a:t>Basic freedoms: </a:t>
            </a:r>
          </a:p>
          <a:p>
            <a:pPr lvl="1"/>
            <a:r>
              <a:rPr lang="en-US" dirty="0" smtClean="0"/>
              <a:t>Privacy</a:t>
            </a:r>
          </a:p>
          <a:p>
            <a:pPr lvl="1"/>
            <a:r>
              <a:rPr lang="en-US" dirty="0" smtClean="0"/>
              <a:t>Freedom of thought and conscience</a:t>
            </a:r>
          </a:p>
          <a:p>
            <a:pPr lvl="1"/>
            <a:r>
              <a:rPr lang="en-US" dirty="0" smtClean="0"/>
              <a:t>Freedom of speech and expression</a:t>
            </a:r>
          </a:p>
          <a:p>
            <a:pPr lvl="1"/>
            <a:r>
              <a:rPr lang="en-US" dirty="0" smtClean="0"/>
              <a:t>Freedom of movement</a:t>
            </a:r>
          </a:p>
          <a:p>
            <a:pPr lvl="1"/>
            <a:r>
              <a:rPr lang="en-US" dirty="0" smtClean="0"/>
              <a:t>Freedom of religion</a:t>
            </a:r>
          </a:p>
          <a:p>
            <a:pPr lvl="1"/>
            <a:r>
              <a:rPr lang="en-US" dirty="0" smtClean="0"/>
              <a:t>Freedom of the press</a:t>
            </a:r>
          </a:p>
          <a:p>
            <a:pPr lvl="1"/>
            <a:r>
              <a:rPr lang="en-US" dirty="0" smtClean="0"/>
              <a:t>Freedom of assembly and association</a:t>
            </a:r>
          </a:p>
        </p:txBody>
      </p:sp>
    </p:spTree>
    <p:extLst>
      <p:ext uri="{BB962C8B-B14F-4D97-AF65-F5344CB8AC3E}">
        <p14:creationId xmlns:p14="http://schemas.microsoft.com/office/powerpoint/2010/main" val="1195292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Rights of </a:t>
            </a:r>
            <a:r>
              <a:rPr lang="en-US" b="1" dirty="0" smtClean="0"/>
              <a:t>natural justice</a:t>
            </a:r>
            <a:r>
              <a:rPr lang="en-US" dirty="0" smtClean="0"/>
              <a:t> (procedural fairness) in law, such as:</a:t>
            </a:r>
          </a:p>
          <a:p>
            <a:pPr lvl="1"/>
            <a:r>
              <a:rPr lang="en-US" dirty="0" smtClean="0"/>
              <a:t>The rights of the accused: the right to a fair trial, the presumption of innocence</a:t>
            </a:r>
          </a:p>
          <a:p>
            <a:pPr lvl="1"/>
            <a:r>
              <a:rPr lang="en-US" dirty="0" smtClean="0"/>
              <a:t>The right to equal treatment under the law, recognition of legal personality</a:t>
            </a:r>
          </a:p>
          <a:p>
            <a:pPr lvl="1"/>
            <a:r>
              <a:rPr lang="en-US" dirty="0" smtClean="0"/>
              <a:t>The right to due process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right to seek redress or a legal remedy</a:t>
            </a:r>
          </a:p>
          <a:p>
            <a:r>
              <a:rPr lang="en-US" dirty="0" smtClean="0"/>
              <a:t>Rights of participation in civil society and politics such as: 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 right to petition</a:t>
            </a:r>
          </a:p>
          <a:p>
            <a:pPr lvl="1"/>
            <a:r>
              <a:rPr lang="en-US" dirty="0" smtClean="0"/>
              <a:t>The right to private property</a:t>
            </a:r>
          </a:p>
          <a:p>
            <a:pPr lvl="1"/>
            <a:r>
              <a:rPr lang="en-US" dirty="0" smtClean="0"/>
              <a:t>The right to contract</a:t>
            </a:r>
          </a:p>
          <a:p>
            <a:pPr lvl="1"/>
            <a:r>
              <a:rPr lang="en-US" dirty="0" smtClean="0"/>
              <a:t>The right to self-defense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 right to vote</a:t>
            </a:r>
          </a:p>
          <a:p>
            <a:pPr lvl="1"/>
            <a:r>
              <a:rPr lang="en-US" dirty="0" smtClean="0"/>
              <a:t>The right to run for elected office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585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7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2173</TotalTime>
  <Words>211</Words>
  <Application>Microsoft Macintosh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Arial</vt:lpstr>
      <vt:lpstr>Office Theme</vt:lpstr>
      <vt:lpstr>Let Freedom Reign</vt:lpstr>
      <vt:lpstr>Overview</vt:lpstr>
      <vt:lpstr>Freedom: Concept and Conceptions</vt:lpstr>
      <vt:lpstr>PowerPoint Presentation</vt:lpstr>
      <vt:lpstr>Two Concepts of Liberty</vt:lpstr>
      <vt:lpstr>Civil Liberties</vt:lpstr>
      <vt:lpstr>Political Rights</vt:lpstr>
      <vt:lpstr>PowerPoint Presentation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is Another Word for Nothing Left to Lose</dc:title>
  <dc:creator>Zachary Penman</dc:creator>
  <cp:lastModifiedBy>Zachary Penman</cp:lastModifiedBy>
  <cp:revision>72</cp:revision>
  <dcterms:created xsi:type="dcterms:W3CDTF">2019-09-10T23:26:04Z</dcterms:created>
  <dcterms:modified xsi:type="dcterms:W3CDTF">2019-09-16T19:58:24Z</dcterms:modified>
</cp:coreProperties>
</file>